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0"/>
  </p:notesMasterIdLst>
  <p:sldIdLst>
    <p:sldId id="256" r:id="rId2"/>
    <p:sldId id="257" r:id="rId3"/>
    <p:sldId id="258" r:id="rId4"/>
    <p:sldId id="259" r:id="rId5"/>
    <p:sldId id="324" r:id="rId6"/>
    <p:sldId id="325" r:id="rId7"/>
    <p:sldId id="262" r:id="rId8"/>
    <p:sldId id="263" r:id="rId9"/>
    <p:sldId id="326" r:id="rId10"/>
    <p:sldId id="264" r:id="rId11"/>
    <p:sldId id="265" r:id="rId12"/>
    <p:sldId id="299" r:id="rId13"/>
    <p:sldId id="294" r:id="rId14"/>
    <p:sldId id="298" r:id="rId15"/>
    <p:sldId id="296" r:id="rId16"/>
    <p:sldId id="333" r:id="rId17"/>
    <p:sldId id="297" r:id="rId18"/>
    <p:sldId id="301" r:id="rId19"/>
    <p:sldId id="302" r:id="rId20"/>
    <p:sldId id="328" r:id="rId21"/>
    <p:sldId id="273" r:id="rId22"/>
    <p:sldId id="303" r:id="rId23"/>
    <p:sldId id="331" r:id="rId24"/>
    <p:sldId id="269" r:id="rId25"/>
    <p:sldId id="320" r:id="rId26"/>
    <p:sldId id="309" r:id="rId27"/>
    <p:sldId id="310" r:id="rId28"/>
    <p:sldId id="338" r:id="rId29"/>
    <p:sldId id="339" r:id="rId30"/>
    <p:sldId id="313" r:id="rId31"/>
    <p:sldId id="327" r:id="rId32"/>
    <p:sldId id="281" r:id="rId33"/>
    <p:sldId id="282" r:id="rId34"/>
    <p:sldId id="315" r:id="rId35"/>
    <p:sldId id="316" r:id="rId36"/>
    <p:sldId id="342" r:id="rId37"/>
    <p:sldId id="340" r:id="rId38"/>
    <p:sldId id="341" r:id="rId39"/>
    <p:sldId id="283" r:id="rId40"/>
    <p:sldId id="318" r:id="rId41"/>
    <p:sldId id="319" r:id="rId42"/>
    <p:sldId id="311" r:id="rId43"/>
    <p:sldId id="336" r:id="rId44"/>
    <p:sldId id="334" r:id="rId45"/>
    <p:sldId id="337" r:id="rId46"/>
    <p:sldId id="335" r:id="rId47"/>
    <p:sldId id="280" r:id="rId48"/>
    <p:sldId id="300" r:id="rId49"/>
    <p:sldId id="261" r:id="rId50"/>
    <p:sldId id="260" r:id="rId51"/>
    <p:sldId id="321" r:id="rId52"/>
    <p:sldId id="322" r:id="rId53"/>
    <p:sldId id="306" r:id="rId54"/>
    <p:sldId id="307" r:id="rId55"/>
    <p:sldId id="276" r:id="rId56"/>
    <p:sldId id="277" r:id="rId57"/>
    <p:sldId id="284" r:id="rId58"/>
    <p:sldId id="285" r:id="rId59"/>
    <p:sldId id="286" r:id="rId60"/>
    <p:sldId id="287" r:id="rId61"/>
    <p:sldId id="288" r:id="rId62"/>
    <p:sldId id="289" r:id="rId63"/>
    <p:sldId id="323" r:id="rId64"/>
    <p:sldId id="290" r:id="rId65"/>
    <p:sldId id="291" r:id="rId66"/>
    <p:sldId id="292" r:id="rId67"/>
    <p:sldId id="308" r:id="rId68"/>
    <p:sldId id="329" r:id="rId6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5B9BD5"/>
    <a:srgbClr val="00CC66"/>
    <a:srgbClr val="CCFFFF"/>
    <a:srgbClr val="00FF99"/>
    <a:srgbClr val="99FFCC"/>
    <a:srgbClr val="FF00FF"/>
    <a:srgbClr val="70AD47"/>
    <a:srgbClr val="0070C0"/>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C702DC-3EF9-4AF9-9A26-E1EAC33C0E76}">
  <a:tblStyle styleId="{FAC702DC-3EF9-4AF9-9A26-E1EAC33C0E7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878" autoAdjust="0"/>
    <p:restoredTop sz="77901" autoAdjust="0"/>
  </p:normalViewPr>
  <p:slideViewPr>
    <p:cSldViewPr snapToGrid="0">
      <p:cViewPr>
        <p:scale>
          <a:sx n="125" d="100"/>
          <a:sy n="125" d="100"/>
        </p:scale>
        <p:origin x="712" y="23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Chen\Desktop\New%20Microsoft%20Excel%20Worksheet.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Chen\Desktop\ICCAD%20Slides\iccad2016\data\Bandwidth.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Chen\Desktop\ICCAD%20Slides\iccad2016\data\Bandwidth.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chen\Desktop\New%20Microsoft%20Excel%20Worksheet.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chen\Desktop\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B9BD5"/>
            </a:solidFill>
            <a:ln>
              <a:noFill/>
            </a:ln>
            <a:effectLst/>
          </c:spPr>
          <c:invertIfNegative val="0"/>
          <c:dPt>
            <c:idx val="6"/>
            <c:invertIfNegative val="0"/>
            <c:bubble3D val="0"/>
            <c:spPr>
              <a:solidFill>
                <a:srgbClr val="5B9BD5"/>
              </a:solidFill>
              <a:ln>
                <a:noFill/>
              </a:ln>
              <a:effectLst/>
            </c:spPr>
            <c:extLst xmlns:c16r2="http://schemas.microsoft.com/office/drawing/2015/06/chart">
              <c:ext xmlns:c16="http://schemas.microsoft.com/office/drawing/2014/chart" uri="{C3380CC4-5D6E-409C-BE32-E72D297353CC}">
                <c16:uniqueId val="{00000001-9994-4CB0-905D-AC5D33267F39}"/>
              </c:ext>
            </c:extLst>
          </c:dPt>
          <c:cat>
            <c:numRef>
              <c:f>Sheet2!$A$1:$G$1</c:f>
              <c:numCache>
                <c:formatCode>General</c:formatCode>
                <c:ptCount val="7"/>
                <c:pt idx="0">
                  <c:v>2010.0</c:v>
                </c:pt>
                <c:pt idx="1">
                  <c:v>2011.0</c:v>
                </c:pt>
                <c:pt idx="2">
                  <c:v>2012.0</c:v>
                </c:pt>
                <c:pt idx="3">
                  <c:v>2013.0</c:v>
                </c:pt>
                <c:pt idx="4">
                  <c:v>2014.0</c:v>
                </c:pt>
                <c:pt idx="5">
                  <c:v>2015.0</c:v>
                </c:pt>
                <c:pt idx="6">
                  <c:v>2016.0</c:v>
                </c:pt>
              </c:numCache>
            </c:numRef>
          </c:cat>
          <c:val>
            <c:numRef>
              <c:f>Sheet2!$A$4:$G$4</c:f>
              <c:numCache>
                <c:formatCode>General</c:formatCode>
                <c:ptCount val="7"/>
                <c:pt idx="0">
                  <c:v>28.2</c:v>
                </c:pt>
                <c:pt idx="1">
                  <c:v>25.8</c:v>
                </c:pt>
                <c:pt idx="2">
                  <c:v>16.4</c:v>
                </c:pt>
                <c:pt idx="3">
                  <c:v>11.7</c:v>
                </c:pt>
                <c:pt idx="4">
                  <c:v>7.3</c:v>
                </c:pt>
                <c:pt idx="5">
                  <c:v>6.7</c:v>
                </c:pt>
                <c:pt idx="6">
                  <c:v>3.57</c:v>
                </c:pt>
              </c:numCache>
            </c:numRef>
          </c:val>
          <c:extLst xmlns:c16r2="http://schemas.microsoft.com/office/drawing/2015/06/chart">
            <c:ext xmlns:c16="http://schemas.microsoft.com/office/drawing/2014/chart" uri="{C3380CC4-5D6E-409C-BE32-E72D297353CC}">
              <c16:uniqueId val="{00000002-9994-4CB0-905D-AC5D33267F39}"/>
            </c:ext>
          </c:extLst>
        </c:ser>
        <c:dLbls>
          <c:showLegendKey val="0"/>
          <c:showVal val="0"/>
          <c:showCatName val="0"/>
          <c:showSerName val="0"/>
          <c:showPercent val="0"/>
          <c:showBubbleSize val="0"/>
        </c:dLbls>
        <c:gapWidth val="219"/>
        <c:overlap val="-27"/>
        <c:axId val="1794576832"/>
        <c:axId val="-2062882688"/>
      </c:barChart>
      <c:lineChart>
        <c:grouping val="standard"/>
        <c:varyColors val="0"/>
        <c:ser>
          <c:idx val="1"/>
          <c:order val="1"/>
          <c:spPr>
            <a:ln w="28575" cap="rnd">
              <a:solidFill>
                <a:srgbClr val="ED7D31"/>
              </a:solidFill>
              <a:round/>
            </a:ln>
            <a:effectLst/>
          </c:spPr>
          <c:marker>
            <c:symbol val="triangle"/>
            <c:size val="12"/>
            <c:spPr>
              <a:solidFill>
                <a:srgbClr val="ED7D31"/>
              </a:solidFill>
              <a:ln w="9525">
                <a:solidFill>
                  <a:srgbClr val="ED7D31"/>
                </a:solidFill>
              </a:ln>
              <a:effectLst/>
            </c:spPr>
          </c:marker>
          <c:cat>
            <c:numRef>
              <c:f>Sheet2!$A$1:$G$1</c:f>
              <c:numCache>
                <c:formatCode>General</c:formatCode>
                <c:ptCount val="7"/>
                <c:pt idx="0">
                  <c:v>2010.0</c:v>
                </c:pt>
                <c:pt idx="1">
                  <c:v>2011.0</c:v>
                </c:pt>
                <c:pt idx="2">
                  <c:v>2012.0</c:v>
                </c:pt>
                <c:pt idx="3">
                  <c:v>2013.0</c:v>
                </c:pt>
                <c:pt idx="4">
                  <c:v>2014.0</c:v>
                </c:pt>
                <c:pt idx="5">
                  <c:v>2015.0</c:v>
                </c:pt>
                <c:pt idx="6">
                  <c:v>2016.0</c:v>
                </c:pt>
              </c:numCache>
            </c:numRef>
          </c:cat>
          <c:val>
            <c:numRef>
              <c:f>Sheet2!$A$3:$G$3</c:f>
              <c:numCache>
                <c:formatCode>General</c:formatCode>
                <c:ptCount val="7"/>
                <c:pt idx="0">
                  <c:v>2.0</c:v>
                </c:pt>
                <c:pt idx="1">
                  <c:v>2.0</c:v>
                </c:pt>
                <c:pt idx="2">
                  <c:v>8.0</c:v>
                </c:pt>
                <c:pt idx="3">
                  <c:v>8.0</c:v>
                </c:pt>
                <c:pt idx="4">
                  <c:v>19.0</c:v>
                </c:pt>
                <c:pt idx="5">
                  <c:v>22.0</c:v>
                </c:pt>
                <c:pt idx="6">
                  <c:v>152.0</c:v>
                </c:pt>
              </c:numCache>
            </c:numRef>
          </c:val>
          <c:smooth val="0"/>
          <c:extLst xmlns:c16r2="http://schemas.microsoft.com/office/drawing/2015/06/chart">
            <c:ext xmlns:c16="http://schemas.microsoft.com/office/drawing/2014/chart" uri="{C3380CC4-5D6E-409C-BE32-E72D297353CC}">
              <c16:uniqueId val="{00000003-9994-4CB0-905D-AC5D33267F39}"/>
            </c:ext>
          </c:extLst>
        </c:ser>
        <c:dLbls>
          <c:showLegendKey val="0"/>
          <c:showVal val="0"/>
          <c:showCatName val="0"/>
          <c:showSerName val="0"/>
          <c:showPercent val="0"/>
          <c:showBubbleSize val="0"/>
        </c:dLbls>
        <c:marker val="1"/>
        <c:smooth val="0"/>
        <c:axId val="-1978104288"/>
        <c:axId val="-2133180256"/>
      </c:lineChart>
      <c:catAx>
        <c:axId val="179457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62882688"/>
        <c:crosses val="autoZero"/>
        <c:auto val="1"/>
        <c:lblAlgn val="ctr"/>
        <c:lblOffset val="100"/>
        <c:noMultiLvlLbl val="0"/>
      </c:catAx>
      <c:valAx>
        <c:axId val="-2062882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4576832"/>
        <c:crosses val="autoZero"/>
        <c:crossBetween val="between"/>
      </c:valAx>
      <c:valAx>
        <c:axId val="-21331802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8104288"/>
        <c:crosses val="max"/>
        <c:crossBetween val="between"/>
      </c:valAx>
      <c:catAx>
        <c:axId val="-1978104288"/>
        <c:scaling>
          <c:orientation val="minMax"/>
        </c:scaling>
        <c:delete val="1"/>
        <c:axPos val="b"/>
        <c:numFmt formatCode="General" sourceLinked="1"/>
        <c:majorTickMark val="out"/>
        <c:minorTickMark val="none"/>
        <c:tickLblPos val="nextTo"/>
        <c:crossAx val="-213318025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6024467280573"/>
          <c:y val="0.054443282480315"/>
          <c:w val="0.858947284131856"/>
          <c:h val="0.715252522145669"/>
        </c:manualLayout>
      </c:layout>
      <c:scatterChart>
        <c:scatterStyle val="smoothMarker"/>
        <c:varyColors val="0"/>
        <c:ser>
          <c:idx val="2"/>
          <c:order val="0"/>
          <c:tx>
            <c:strRef>
              <c:f>'KU3_2015.3'!$A$45</c:f>
              <c:strCache>
                <c:ptCount val="1"/>
                <c:pt idx="0">
                  <c:v>512bit</c:v>
                </c:pt>
              </c:strCache>
            </c:strRef>
          </c:tx>
          <c:spPr>
            <a:ln w="19050" cap="rnd">
              <a:solidFill>
                <a:schemeClr val="accent3"/>
              </a:solidFill>
              <a:round/>
            </a:ln>
            <a:effectLst/>
          </c:spPr>
          <c:marker>
            <c:symbol val="circle"/>
            <c:size val="10"/>
            <c:spPr>
              <a:solidFill>
                <a:schemeClr val="accent3"/>
              </a:solidFill>
              <a:ln w="9525">
                <a:solidFill>
                  <a:schemeClr val="accent3"/>
                </a:solidFill>
              </a:ln>
              <a:effectLst/>
            </c:spPr>
          </c:marker>
          <c:xVal>
            <c:numRef>
              <c:f>'KU3_2015.3'!$B$42:$I$42</c:f>
              <c:numCache>
                <c:formatCode>General</c:formatCode>
                <c:ptCount val="8"/>
                <c:pt idx="0">
                  <c:v>1024.0</c:v>
                </c:pt>
                <c:pt idx="1">
                  <c:v>2048.0</c:v>
                </c:pt>
                <c:pt idx="2">
                  <c:v>4096.0</c:v>
                </c:pt>
                <c:pt idx="3">
                  <c:v>8192.0</c:v>
                </c:pt>
                <c:pt idx="4">
                  <c:v>16384.0</c:v>
                </c:pt>
                <c:pt idx="5">
                  <c:v>32768.0</c:v>
                </c:pt>
                <c:pt idx="6">
                  <c:v>65536.0</c:v>
                </c:pt>
                <c:pt idx="7">
                  <c:v>131072.0</c:v>
                </c:pt>
              </c:numCache>
            </c:numRef>
          </c:xVal>
          <c:yVal>
            <c:numRef>
              <c:f>'KU3_2015.3'!$B$45:$I$45</c:f>
              <c:numCache>
                <c:formatCode>General</c:formatCode>
                <c:ptCount val="8"/>
                <c:pt idx="0">
                  <c:v>1.55</c:v>
                </c:pt>
                <c:pt idx="1">
                  <c:v>2.54</c:v>
                </c:pt>
                <c:pt idx="2">
                  <c:v>3.97</c:v>
                </c:pt>
                <c:pt idx="3">
                  <c:v>5.659999999999996</c:v>
                </c:pt>
                <c:pt idx="4">
                  <c:v>6.47</c:v>
                </c:pt>
                <c:pt idx="5">
                  <c:v>7.619999999999996</c:v>
                </c:pt>
                <c:pt idx="6">
                  <c:v>8.77</c:v>
                </c:pt>
                <c:pt idx="7">
                  <c:v>10.0</c:v>
                </c:pt>
              </c:numCache>
            </c:numRef>
          </c:yVal>
          <c:smooth val="1"/>
          <c:extLst xmlns:c16r2="http://schemas.microsoft.com/office/drawing/2015/06/chart">
            <c:ext xmlns:c16="http://schemas.microsoft.com/office/drawing/2014/chart" uri="{C3380CC4-5D6E-409C-BE32-E72D297353CC}">
              <c16:uniqueId val="{00000002-7ADB-450C-863F-F81E5DD710AD}"/>
            </c:ext>
          </c:extLst>
        </c:ser>
        <c:dLbls>
          <c:showLegendKey val="0"/>
          <c:showVal val="0"/>
          <c:showCatName val="0"/>
          <c:showSerName val="0"/>
          <c:showPercent val="0"/>
          <c:showBubbleSize val="0"/>
        </c:dLbls>
        <c:axId val="1805326224"/>
        <c:axId val="1805329536"/>
      </c:scatterChart>
      <c:valAx>
        <c:axId val="1805326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05329536"/>
        <c:crosses val="autoZero"/>
        <c:crossBetween val="midCat"/>
      </c:valAx>
      <c:valAx>
        <c:axId val="1805329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05326224"/>
        <c:crosses val="autoZero"/>
        <c:crossBetween val="midCat"/>
      </c:valAx>
      <c:spPr>
        <a:noFill/>
        <a:ln>
          <a:noFill/>
        </a:ln>
        <a:effectLst/>
      </c:spPr>
    </c:plotArea>
    <c:legend>
      <c:legendPos val="b"/>
      <c:layout>
        <c:manualLayout>
          <c:xMode val="edge"/>
          <c:yMode val="edge"/>
          <c:x val="0.237084389874994"/>
          <c:y val="0.903280732765547"/>
          <c:w val="0.525831042306153"/>
          <c:h val="0.096719267234452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6024467280573"/>
          <c:y val="0.054443282480315"/>
          <c:w val="0.858947284131856"/>
          <c:h val="0.715252522145669"/>
        </c:manualLayout>
      </c:layout>
      <c:scatterChart>
        <c:scatterStyle val="smoothMarker"/>
        <c:varyColors val="0"/>
        <c:ser>
          <c:idx val="0"/>
          <c:order val="0"/>
          <c:tx>
            <c:strRef>
              <c:f>'KU3_2015.3'!$A$43</c:f>
              <c:strCache>
                <c:ptCount val="1"/>
                <c:pt idx="0">
                  <c:v>32bit</c:v>
                </c:pt>
              </c:strCache>
            </c:strRef>
          </c:tx>
          <c:spPr>
            <a:ln w="19050" cap="rnd">
              <a:solidFill>
                <a:schemeClr val="accent1"/>
              </a:solidFill>
              <a:round/>
            </a:ln>
            <a:effectLst/>
          </c:spPr>
          <c:marker>
            <c:symbol val="circle"/>
            <c:size val="10"/>
            <c:spPr>
              <a:solidFill>
                <a:schemeClr val="accent1"/>
              </a:solidFill>
              <a:ln w="9525">
                <a:solidFill>
                  <a:schemeClr val="accent1"/>
                </a:solidFill>
              </a:ln>
              <a:effectLst/>
            </c:spPr>
          </c:marker>
          <c:xVal>
            <c:numRef>
              <c:f>'KU3_2015.3'!$B$42:$I$42</c:f>
              <c:numCache>
                <c:formatCode>General</c:formatCode>
                <c:ptCount val="8"/>
                <c:pt idx="0">
                  <c:v>1024.0</c:v>
                </c:pt>
                <c:pt idx="1">
                  <c:v>2048.0</c:v>
                </c:pt>
                <c:pt idx="2">
                  <c:v>4096.0</c:v>
                </c:pt>
                <c:pt idx="3">
                  <c:v>8192.0</c:v>
                </c:pt>
                <c:pt idx="4">
                  <c:v>16384.0</c:v>
                </c:pt>
                <c:pt idx="5">
                  <c:v>32768.0</c:v>
                </c:pt>
                <c:pt idx="6">
                  <c:v>65536.0</c:v>
                </c:pt>
                <c:pt idx="7">
                  <c:v>131072.0</c:v>
                </c:pt>
              </c:numCache>
            </c:numRef>
          </c:xVal>
          <c:yVal>
            <c:numRef>
              <c:f>'KU3_2015.3'!$B$43:$I$43</c:f>
              <c:numCache>
                <c:formatCode>General</c:formatCode>
                <c:ptCount val="8"/>
                <c:pt idx="0">
                  <c:v>0.51</c:v>
                </c:pt>
                <c:pt idx="1">
                  <c:v>0.63</c:v>
                </c:pt>
                <c:pt idx="2">
                  <c:v>0.74</c:v>
                </c:pt>
                <c:pt idx="3">
                  <c:v>0.77</c:v>
                </c:pt>
                <c:pt idx="4">
                  <c:v>0.77</c:v>
                </c:pt>
                <c:pt idx="5">
                  <c:v>0.79</c:v>
                </c:pt>
                <c:pt idx="6">
                  <c:v>0.79</c:v>
                </c:pt>
                <c:pt idx="7">
                  <c:v>0.79</c:v>
                </c:pt>
              </c:numCache>
            </c:numRef>
          </c:yVal>
          <c:smooth val="1"/>
          <c:extLst xmlns:c16r2="http://schemas.microsoft.com/office/drawing/2015/06/chart">
            <c:ext xmlns:c16="http://schemas.microsoft.com/office/drawing/2014/chart" uri="{C3380CC4-5D6E-409C-BE32-E72D297353CC}">
              <c16:uniqueId val="{00000000-3058-465E-B7EF-56F13FAFF267}"/>
            </c:ext>
          </c:extLst>
        </c:ser>
        <c:ser>
          <c:idx val="1"/>
          <c:order val="1"/>
          <c:tx>
            <c:strRef>
              <c:f>'KU3_2015.3'!$A$44</c:f>
              <c:strCache>
                <c:ptCount val="1"/>
                <c:pt idx="0">
                  <c:v>128bit</c:v>
                </c:pt>
              </c:strCache>
            </c:strRef>
          </c:tx>
          <c:spPr>
            <a:ln w="19050" cap="rnd">
              <a:solidFill>
                <a:srgbClr val="00B0F0"/>
              </a:solidFill>
              <a:round/>
            </a:ln>
            <a:effectLst/>
          </c:spPr>
          <c:marker>
            <c:symbol val="circle"/>
            <c:size val="10"/>
            <c:spPr>
              <a:solidFill>
                <a:srgbClr val="00B0F0"/>
              </a:solidFill>
              <a:ln w="9525">
                <a:solidFill>
                  <a:srgbClr val="00B0F0"/>
                </a:solidFill>
              </a:ln>
              <a:effectLst/>
            </c:spPr>
          </c:marker>
          <c:xVal>
            <c:numRef>
              <c:f>'KU3_2015.3'!$B$42:$I$42</c:f>
              <c:numCache>
                <c:formatCode>General</c:formatCode>
                <c:ptCount val="8"/>
                <c:pt idx="0">
                  <c:v>1024.0</c:v>
                </c:pt>
                <c:pt idx="1">
                  <c:v>2048.0</c:v>
                </c:pt>
                <c:pt idx="2">
                  <c:v>4096.0</c:v>
                </c:pt>
                <c:pt idx="3">
                  <c:v>8192.0</c:v>
                </c:pt>
                <c:pt idx="4">
                  <c:v>16384.0</c:v>
                </c:pt>
                <c:pt idx="5">
                  <c:v>32768.0</c:v>
                </c:pt>
                <c:pt idx="6">
                  <c:v>65536.0</c:v>
                </c:pt>
                <c:pt idx="7">
                  <c:v>131072.0</c:v>
                </c:pt>
              </c:numCache>
            </c:numRef>
          </c:xVal>
          <c:yVal>
            <c:numRef>
              <c:f>'KU3_2015.3'!$B$44:$I$44</c:f>
              <c:numCache>
                <c:formatCode>General</c:formatCode>
                <c:ptCount val="8"/>
                <c:pt idx="0">
                  <c:v>1.17</c:v>
                </c:pt>
                <c:pt idx="1">
                  <c:v>1.58</c:v>
                </c:pt>
                <c:pt idx="2">
                  <c:v>2.03</c:v>
                </c:pt>
                <c:pt idx="3">
                  <c:v>2.47</c:v>
                </c:pt>
                <c:pt idx="4">
                  <c:v>2.73</c:v>
                </c:pt>
                <c:pt idx="5">
                  <c:v>3.1</c:v>
                </c:pt>
                <c:pt idx="6">
                  <c:v>3.0</c:v>
                </c:pt>
                <c:pt idx="7">
                  <c:v>3.0</c:v>
                </c:pt>
              </c:numCache>
            </c:numRef>
          </c:yVal>
          <c:smooth val="1"/>
          <c:extLst xmlns:c16r2="http://schemas.microsoft.com/office/drawing/2015/06/chart">
            <c:ext xmlns:c16="http://schemas.microsoft.com/office/drawing/2014/chart" uri="{C3380CC4-5D6E-409C-BE32-E72D297353CC}">
              <c16:uniqueId val="{00000001-3058-465E-B7EF-56F13FAFF267}"/>
            </c:ext>
          </c:extLst>
        </c:ser>
        <c:ser>
          <c:idx val="2"/>
          <c:order val="2"/>
          <c:tx>
            <c:strRef>
              <c:f>'KU3_2015.3'!$A$45</c:f>
              <c:strCache>
                <c:ptCount val="1"/>
                <c:pt idx="0">
                  <c:v>512bit</c:v>
                </c:pt>
              </c:strCache>
            </c:strRef>
          </c:tx>
          <c:spPr>
            <a:ln w="19050" cap="rnd">
              <a:solidFill>
                <a:schemeClr val="accent3"/>
              </a:solidFill>
              <a:round/>
            </a:ln>
            <a:effectLst/>
          </c:spPr>
          <c:marker>
            <c:symbol val="circle"/>
            <c:size val="10"/>
            <c:spPr>
              <a:solidFill>
                <a:schemeClr val="accent3"/>
              </a:solidFill>
              <a:ln w="9525">
                <a:solidFill>
                  <a:schemeClr val="accent3"/>
                </a:solidFill>
              </a:ln>
              <a:effectLst/>
            </c:spPr>
          </c:marker>
          <c:xVal>
            <c:numRef>
              <c:f>'KU3_2015.3'!$B$42:$I$42</c:f>
              <c:numCache>
                <c:formatCode>General</c:formatCode>
                <c:ptCount val="8"/>
                <c:pt idx="0">
                  <c:v>1024.0</c:v>
                </c:pt>
                <c:pt idx="1">
                  <c:v>2048.0</c:v>
                </c:pt>
                <c:pt idx="2">
                  <c:v>4096.0</c:v>
                </c:pt>
                <c:pt idx="3">
                  <c:v>8192.0</c:v>
                </c:pt>
                <c:pt idx="4">
                  <c:v>16384.0</c:v>
                </c:pt>
                <c:pt idx="5">
                  <c:v>32768.0</c:v>
                </c:pt>
                <c:pt idx="6">
                  <c:v>65536.0</c:v>
                </c:pt>
                <c:pt idx="7">
                  <c:v>131072.0</c:v>
                </c:pt>
              </c:numCache>
            </c:numRef>
          </c:xVal>
          <c:yVal>
            <c:numRef>
              <c:f>'KU3_2015.3'!$B$45:$I$45</c:f>
              <c:numCache>
                <c:formatCode>General</c:formatCode>
                <c:ptCount val="8"/>
                <c:pt idx="0">
                  <c:v>1.55</c:v>
                </c:pt>
                <c:pt idx="1">
                  <c:v>2.54</c:v>
                </c:pt>
                <c:pt idx="2">
                  <c:v>3.97</c:v>
                </c:pt>
                <c:pt idx="3">
                  <c:v>5.659999999999996</c:v>
                </c:pt>
                <c:pt idx="4">
                  <c:v>6.47</c:v>
                </c:pt>
                <c:pt idx="5">
                  <c:v>7.619999999999996</c:v>
                </c:pt>
                <c:pt idx="6">
                  <c:v>8.77</c:v>
                </c:pt>
                <c:pt idx="7">
                  <c:v>10.0</c:v>
                </c:pt>
              </c:numCache>
            </c:numRef>
          </c:yVal>
          <c:smooth val="1"/>
          <c:extLst xmlns:c16r2="http://schemas.microsoft.com/office/drawing/2015/06/chart">
            <c:ext xmlns:c16="http://schemas.microsoft.com/office/drawing/2014/chart" uri="{C3380CC4-5D6E-409C-BE32-E72D297353CC}">
              <c16:uniqueId val="{00000002-3058-465E-B7EF-56F13FAFF267}"/>
            </c:ext>
          </c:extLst>
        </c:ser>
        <c:dLbls>
          <c:showLegendKey val="0"/>
          <c:showVal val="0"/>
          <c:showCatName val="0"/>
          <c:showSerName val="0"/>
          <c:showPercent val="0"/>
          <c:showBubbleSize val="0"/>
        </c:dLbls>
        <c:axId val="-2000927248"/>
        <c:axId val="-2001029152"/>
      </c:scatterChart>
      <c:valAx>
        <c:axId val="-2000927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01029152"/>
        <c:crosses val="autoZero"/>
        <c:crossBetween val="midCat"/>
      </c:valAx>
      <c:valAx>
        <c:axId val="-2001029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00927248"/>
        <c:crosses val="autoZero"/>
        <c:crossBetween val="midCat"/>
      </c:valAx>
      <c:spPr>
        <a:noFill/>
        <a:ln>
          <a:noFill/>
        </a:ln>
        <a:effectLst/>
      </c:spPr>
    </c:plotArea>
    <c:legend>
      <c:legendPos val="b"/>
      <c:layout>
        <c:manualLayout>
          <c:xMode val="edge"/>
          <c:yMode val="edge"/>
          <c:x val="0.237084389874994"/>
          <c:y val="0.903280732765547"/>
          <c:w val="0.525831042306153"/>
          <c:h val="0.096719267234452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80808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6730-4246-9051-43C018B8C16B}"/>
              </c:ext>
            </c:extLst>
          </c:dPt>
          <c:dPt>
            <c:idx val="1"/>
            <c:bubble3D val="0"/>
            <c:spPr>
              <a:solidFill>
                <a:srgbClr val="0099CC"/>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6730-4246-9051-43C018B8C16B}"/>
              </c:ext>
            </c:extLst>
          </c:dPt>
          <c:cat>
            <c:strRef>
              <c:f>Sheet1!$B$1:$C$1</c:f>
              <c:strCache>
                <c:ptCount val="2"/>
                <c:pt idx="0">
                  <c:v>Communication</c:v>
                </c:pt>
                <c:pt idx="1">
                  <c:v>Computation</c:v>
                </c:pt>
              </c:strCache>
            </c:strRef>
          </c:cat>
          <c:val>
            <c:numRef>
              <c:f>Sheet1!$B$2:$C$2</c:f>
              <c:numCache>
                <c:formatCode>General</c:formatCode>
                <c:ptCount val="2"/>
                <c:pt idx="0">
                  <c:v>70.0</c:v>
                </c:pt>
                <c:pt idx="1">
                  <c:v>30.0</c:v>
                </c:pt>
              </c:numCache>
            </c:numRef>
          </c:val>
          <c:extLst xmlns:c16r2="http://schemas.microsoft.com/office/drawing/2015/06/chart">
            <c:ext xmlns:c16="http://schemas.microsoft.com/office/drawing/2014/chart" uri="{C3380CC4-5D6E-409C-BE32-E72D297353CC}">
              <c16:uniqueId val="{00000004-6730-4246-9051-43C018B8C16B}"/>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4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7E7E7E"/>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A242-46F7-953C-B32CA3940F1A}"/>
              </c:ext>
            </c:extLst>
          </c:dPt>
          <c:dPt>
            <c:idx val="1"/>
            <c:bubble3D val="0"/>
            <c:spPr>
              <a:solidFill>
                <a:srgbClr val="0097C9"/>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A242-46F7-953C-B32CA3940F1A}"/>
              </c:ext>
            </c:extLst>
          </c:dPt>
          <c:cat>
            <c:strRef>
              <c:f>Sheet1!$B$7:$C$7</c:f>
              <c:strCache>
                <c:ptCount val="2"/>
                <c:pt idx="0">
                  <c:v>Communication</c:v>
                </c:pt>
                <c:pt idx="1">
                  <c:v>Computation</c:v>
                </c:pt>
              </c:strCache>
            </c:strRef>
          </c:cat>
          <c:val>
            <c:numRef>
              <c:f>Sheet1!$B$8:$C$8</c:f>
              <c:numCache>
                <c:formatCode>General</c:formatCode>
                <c:ptCount val="2"/>
                <c:pt idx="0">
                  <c:v>40.0</c:v>
                </c:pt>
                <c:pt idx="1">
                  <c:v>60.0</c:v>
                </c:pt>
              </c:numCache>
            </c:numRef>
          </c:val>
          <c:extLst xmlns:c16r2="http://schemas.microsoft.com/office/drawing/2015/06/chart">
            <c:ext xmlns:c16="http://schemas.microsoft.com/office/drawing/2014/chart" uri="{C3380CC4-5D6E-409C-BE32-E72D297353CC}">
              <c16:uniqueId val="{00000004-A242-46F7-953C-B32CA3940F1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211756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9137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In</a:t>
            </a:r>
            <a:r>
              <a:rPr lang="zh-CN" altLang="en-US" dirty="0" smtClean="0"/>
              <a:t> </a:t>
            </a:r>
            <a:r>
              <a:rPr lang="en-US" altLang="zh-CN" dirty="0" smtClean="0"/>
              <a:t>this</a:t>
            </a:r>
            <a:r>
              <a:rPr lang="zh-CN" altLang="en-US" dirty="0" smtClean="0"/>
              <a:t> </a:t>
            </a:r>
            <a:r>
              <a:rPr lang="en-US" altLang="zh-CN" dirty="0" smtClean="0"/>
              <a:t>way,</a:t>
            </a:r>
            <a:r>
              <a:rPr lang="zh-CN" altLang="en-US" baseline="0" dirty="0" smtClean="0"/>
              <a:t> </a:t>
            </a:r>
            <a:r>
              <a:rPr lang="en-US" altLang="zh-CN" baseline="0" dirty="0" smtClean="0"/>
              <a:t>we</a:t>
            </a:r>
            <a:r>
              <a:rPr lang="zh-CN" altLang="en-US" baseline="0" dirty="0" smtClean="0"/>
              <a:t> </a:t>
            </a:r>
            <a:r>
              <a:rPr lang="en-US" altLang="zh-CN" baseline="0" dirty="0" smtClean="0"/>
              <a:t>propose</a:t>
            </a:r>
            <a:r>
              <a:rPr lang="zh-CN" altLang="en-US" baseline="0" dirty="0" smtClean="0"/>
              <a:t> </a:t>
            </a:r>
            <a:r>
              <a:rPr lang="en-US" altLang="zh-CN" baseline="0" dirty="0" smtClean="0"/>
              <a:t>Caffeine,</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err="1" smtClean="0"/>
              <a:t>Caffe</a:t>
            </a:r>
            <a:r>
              <a:rPr lang="zh-CN" altLang="en-US" baseline="0" dirty="0" smtClean="0"/>
              <a:t> </a:t>
            </a:r>
            <a:r>
              <a:rPr lang="en-US" altLang="zh-CN" baseline="0" dirty="0" smtClean="0"/>
              <a:t>FPGA</a:t>
            </a:r>
            <a:r>
              <a:rPr lang="zh-CN" altLang="en-US" baseline="0" dirty="0" smtClean="0"/>
              <a:t> </a:t>
            </a:r>
            <a:r>
              <a:rPr lang="en-US" altLang="zh-CN" baseline="0" dirty="0" smtClean="0"/>
              <a:t>engine,</a:t>
            </a:r>
            <a:r>
              <a:rPr lang="zh-CN" altLang="en-US" baseline="0" dirty="0" smtClean="0"/>
              <a:t> </a:t>
            </a:r>
            <a:r>
              <a:rPr lang="en-US" altLang="zh-CN" baseline="0" dirty="0" smtClean="0"/>
              <a:t>to</a:t>
            </a:r>
            <a:r>
              <a:rPr lang="zh-CN" altLang="en-US" baseline="0" dirty="0" smtClean="0"/>
              <a:t> </a:t>
            </a:r>
            <a:r>
              <a:rPr lang="en-US" altLang="zh-CN" baseline="0" dirty="0" smtClean="0"/>
              <a:t>address</a:t>
            </a:r>
            <a:r>
              <a:rPr lang="zh-CN" altLang="en-US" baseline="0" dirty="0" smtClean="0"/>
              <a:t> </a:t>
            </a:r>
            <a:r>
              <a:rPr lang="en-US" altLang="zh-CN" baseline="0" dirty="0" smtClean="0"/>
              <a:t>these</a:t>
            </a:r>
            <a:r>
              <a:rPr lang="zh-CN" altLang="en-US" baseline="0" dirty="0" smtClean="0"/>
              <a:t> </a:t>
            </a:r>
            <a:r>
              <a:rPr lang="en-US" altLang="zh-CN" baseline="0" dirty="0" smtClean="0"/>
              <a:t>issues.</a:t>
            </a:r>
            <a:r>
              <a:rPr lang="zh-CN" altLang="en-US" baseline="0" dirty="0" smtClean="0"/>
              <a:t> </a:t>
            </a:r>
            <a:endParaRPr lang="en-US" altLang="zh-CN" dirty="0" smtClean="0"/>
          </a:p>
          <a:p>
            <a:pPr lvl="0">
              <a:spcBef>
                <a:spcPts val="0"/>
              </a:spcBef>
              <a:buNone/>
            </a:pPr>
            <a:r>
              <a:rPr lang="en-US" altLang="zh-CN" dirty="0" smtClean="0"/>
              <a:t>For challenge 1, that</a:t>
            </a:r>
            <a:r>
              <a:rPr lang="zh-CN" altLang="en-US" baseline="0" dirty="0" smtClean="0"/>
              <a:t> </a:t>
            </a:r>
            <a:r>
              <a:rPr lang="en-US" altLang="zh-CN" baseline="0" dirty="0" smtClean="0"/>
              <a:t>is,</a:t>
            </a:r>
            <a:r>
              <a:rPr lang="zh-CN" altLang="en-US" baseline="0" dirty="0" smtClean="0"/>
              <a:t> </a:t>
            </a:r>
            <a:r>
              <a:rPr lang="en-US" altLang="zh-CN" dirty="0" smtClean="0"/>
              <a:t>CNN have various convolution kernels and layer</a:t>
            </a:r>
            <a:r>
              <a:rPr lang="en-US" altLang="zh-CN" baseline="0" dirty="0" smtClean="0"/>
              <a:t> configurations. We propose a uniformed representation for both</a:t>
            </a:r>
            <a:r>
              <a:rPr lang="zh-CN" altLang="en-US" baseline="0" dirty="0" smtClean="0"/>
              <a:t> </a:t>
            </a:r>
            <a:r>
              <a:rPr lang="en-US" altLang="zh-CN" baseline="0" dirty="0" smtClean="0"/>
              <a:t>convolution and fully connected layers</a:t>
            </a:r>
            <a:r>
              <a:rPr lang="en-US" altLang="zh-CN" dirty="0" smtClean="0"/>
              <a:t>. </a:t>
            </a:r>
          </a:p>
          <a:p>
            <a:pPr lvl="0">
              <a:spcBef>
                <a:spcPts val="0"/>
              </a:spcBef>
              <a:buNone/>
            </a:pPr>
            <a:endParaRPr lang="en-US" altLang="zh-CN" dirty="0" smtClean="0"/>
          </a:p>
          <a:p>
            <a:pPr lvl="0">
              <a:spcBef>
                <a:spcPts val="0"/>
              </a:spcBef>
              <a:buNone/>
            </a:pPr>
            <a:r>
              <a:rPr lang="en-US" altLang="zh-CN" dirty="0" smtClean="0"/>
              <a:t>We further made our FPGA-based</a:t>
            </a:r>
            <a:r>
              <a:rPr lang="en-US" altLang="zh-CN" baseline="0" dirty="0" smtClean="0"/>
              <a:t> accelerator design</a:t>
            </a:r>
            <a:r>
              <a:rPr lang="en-US" altLang="zh-CN" dirty="0" smtClean="0"/>
              <a:t> according to this uniformed representation.</a:t>
            </a:r>
            <a:endParaRPr lang="en-US" dirty="0" smtClean="0"/>
          </a:p>
          <a:p>
            <a:pPr lvl="0">
              <a:spcBef>
                <a:spcPts val="0"/>
              </a:spcBef>
              <a:buNone/>
            </a:pPr>
            <a:endParaRPr lang="en-US" dirty="0" smtClean="0"/>
          </a:p>
          <a:p>
            <a:pPr lvl="0">
              <a:spcBef>
                <a:spcPts val="0"/>
              </a:spcBef>
              <a:buNone/>
            </a:pPr>
            <a:r>
              <a:rPr lang="en-US" dirty="0" smtClean="0"/>
              <a:t>For challenges 2</a:t>
            </a:r>
            <a:r>
              <a:rPr lang="en-US" altLang="zh-CN" dirty="0" smtClean="0"/>
              <a:t>,</a:t>
            </a:r>
            <a:r>
              <a:rPr lang="en-US" baseline="0" dirty="0" smtClean="0"/>
              <a:t> that </a:t>
            </a:r>
            <a:r>
              <a:rPr lang="en-US" altLang="zh-CN" baseline="0" dirty="0" smtClean="0"/>
              <a:t>is,</a:t>
            </a:r>
            <a:r>
              <a:rPr lang="zh-CN" altLang="en-US" baseline="0" dirty="0" smtClean="0"/>
              <a:t> </a:t>
            </a:r>
            <a:r>
              <a:rPr lang="en-US" baseline="0" dirty="0" smtClean="0"/>
              <a:t>CONV&amp;FCN kernel’s </a:t>
            </a:r>
            <a:r>
              <a:rPr lang="en-US" altLang="zh-CN" baseline="0" dirty="0" smtClean="0"/>
              <a:t>have</a:t>
            </a:r>
            <a:r>
              <a:rPr lang="zh-CN" altLang="en-US" baseline="0" dirty="0" smtClean="0"/>
              <a:t> </a:t>
            </a:r>
            <a:r>
              <a:rPr lang="en-US" altLang="zh-CN" baseline="0" dirty="0" smtClean="0"/>
              <a:t>different</a:t>
            </a:r>
            <a:r>
              <a:rPr lang="zh-CN" altLang="en-US" baseline="0" dirty="0" smtClean="0"/>
              <a:t> </a:t>
            </a:r>
            <a:r>
              <a:rPr lang="en-US" altLang="zh-CN" baseline="0" dirty="0" smtClean="0"/>
              <a:t>computation</a:t>
            </a:r>
            <a:r>
              <a:rPr lang="zh-CN" altLang="en-US" baseline="0" dirty="0" smtClean="0"/>
              <a:t> </a:t>
            </a:r>
            <a:r>
              <a:rPr lang="en-US" altLang="zh-CN" baseline="0" dirty="0" smtClean="0"/>
              <a:t>and</a:t>
            </a:r>
            <a:r>
              <a:rPr lang="zh-CN" altLang="en-US" baseline="0" dirty="0" smtClean="0"/>
              <a:t> </a:t>
            </a:r>
            <a:r>
              <a:rPr lang="en-US" altLang="zh-CN" baseline="0" dirty="0" smtClean="0"/>
              <a:t>communication</a:t>
            </a:r>
            <a:r>
              <a:rPr lang="zh-CN" altLang="en-US" baseline="0" dirty="0" smtClean="0"/>
              <a:t> </a:t>
            </a:r>
            <a:r>
              <a:rPr lang="en-US" altLang="zh-CN" baseline="0" dirty="0" smtClean="0"/>
              <a:t>pattern</a:t>
            </a:r>
            <a:r>
              <a:rPr lang="en-US" baseline="0" dirty="0" smtClean="0"/>
              <a:t>, we</a:t>
            </a:r>
            <a:r>
              <a:rPr lang="zh-CN" altLang="en-US" baseline="0" dirty="0" smtClean="0"/>
              <a:t> </a:t>
            </a:r>
            <a:r>
              <a:rPr lang="en-US" altLang="zh-CN" baseline="0" dirty="0" smtClean="0"/>
              <a:t>design</a:t>
            </a:r>
            <a:r>
              <a:rPr lang="zh-CN" altLang="en-US" baseline="0" dirty="0" smtClean="0"/>
              <a:t> </a:t>
            </a:r>
            <a:r>
              <a:rPr lang="en-US" altLang="zh-CN" baseline="0" dirty="0" smtClean="0"/>
              <a:t>hardware</a:t>
            </a:r>
            <a:r>
              <a:rPr lang="zh-CN" altLang="en-US" baseline="0" dirty="0" smtClean="0"/>
              <a:t> </a:t>
            </a:r>
            <a:r>
              <a:rPr lang="en-US" altLang="zh-CN" baseline="0" dirty="0" smtClean="0"/>
              <a:t>for</a:t>
            </a:r>
            <a:r>
              <a:rPr lang="zh-CN" altLang="en-US" baseline="0" dirty="0" smtClean="0"/>
              <a:t> </a:t>
            </a:r>
            <a:r>
              <a:rPr lang="en-US" altLang="zh-CN" baseline="0" dirty="0" smtClean="0"/>
              <a:t>both</a:t>
            </a:r>
            <a:r>
              <a:rPr lang="zh-CN" altLang="en-US" baseline="0" dirty="0" smtClean="0"/>
              <a:t> </a:t>
            </a:r>
            <a:r>
              <a:rPr lang="en-US" altLang="zh-CN" baseline="0" dirty="0" smtClean="0"/>
              <a:t>CONV</a:t>
            </a:r>
            <a:r>
              <a:rPr lang="zh-CN" altLang="en-US" baseline="0" dirty="0" smtClean="0"/>
              <a:t> </a:t>
            </a:r>
            <a:r>
              <a:rPr lang="en-US" altLang="zh-CN" baseline="0" dirty="0" smtClean="0"/>
              <a:t>and</a:t>
            </a:r>
            <a:r>
              <a:rPr lang="zh-CN" altLang="en-US" baseline="0" dirty="0" smtClean="0"/>
              <a:t> </a:t>
            </a:r>
            <a:r>
              <a:rPr lang="en-US" altLang="zh-CN" baseline="0" dirty="0" smtClean="0"/>
              <a:t>FCN,</a:t>
            </a:r>
            <a:r>
              <a:rPr lang="zh-CN" altLang="en-US" baseline="0" dirty="0" smtClean="0"/>
              <a:t> </a:t>
            </a:r>
            <a:r>
              <a:rPr lang="en-US" altLang="zh-CN" baseline="0" dirty="0" smtClean="0"/>
              <a:t>and</a:t>
            </a:r>
            <a:r>
              <a:rPr lang="zh-CN" altLang="en-US" baseline="0" dirty="0" smtClean="0"/>
              <a:t> </a:t>
            </a:r>
            <a:r>
              <a:rPr lang="en-US" altLang="zh-CN" baseline="0" dirty="0" smtClean="0"/>
              <a:t>we</a:t>
            </a:r>
            <a:r>
              <a:rPr lang="zh-CN" altLang="en-US" baseline="0" dirty="0" smtClean="0"/>
              <a:t> </a:t>
            </a:r>
            <a:r>
              <a:rPr lang="en-US" altLang="zh-CN" baseline="0" dirty="0" smtClean="0"/>
              <a:t>do</a:t>
            </a:r>
            <a:r>
              <a:rPr lang="zh-CN" altLang="en-US" baseline="0" dirty="0" smtClean="0"/>
              <a:t> </a:t>
            </a:r>
            <a:r>
              <a:rPr lang="en-US" baseline="0" dirty="0" smtClean="0"/>
              <a:t>optimizations to maximize both </a:t>
            </a:r>
            <a:r>
              <a:rPr lang="en-US" altLang="zh-CN" baseline="0" dirty="0" smtClean="0"/>
              <a:t>computation</a:t>
            </a:r>
            <a:r>
              <a:rPr lang="zh-CN" altLang="en-US" baseline="0" dirty="0" smtClean="0"/>
              <a:t> </a:t>
            </a:r>
            <a:r>
              <a:rPr lang="en-US" baseline="0" dirty="0" smtClean="0"/>
              <a:t>operations and bandwidth</a:t>
            </a:r>
            <a:r>
              <a:rPr lang="en-US" dirty="0" smtClean="0"/>
              <a:t>.</a:t>
            </a:r>
          </a:p>
          <a:p>
            <a:pPr lvl="0">
              <a:spcBef>
                <a:spcPts val="0"/>
              </a:spcBef>
              <a:buNone/>
            </a:pPr>
            <a:endParaRPr lang="en-US" dirty="0" smtClean="0"/>
          </a:p>
          <a:p>
            <a:pPr lvl="0">
              <a:spcBef>
                <a:spcPts val="0"/>
              </a:spcBef>
              <a:buNone/>
            </a:pPr>
            <a:r>
              <a:rPr lang="en-US" dirty="0" smtClean="0"/>
              <a:t>For</a:t>
            </a:r>
            <a:r>
              <a:rPr lang="en-US" baseline="0" dirty="0" smtClean="0"/>
              <a:t> challenge 3</a:t>
            </a:r>
            <a:r>
              <a:rPr lang="en-US" altLang="zh-CN" baseline="0" dirty="0" smtClean="0"/>
              <a:t>,</a:t>
            </a:r>
            <a:r>
              <a:rPr 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efforts</a:t>
            </a:r>
            <a:r>
              <a:rPr lang="zh-CN" altLang="en-US" baseline="0" dirty="0" smtClean="0"/>
              <a:t> </a:t>
            </a:r>
            <a:r>
              <a:rPr lang="en-US" altLang="zh-CN" baseline="0" dirty="0" smtClean="0"/>
              <a:t>in</a:t>
            </a:r>
            <a:r>
              <a:rPr lang="zh-CN" altLang="en-US" baseline="0" dirty="0" smtClean="0"/>
              <a:t> </a:t>
            </a:r>
            <a:r>
              <a:rPr lang="en-US" altLang="zh-CN" baseline="0" dirty="0" smtClean="0"/>
              <a:t>deployment</a:t>
            </a:r>
            <a:r>
              <a:rPr lang="zh-CN" altLang="en-US" baseline="0" dirty="0" smtClean="0"/>
              <a:t> </a:t>
            </a:r>
            <a:r>
              <a:rPr lang="en-US" altLang="zh-CN" baseline="0" dirty="0" smtClean="0"/>
              <a:t>of</a:t>
            </a:r>
            <a:r>
              <a:rPr lang="zh-CN" altLang="en-US" baseline="0" dirty="0" smtClean="0"/>
              <a:t> </a:t>
            </a:r>
            <a:r>
              <a:rPr lang="en-US" baseline="0" dirty="0" smtClean="0"/>
              <a:t>FPGA-based </a:t>
            </a:r>
            <a:r>
              <a:rPr lang="en-US" altLang="zh-CN" baseline="0" dirty="0" smtClean="0"/>
              <a:t>CNN</a:t>
            </a:r>
            <a:r>
              <a:rPr lang="zh-CN" altLang="en-US" baseline="0" dirty="0" smtClean="0"/>
              <a:t> </a:t>
            </a:r>
            <a:r>
              <a:rPr lang="en-US" baseline="0" dirty="0" smtClean="0"/>
              <a:t>accelerator, we made an automation flow for application –level users to use our accelerator. A standard </a:t>
            </a:r>
            <a:r>
              <a:rPr lang="en-US" baseline="0" dirty="0" err="1" smtClean="0"/>
              <a:t>caffe</a:t>
            </a:r>
            <a:r>
              <a:rPr lang="en-US" baseline="0" dirty="0" smtClean="0"/>
              <a:t> programming language is all users need to know to </a:t>
            </a:r>
            <a:r>
              <a:rPr lang="en-US" altLang="zh-CN" baseline="0" dirty="0" smtClean="0"/>
              <a:t>program</a:t>
            </a:r>
            <a:r>
              <a:rPr lang="zh-CN" altLang="en-US" baseline="0" dirty="0" smtClean="0"/>
              <a:t> </a:t>
            </a:r>
            <a:r>
              <a:rPr lang="en-US" baseline="0" dirty="0" smtClean="0"/>
              <a:t>our FPGA accelerator.</a:t>
            </a:r>
            <a:r>
              <a:rPr lang="zh-CN" altLang="en-US" baseline="0" dirty="0" smtClean="0"/>
              <a:t> </a:t>
            </a:r>
            <a:endParaRPr dirty="0"/>
          </a:p>
        </p:txBody>
      </p:sp>
    </p:spTree>
    <p:extLst>
      <p:ext uri="{BB962C8B-B14F-4D97-AF65-F5344CB8AC3E}">
        <p14:creationId xmlns:p14="http://schemas.microsoft.com/office/powerpoint/2010/main" val="30345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And</a:t>
            </a:r>
            <a:r>
              <a:rPr lang="zh-CN" altLang="en-US" baseline="0" dirty="0" smtClean="0"/>
              <a:t> </a:t>
            </a:r>
            <a:r>
              <a:rPr lang="en-US" altLang="zh-CN" baseline="0" dirty="0" smtClean="0"/>
              <a:t>Caffeine</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software/hardware</a:t>
            </a:r>
            <a:r>
              <a:rPr lang="zh-CN" altLang="en-US" baseline="0" dirty="0" smtClean="0"/>
              <a:t> </a:t>
            </a:r>
            <a:r>
              <a:rPr lang="en-US" altLang="zh-CN" baseline="0" dirty="0" smtClean="0"/>
              <a:t>co-designed</a:t>
            </a:r>
            <a:r>
              <a:rPr lang="zh-CN" altLang="en-US" baseline="0" dirty="0" smtClean="0"/>
              <a:t> </a:t>
            </a:r>
            <a:r>
              <a:rPr lang="en-US" altLang="zh-CN" baseline="0" dirty="0" smtClean="0"/>
              <a:t>FPGA-based</a:t>
            </a:r>
            <a:r>
              <a:rPr lang="zh-CN" altLang="en-US" baseline="0" dirty="0" smtClean="0"/>
              <a:t> </a:t>
            </a:r>
            <a:r>
              <a:rPr lang="en-US" altLang="zh-CN" baseline="0" dirty="0" smtClean="0"/>
              <a:t>deep</a:t>
            </a:r>
            <a:r>
              <a:rPr lang="zh-CN" altLang="en-US" baseline="0" dirty="0" smtClean="0"/>
              <a:t> </a:t>
            </a:r>
            <a:r>
              <a:rPr lang="en-US" altLang="zh-CN" baseline="0" dirty="0" smtClean="0"/>
              <a:t>learning</a:t>
            </a:r>
            <a:r>
              <a:rPr lang="zh-CN" altLang="en-US" baseline="0" dirty="0" smtClean="0"/>
              <a:t> </a:t>
            </a:r>
            <a:r>
              <a:rPr lang="en-US" altLang="zh-CN" baseline="0" dirty="0" smtClean="0"/>
              <a:t>library,</a:t>
            </a:r>
            <a:r>
              <a:rPr lang="zh-CN" altLang="en-US" baseline="0" dirty="0" smtClean="0"/>
              <a:t> </a:t>
            </a:r>
            <a:r>
              <a:rPr lang="en-US" altLang="zh-CN" baseline="0" dirty="0" smtClean="0"/>
              <a:t>We</a:t>
            </a:r>
            <a:r>
              <a:rPr lang="zh-CN" altLang="en-US" baseline="0" dirty="0" smtClean="0"/>
              <a:t> </a:t>
            </a:r>
            <a:r>
              <a:rPr lang="en-US" altLang="zh-CN" baseline="0" dirty="0" smtClean="0"/>
              <a:t>integrate</a:t>
            </a:r>
            <a:r>
              <a:rPr lang="zh-CN" altLang="en-US" baseline="0" dirty="0" smtClean="0"/>
              <a:t> </a:t>
            </a:r>
            <a:r>
              <a:rPr lang="en-US" altLang="zh-CN" baseline="0" dirty="0" smtClean="0"/>
              <a:t>Caffeine</a:t>
            </a:r>
            <a:r>
              <a:rPr lang="zh-CN" altLang="en-US" baseline="0" dirty="0" smtClean="0"/>
              <a:t> </a:t>
            </a:r>
            <a:r>
              <a:rPr lang="en-US" altLang="zh-CN" baseline="0" dirty="0" smtClean="0"/>
              <a:t>with</a:t>
            </a:r>
            <a:r>
              <a:rPr lang="zh-CN" altLang="en-US" baseline="0" dirty="0" smtClean="0"/>
              <a:t> </a:t>
            </a:r>
            <a:r>
              <a:rPr lang="en-US" altLang="zh-CN" baseline="0" dirty="0" smtClean="0"/>
              <a:t>industry</a:t>
            </a:r>
            <a:r>
              <a:rPr lang="zh-CN" altLang="en-US" baseline="0" dirty="0" smtClean="0"/>
              <a:t> </a:t>
            </a:r>
            <a:r>
              <a:rPr lang="en-US" altLang="zh-CN" baseline="0" dirty="0" smtClean="0"/>
              <a:t>standard</a:t>
            </a:r>
            <a:r>
              <a:rPr lang="zh-CN" altLang="en-US" baseline="0" dirty="0" smtClean="0"/>
              <a:t> </a:t>
            </a:r>
            <a:r>
              <a:rPr lang="en-US" altLang="zh-CN" baseline="0" dirty="0" err="1" smtClean="0"/>
              <a:t>Caffe</a:t>
            </a:r>
            <a:r>
              <a:rPr lang="zh-CN" altLang="en-US" baseline="0" dirty="0" smtClean="0"/>
              <a:t>  </a:t>
            </a:r>
            <a:r>
              <a:rPr lang="en-US" altLang="zh-CN" baseline="0" dirty="0" smtClean="0"/>
              <a:t>deep</a:t>
            </a:r>
            <a:r>
              <a:rPr lang="zh-CN" altLang="en-US" baseline="0" dirty="0" smtClean="0"/>
              <a:t> </a:t>
            </a:r>
            <a:r>
              <a:rPr lang="en-US" altLang="zh-CN" baseline="0" dirty="0" smtClean="0"/>
              <a:t>learning</a:t>
            </a:r>
            <a:r>
              <a:rPr lang="zh-CN" altLang="en-US" baseline="0" dirty="0" smtClean="0"/>
              <a:t> </a:t>
            </a:r>
            <a:r>
              <a:rPr lang="en-US" altLang="zh-CN" baseline="0" dirty="0" smtClean="0"/>
              <a:t>framework.</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figure,</a:t>
            </a:r>
            <a:r>
              <a:rPr lang="zh-CN" altLang="en-US" baseline="0" dirty="0" smtClean="0"/>
              <a:t> </a:t>
            </a:r>
            <a:r>
              <a:rPr lang="en-US" altLang="zh-CN" baseline="0" dirty="0" smtClean="0"/>
              <a:t>our</a:t>
            </a:r>
            <a:r>
              <a:rPr lang="zh-CN" altLang="en-US" baseline="0" dirty="0" smtClean="0"/>
              <a:t> </a:t>
            </a:r>
            <a:r>
              <a:rPr lang="en-US" altLang="zh-CN" baseline="0" dirty="0" smtClean="0"/>
              <a:t>work</a:t>
            </a:r>
            <a:r>
              <a:rPr lang="zh-CN" altLang="en-US" baseline="0" dirty="0" smtClean="0"/>
              <a:t> </a:t>
            </a:r>
            <a:r>
              <a:rPr lang="en-US" altLang="zh-CN" baseline="0" dirty="0" smtClean="0"/>
              <a:t>caffeine</a:t>
            </a:r>
            <a:r>
              <a:rPr lang="zh-CN" altLang="en-US" baseline="0" dirty="0" smtClean="0"/>
              <a:t> </a:t>
            </a:r>
            <a:r>
              <a:rPr lang="en-US" altLang="zh-CN" baseline="0" dirty="0" smtClean="0"/>
              <a:t>is</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level</a:t>
            </a:r>
            <a:r>
              <a:rPr lang="zh-CN" altLang="en-US" baseline="0" dirty="0" smtClean="0"/>
              <a:t> </a:t>
            </a:r>
            <a:r>
              <a:rPr lang="en-US" altLang="zh-CN" baseline="0" dirty="0" smtClean="0"/>
              <a:t>as</a:t>
            </a:r>
            <a:r>
              <a:rPr lang="zh-CN" altLang="en-US" baseline="0" dirty="0" smtClean="0"/>
              <a:t> </a:t>
            </a:r>
            <a:r>
              <a:rPr lang="en-US" altLang="zh-CN" baseline="0" dirty="0" smtClean="0"/>
              <a:t>other</a:t>
            </a:r>
            <a:r>
              <a:rPr lang="zh-CN" altLang="en-US" baseline="0" dirty="0" smtClean="0"/>
              <a:t> </a:t>
            </a:r>
            <a:r>
              <a:rPr lang="en-US" altLang="zh-CN" baseline="0" dirty="0" smtClean="0"/>
              <a:t>GPU</a:t>
            </a:r>
            <a:r>
              <a:rPr lang="zh-CN" altLang="en-US" baseline="0" dirty="0" smtClean="0"/>
              <a:t> </a:t>
            </a:r>
            <a:r>
              <a:rPr lang="en-US" altLang="zh-CN" baseline="0" dirty="0" smtClean="0"/>
              <a:t>or</a:t>
            </a:r>
            <a:r>
              <a:rPr lang="zh-CN" altLang="en-US" baseline="0" dirty="0" smtClean="0"/>
              <a:t> </a:t>
            </a:r>
            <a:r>
              <a:rPr lang="en-US" altLang="zh-CN" baseline="0" dirty="0" smtClean="0"/>
              <a:t>CPU</a:t>
            </a:r>
            <a:r>
              <a:rPr lang="zh-CN" altLang="en-US" baseline="0" dirty="0" smtClean="0"/>
              <a:t> </a:t>
            </a:r>
            <a:r>
              <a:rPr lang="en-US" altLang="zh-CN" baseline="0" dirty="0" smtClean="0"/>
              <a:t>based</a:t>
            </a:r>
            <a:r>
              <a:rPr lang="zh-CN" altLang="en-US" baseline="0" dirty="0" smtClean="0"/>
              <a:t> </a:t>
            </a:r>
            <a:r>
              <a:rPr lang="en-US" altLang="zh-CN" baseline="0" dirty="0" smtClean="0"/>
              <a:t>deep</a:t>
            </a:r>
            <a:r>
              <a:rPr lang="zh-CN" altLang="en-US" baseline="0" dirty="0" smtClean="0"/>
              <a:t> </a:t>
            </a:r>
            <a:r>
              <a:rPr lang="en-US" altLang="zh-CN" baseline="0" dirty="0" smtClean="0"/>
              <a:t>learning</a:t>
            </a:r>
            <a:r>
              <a:rPr lang="zh-CN" altLang="en-US" baseline="0" dirty="0" smtClean="0"/>
              <a:t> </a:t>
            </a:r>
            <a:r>
              <a:rPr lang="en-US" altLang="zh-CN" baseline="0" dirty="0" smtClean="0"/>
              <a:t>library,</a:t>
            </a:r>
            <a:r>
              <a:rPr lang="zh-CN" altLang="en-US" baseline="0" dirty="0" smtClean="0"/>
              <a:t> </a:t>
            </a:r>
            <a:r>
              <a:rPr lang="en-US" altLang="zh-CN" baseline="0" dirty="0" smtClean="0"/>
              <a:t>including</a:t>
            </a:r>
            <a:r>
              <a:rPr lang="zh-CN" altLang="en-US" baseline="0" dirty="0" smtClean="0"/>
              <a:t> </a:t>
            </a:r>
            <a:r>
              <a:rPr lang="en-US" altLang="zh-CN" baseline="0" dirty="0" err="1" smtClean="0"/>
              <a:t>cuDNN</a:t>
            </a:r>
            <a:r>
              <a:rPr lang="zh-CN" altLang="en-US" baseline="0" dirty="0" smtClean="0"/>
              <a:t> </a:t>
            </a:r>
            <a:r>
              <a:rPr lang="en-US" altLang="zh-CN" baseline="0" dirty="0" smtClean="0"/>
              <a:t>on</a:t>
            </a:r>
            <a:r>
              <a:rPr lang="zh-CN" altLang="en-US" baseline="0" dirty="0" smtClean="0"/>
              <a:t> </a:t>
            </a:r>
            <a:r>
              <a:rPr lang="en-US" altLang="zh-CN" baseline="0" dirty="0" smtClean="0"/>
              <a:t>GPU</a:t>
            </a:r>
            <a:r>
              <a:rPr lang="zh-CN" altLang="en-US" baseline="0" dirty="0" smtClean="0"/>
              <a:t> </a:t>
            </a:r>
            <a:r>
              <a:rPr lang="en-US" altLang="zh-CN" baseline="0" dirty="0" smtClean="0"/>
              <a:t>or</a:t>
            </a:r>
            <a:r>
              <a:rPr lang="zh-CN" altLang="en-US" baseline="0" dirty="0" smtClean="0"/>
              <a:t> </a:t>
            </a:r>
            <a:r>
              <a:rPr lang="en-US" altLang="zh-CN" baseline="0" dirty="0" smtClean="0"/>
              <a:t>Intel</a:t>
            </a:r>
            <a:r>
              <a:rPr lang="zh-CN" altLang="en-US" baseline="0" dirty="0" smtClean="0"/>
              <a:t> </a:t>
            </a:r>
            <a:r>
              <a:rPr lang="en-US" altLang="zh-CN" baseline="0" dirty="0" smtClean="0"/>
              <a:t>MKL.</a:t>
            </a:r>
            <a:endParaRPr dirty="0"/>
          </a:p>
        </p:txBody>
      </p:sp>
    </p:spTree>
    <p:extLst>
      <p:ext uri="{BB962C8B-B14F-4D97-AF65-F5344CB8AC3E}">
        <p14:creationId xmlns:p14="http://schemas.microsoft.com/office/powerpoint/2010/main" val="258173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Let’s</a:t>
            </a:r>
            <a:r>
              <a:rPr lang="zh-CN" altLang="en-US" dirty="0" smtClean="0"/>
              <a:t> </a:t>
            </a:r>
            <a:r>
              <a:rPr lang="en-US" altLang="zh-CN" dirty="0" smtClean="0"/>
              <a:t>first</a:t>
            </a:r>
            <a:r>
              <a:rPr lang="zh-CN" altLang="en-US" dirty="0" smtClean="0"/>
              <a:t> </a:t>
            </a:r>
            <a:r>
              <a:rPr lang="en-US" altLang="zh-CN" dirty="0" smtClean="0"/>
              <a:t>look</a:t>
            </a:r>
            <a:r>
              <a:rPr lang="zh-CN" altLang="en-US" dirty="0" smtClean="0"/>
              <a:t> </a:t>
            </a:r>
            <a:r>
              <a:rPr lang="en-US" altLang="zh-CN" dirty="0" smtClean="0"/>
              <a:t>at</a:t>
            </a:r>
            <a:r>
              <a:rPr lang="zh-CN" altLang="en-US" dirty="0" smtClean="0"/>
              <a:t> </a:t>
            </a:r>
            <a:r>
              <a:rPr lang="en-US" altLang="zh-CN" dirty="0" smtClean="0"/>
              <a:t>the</a:t>
            </a:r>
            <a:r>
              <a:rPr lang="zh-CN" altLang="en-US" dirty="0" smtClean="0"/>
              <a:t> </a:t>
            </a:r>
            <a:r>
              <a:rPr lang="en-US" altLang="zh-CN" dirty="0" smtClean="0"/>
              <a:t>automation</a:t>
            </a:r>
            <a:r>
              <a:rPr lang="zh-CN" altLang="en-US" dirty="0" smtClean="0"/>
              <a:t> </a:t>
            </a:r>
            <a:r>
              <a:rPr lang="en-US" altLang="zh-CN" dirty="0" smtClean="0"/>
              <a:t>flow</a:t>
            </a:r>
            <a:r>
              <a:rPr lang="zh-CN" altLang="en-US" dirty="0" smtClean="0"/>
              <a:t> </a:t>
            </a:r>
            <a:r>
              <a:rPr lang="en-US" altLang="zh-CN" dirty="0" smtClean="0"/>
              <a:t>from</a:t>
            </a:r>
            <a:r>
              <a:rPr lang="zh-CN" altLang="en-US" dirty="0" smtClean="0"/>
              <a:t> </a:t>
            </a:r>
            <a:r>
              <a:rPr lang="en-US" altLang="zh-CN" dirty="0" err="1" smtClean="0"/>
              <a:t>Caffe</a:t>
            </a:r>
            <a:r>
              <a:rPr lang="zh-CN" altLang="en-US" dirty="0" smtClean="0"/>
              <a:t> </a:t>
            </a:r>
            <a:r>
              <a:rPr lang="en-US" altLang="zh-CN" dirty="0" smtClean="0"/>
              <a:t>to</a:t>
            </a:r>
            <a:r>
              <a:rPr lang="zh-CN" altLang="en-US" baseline="0" dirty="0" smtClean="0"/>
              <a:t> </a:t>
            </a:r>
            <a:r>
              <a:rPr lang="en-US" altLang="zh-CN" baseline="0" dirty="0" smtClean="0"/>
              <a:t>hardware.</a:t>
            </a:r>
            <a:r>
              <a:rPr lang="zh-CN" altLang="en-US" baseline="0" dirty="0" smtClean="0"/>
              <a:t> </a:t>
            </a:r>
            <a:r>
              <a:rPr lang="en-US" altLang="zh-CN" baseline="0" dirty="0" smtClean="0"/>
              <a:t>The</a:t>
            </a:r>
            <a:r>
              <a:rPr lang="zh-CN" altLang="en-US" baseline="0" dirty="0" smtClean="0"/>
              <a:t> </a:t>
            </a:r>
            <a:r>
              <a:rPr lang="en-US" altLang="zh-CN" baseline="0" dirty="0" smtClean="0"/>
              <a:t>CNN</a:t>
            </a:r>
            <a:r>
              <a:rPr lang="zh-CN" altLang="en-US" baseline="0" dirty="0" smtClean="0"/>
              <a:t> </a:t>
            </a:r>
            <a:r>
              <a:rPr lang="en-US" altLang="zh-CN" baseline="0" dirty="0" smtClean="0"/>
              <a:t>layer</a:t>
            </a:r>
            <a:r>
              <a:rPr lang="zh-CN" altLang="en-US" baseline="0" dirty="0" smtClean="0"/>
              <a:t> </a:t>
            </a:r>
            <a:r>
              <a:rPr lang="en-US" altLang="zh-CN" baseline="0" dirty="0" smtClean="0"/>
              <a:t>definition</a:t>
            </a:r>
            <a:r>
              <a:rPr lang="zh-CN" altLang="en-US" baseline="0" dirty="0" smtClean="0"/>
              <a:t> </a:t>
            </a:r>
            <a:r>
              <a:rPr lang="en-US" altLang="zh-CN" baseline="0" dirty="0" smtClean="0"/>
              <a:t>in</a:t>
            </a:r>
            <a:r>
              <a:rPr lang="zh-CN" altLang="en-US" baseline="0" dirty="0" smtClean="0"/>
              <a:t> </a:t>
            </a:r>
            <a:r>
              <a:rPr lang="en-US" altLang="zh-CN" baseline="0" dirty="0" err="1" smtClean="0"/>
              <a:t>prototxt</a:t>
            </a:r>
            <a:r>
              <a:rPr lang="zh-CN" altLang="en-US" baseline="0" dirty="0" smtClean="0"/>
              <a:t> </a:t>
            </a:r>
            <a:r>
              <a:rPr lang="en-US" altLang="zh-CN" baseline="0" dirty="0" smtClean="0"/>
              <a:t>file</a:t>
            </a:r>
            <a:r>
              <a:rPr lang="zh-CN" altLang="en-US" baseline="0" dirty="0" smtClean="0"/>
              <a:t> </a:t>
            </a:r>
            <a:r>
              <a:rPr lang="en-US" altLang="zh-CN" baseline="0" dirty="0" smtClean="0"/>
              <a:t>are</a:t>
            </a:r>
            <a:r>
              <a:rPr lang="zh-CN" altLang="en-US" baseline="0" dirty="0" smtClean="0"/>
              <a:t> </a:t>
            </a:r>
            <a:r>
              <a:rPr lang="en-US" altLang="zh-CN" baseline="0" dirty="0" smtClean="0"/>
              <a:t>translated</a:t>
            </a:r>
            <a:r>
              <a:rPr lang="zh-CN" altLang="en-US" baseline="0" dirty="0" smtClean="0"/>
              <a:t> </a:t>
            </a:r>
            <a:r>
              <a:rPr lang="en-US" altLang="zh-CN" baseline="0" dirty="0" smtClean="0"/>
              <a:t>to</a:t>
            </a:r>
            <a:r>
              <a:rPr lang="zh-CN" altLang="en-US" baseline="0" dirty="0" smtClean="0"/>
              <a:t> </a:t>
            </a:r>
            <a:r>
              <a:rPr lang="en-US" altLang="zh-CN" baseline="0" dirty="0" smtClean="0"/>
              <a:t>customized</a:t>
            </a:r>
            <a:r>
              <a:rPr lang="zh-CN" altLang="en-US" baseline="0" dirty="0" smtClean="0"/>
              <a:t> </a:t>
            </a:r>
            <a:r>
              <a:rPr lang="en-US" altLang="zh-CN" baseline="0" dirty="0" smtClean="0"/>
              <a:t>accelerator</a:t>
            </a:r>
            <a:r>
              <a:rPr lang="zh-CN" altLang="en-US" baseline="0" dirty="0" smtClean="0"/>
              <a:t> </a:t>
            </a:r>
            <a:r>
              <a:rPr lang="en-US" altLang="zh-CN" baseline="0" dirty="0" smtClean="0"/>
              <a:t>instructions</a:t>
            </a:r>
            <a:r>
              <a:rPr lang="zh-CN" altLang="en-US" baseline="0" dirty="0" smtClean="0"/>
              <a:t> </a:t>
            </a:r>
            <a:r>
              <a:rPr lang="en-US" altLang="zh-CN" baseline="0" dirty="0" smtClean="0"/>
              <a:t>and</a:t>
            </a:r>
            <a:r>
              <a:rPr lang="zh-CN" altLang="en-US" baseline="0" dirty="0" smtClean="0"/>
              <a:t> </a:t>
            </a:r>
            <a:r>
              <a:rPr lang="en-US" altLang="zh-CN" baseline="0" dirty="0" smtClean="0"/>
              <a:t>we</a:t>
            </a:r>
            <a:r>
              <a:rPr lang="zh-CN" altLang="en-US" baseline="0" dirty="0" smtClean="0"/>
              <a:t> </a:t>
            </a:r>
            <a:r>
              <a:rPr lang="en-US" altLang="zh-CN" baseline="0" dirty="0" smtClean="0"/>
              <a:t>will</a:t>
            </a:r>
            <a:r>
              <a:rPr lang="zh-CN" altLang="en-US" baseline="0" dirty="0" smtClean="0"/>
              <a:t> </a:t>
            </a:r>
            <a:r>
              <a:rPr lang="en-US" altLang="zh-CN" baseline="0" dirty="0" smtClean="0"/>
              <a:t>explain</a:t>
            </a:r>
            <a:r>
              <a:rPr lang="zh-CN" altLang="en-US" baseline="0" dirty="0" smtClean="0"/>
              <a:t> </a:t>
            </a:r>
            <a:r>
              <a:rPr lang="en-US" altLang="zh-CN" baseline="0" dirty="0" smtClean="0"/>
              <a:t>later</a:t>
            </a:r>
            <a:r>
              <a:rPr lang="zh-CN" altLang="en-US" baseline="0" dirty="0" smtClean="0"/>
              <a:t> </a:t>
            </a:r>
            <a:r>
              <a:rPr lang="en-US" altLang="zh-CN" baseline="0" dirty="0" smtClean="0"/>
              <a:t>how</a:t>
            </a:r>
            <a:r>
              <a:rPr lang="zh-CN" altLang="en-US" baseline="0" dirty="0" smtClean="0"/>
              <a:t> </a:t>
            </a:r>
            <a:r>
              <a:rPr lang="en-US" altLang="zh-CN" baseline="0" dirty="0" smtClean="0"/>
              <a:t>these</a:t>
            </a:r>
            <a:r>
              <a:rPr lang="zh-CN" altLang="en-US" baseline="0" dirty="0" smtClean="0"/>
              <a:t> </a:t>
            </a:r>
            <a:r>
              <a:rPr lang="en-US" altLang="zh-CN" baseline="0" dirty="0" smtClean="0"/>
              <a:t>instructions</a:t>
            </a:r>
            <a:r>
              <a:rPr lang="zh-CN" altLang="en-US" baseline="0" dirty="0" smtClean="0"/>
              <a:t> </a:t>
            </a:r>
            <a:r>
              <a:rPr lang="en-US" altLang="zh-CN" baseline="0" dirty="0" smtClean="0"/>
              <a:t>are</a:t>
            </a:r>
            <a:r>
              <a:rPr lang="zh-CN" altLang="en-US" baseline="0" dirty="0" smtClean="0"/>
              <a:t> </a:t>
            </a:r>
            <a:r>
              <a:rPr lang="en-US" altLang="zh-CN" baseline="0" dirty="0" smtClean="0"/>
              <a:t>loaded</a:t>
            </a:r>
            <a:r>
              <a:rPr lang="zh-CN" altLang="en-US" baseline="0" dirty="0" smtClean="0"/>
              <a:t> </a:t>
            </a:r>
            <a:r>
              <a:rPr lang="en-US" altLang="zh-CN" baseline="0" dirty="0" smtClean="0"/>
              <a:t>to</a:t>
            </a:r>
            <a:r>
              <a:rPr lang="zh-CN" altLang="en-US" baseline="0" dirty="0" smtClean="0"/>
              <a:t> </a:t>
            </a:r>
            <a:r>
              <a:rPr lang="en-US" altLang="zh-CN" baseline="0" dirty="0" smtClean="0"/>
              <a:t>instruction</a:t>
            </a:r>
            <a:r>
              <a:rPr lang="zh-CN" altLang="en-US" baseline="0" dirty="0" smtClean="0"/>
              <a:t> </a:t>
            </a:r>
            <a:r>
              <a:rPr lang="en-US" altLang="zh-CN" baseline="0" dirty="0" smtClean="0"/>
              <a:t>cache</a:t>
            </a:r>
            <a:r>
              <a:rPr lang="zh-CN" altLang="en-US" baseline="0" dirty="0" smtClean="0"/>
              <a:t> </a:t>
            </a:r>
            <a:r>
              <a:rPr lang="en-US" altLang="zh-CN" baseline="0" dirty="0" smtClean="0"/>
              <a:t>in</a:t>
            </a:r>
            <a:r>
              <a:rPr lang="zh-CN" altLang="en-US" baseline="0" dirty="0" smtClean="0"/>
              <a:t> </a:t>
            </a:r>
            <a:r>
              <a:rPr lang="en-US" altLang="zh-CN" baseline="0" dirty="0" smtClean="0"/>
              <a:t>Caffeine</a:t>
            </a:r>
            <a:r>
              <a:rPr lang="zh-CN" altLang="en-US" baseline="0" dirty="0" smtClean="0"/>
              <a:t> </a:t>
            </a:r>
            <a:r>
              <a:rPr lang="en-US" altLang="zh-CN" baseline="0" dirty="0" smtClean="0"/>
              <a:t>accelerator.</a:t>
            </a:r>
            <a:r>
              <a:rPr lang="zh-CN" altLang="en-US" baseline="0" dirty="0" smtClean="0"/>
              <a:t> </a:t>
            </a:r>
            <a:endParaRPr lang="en-US" dirty="0"/>
          </a:p>
        </p:txBody>
      </p:sp>
    </p:spTree>
    <p:extLst>
      <p:ext uri="{BB962C8B-B14F-4D97-AF65-F5344CB8AC3E}">
        <p14:creationId xmlns:p14="http://schemas.microsoft.com/office/powerpoint/2010/main" val="134814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Convolution</a:t>
            </a:r>
            <a:r>
              <a:rPr lang="zh-CN" altLang="en-US" dirty="0" smtClean="0"/>
              <a:t> </a:t>
            </a:r>
            <a:r>
              <a:rPr lang="en-US" altLang="zh-CN" dirty="0" smtClean="0"/>
              <a:t>layer</a:t>
            </a:r>
            <a:r>
              <a:rPr lang="zh-CN" altLang="en-US" dirty="0" smtClean="0"/>
              <a:t> </a:t>
            </a:r>
            <a:r>
              <a:rPr lang="en-US" altLang="zh-CN" dirty="0" smtClean="0"/>
              <a:t>in</a:t>
            </a:r>
            <a:r>
              <a:rPr lang="zh-CN" altLang="en-US" dirty="0" smtClean="0"/>
              <a:t> </a:t>
            </a:r>
            <a:r>
              <a:rPr lang="en-US" altLang="zh-CN" dirty="0" smtClean="0"/>
              <a:t>CNN</a:t>
            </a:r>
            <a:r>
              <a:rPr lang="zh-CN" altLang="en-US" dirty="0" smtClean="0"/>
              <a:t> </a:t>
            </a:r>
            <a:r>
              <a:rPr lang="en-US" altLang="zh-CN"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6-for</a:t>
            </a:r>
            <a:r>
              <a:rPr lang="zh-CN" altLang="en-US" baseline="0" dirty="0" smtClean="0"/>
              <a:t> </a:t>
            </a:r>
            <a:r>
              <a:rPr lang="en-US" altLang="zh-CN" baseline="0" dirty="0" smtClean="0"/>
              <a:t>loop</a:t>
            </a:r>
            <a:r>
              <a:rPr lang="zh-CN" altLang="en-US" baseline="0" dirty="0" smtClean="0"/>
              <a:t> </a:t>
            </a:r>
            <a:r>
              <a:rPr lang="en-US" altLang="zh-CN" baseline="0" dirty="0" smtClean="0"/>
              <a:t>computation</a:t>
            </a:r>
            <a:r>
              <a:rPr lang="zh-CN" altLang="en-US" baseline="0" dirty="0" smtClean="0"/>
              <a:t> </a:t>
            </a:r>
            <a:r>
              <a:rPr lang="en-US" altLang="zh-CN" baseline="0" dirty="0" smtClean="0"/>
              <a:t>kernel,</a:t>
            </a:r>
            <a:r>
              <a:rPr lang="zh-CN" altLang="en-US" baseline="0" dirty="0" smtClean="0"/>
              <a:t> </a:t>
            </a:r>
            <a:r>
              <a:rPr lang="en-US" altLang="zh-CN" baseline="0" dirty="0" smtClean="0"/>
              <a:t>where</a:t>
            </a:r>
            <a:r>
              <a:rPr lang="zh-CN" altLang="en-US" baseline="0" dirty="0" smtClean="0"/>
              <a:t> </a:t>
            </a:r>
            <a:r>
              <a:rPr lang="en-US" altLang="zh-CN" baseline="0" dirty="0" smtClean="0"/>
              <a:t>row</a:t>
            </a:r>
            <a:r>
              <a:rPr lang="zh-CN" altLang="en-US" baseline="0" dirty="0" smtClean="0"/>
              <a:t> </a:t>
            </a:r>
            <a:r>
              <a:rPr lang="en-US" altLang="zh-CN" baseline="0" dirty="0" smtClean="0"/>
              <a:t>size</a:t>
            </a:r>
            <a:r>
              <a:rPr lang="zh-CN" altLang="en-US" baseline="0" dirty="0" smtClean="0"/>
              <a:t> </a:t>
            </a:r>
            <a:r>
              <a:rPr lang="en-US" altLang="zh-CN" baseline="0" dirty="0" smtClean="0"/>
              <a:t>R,</a:t>
            </a:r>
            <a:r>
              <a:rPr lang="zh-CN" altLang="en-US" baseline="0" dirty="0" smtClean="0"/>
              <a:t> </a:t>
            </a:r>
            <a:r>
              <a:rPr lang="en-US" altLang="zh-CN" baseline="0" dirty="0" smtClean="0"/>
              <a:t>column</a:t>
            </a:r>
            <a:r>
              <a:rPr lang="zh-CN" altLang="en-US" baseline="0" dirty="0" smtClean="0"/>
              <a:t> </a:t>
            </a:r>
            <a:r>
              <a:rPr lang="en-US" altLang="zh-CN" baseline="0" dirty="0" smtClean="0"/>
              <a:t>size</a:t>
            </a:r>
            <a:r>
              <a:rPr lang="zh-CN" altLang="en-US" baseline="0" dirty="0" smtClean="0"/>
              <a:t> </a:t>
            </a:r>
            <a:r>
              <a:rPr lang="en-US" altLang="zh-CN" baseline="0" dirty="0" smtClean="0"/>
              <a:t>C,</a:t>
            </a:r>
            <a:r>
              <a:rPr lang="zh-CN" altLang="en-US" baseline="0" dirty="0" smtClean="0"/>
              <a:t> </a:t>
            </a:r>
            <a:r>
              <a:rPr lang="en-US" altLang="zh-CN" baseline="0" dirty="0" smtClean="0"/>
              <a:t>input</a:t>
            </a:r>
            <a:r>
              <a:rPr lang="zh-CN" altLang="en-US" baseline="0" dirty="0" smtClean="0"/>
              <a:t> </a:t>
            </a:r>
            <a:r>
              <a:rPr lang="en-US" altLang="zh-CN" baseline="0" dirty="0" smtClean="0"/>
              <a:t>and</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number</a:t>
            </a:r>
            <a:r>
              <a:rPr lang="zh-CN" altLang="en-US" baseline="0" dirty="0" smtClean="0"/>
              <a:t> </a:t>
            </a:r>
            <a:r>
              <a:rPr lang="en-US" altLang="zh-CN" baseline="0" dirty="0" smtClean="0"/>
              <a:t>N,</a:t>
            </a:r>
            <a:r>
              <a:rPr lang="zh-CN" altLang="en-US" baseline="0" dirty="0" smtClean="0"/>
              <a:t> </a:t>
            </a:r>
            <a:r>
              <a:rPr lang="en-US" altLang="zh-CN" baseline="0" dirty="0" smtClean="0"/>
              <a:t>M,</a:t>
            </a:r>
            <a:r>
              <a:rPr lang="zh-CN" altLang="en-US" baseline="0" dirty="0" smtClean="0"/>
              <a:t> </a:t>
            </a:r>
            <a:r>
              <a:rPr lang="en-US" altLang="zh-CN" baseline="0" dirty="0" smtClean="0"/>
              <a:t>and</a:t>
            </a:r>
            <a:r>
              <a:rPr lang="zh-CN" altLang="en-US" baseline="0" dirty="0" smtClean="0"/>
              <a:t> </a:t>
            </a:r>
            <a:r>
              <a:rPr lang="en-US" altLang="zh-CN" baseline="0" dirty="0" smtClean="0"/>
              <a:t>kernel</a:t>
            </a:r>
            <a:r>
              <a:rPr lang="zh-CN" altLang="en-US" baseline="0" dirty="0" smtClean="0"/>
              <a:t> </a:t>
            </a:r>
            <a:r>
              <a:rPr lang="en-US" altLang="zh-CN" baseline="0" dirty="0" smtClean="0"/>
              <a:t>and</a:t>
            </a:r>
            <a:r>
              <a:rPr lang="zh-CN" altLang="en-US" baseline="0" dirty="0" smtClean="0"/>
              <a:t> </a:t>
            </a:r>
            <a:r>
              <a:rPr lang="en-US" altLang="zh-CN" baseline="0" dirty="0" smtClean="0"/>
              <a:t>stride</a:t>
            </a:r>
            <a:r>
              <a:rPr lang="zh-CN" altLang="en-US" baseline="0" dirty="0" smtClean="0"/>
              <a:t> </a:t>
            </a:r>
            <a:r>
              <a:rPr lang="en-US" altLang="zh-CN" baseline="0" dirty="0" smtClean="0"/>
              <a:t>size</a:t>
            </a:r>
            <a:r>
              <a:rPr lang="zh-CN" altLang="en-US" baseline="0" dirty="0" smtClean="0"/>
              <a:t> </a:t>
            </a:r>
            <a:r>
              <a:rPr lang="en-US" altLang="zh-CN" baseline="0" dirty="0" smtClean="0"/>
              <a:t>K,</a:t>
            </a:r>
            <a:r>
              <a:rPr lang="zh-CN" altLang="en-US" baseline="0" dirty="0" smtClean="0"/>
              <a:t> </a:t>
            </a:r>
            <a:r>
              <a:rPr lang="en-US" altLang="zh-CN" baseline="0" dirty="0" smtClean="0"/>
              <a:t>S</a:t>
            </a:r>
            <a:r>
              <a:rPr lang="zh-CN" altLang="en-US" baseline="0" dirty="0" smtClean="0"/>
              <a:t> </a:t>
            </a:r>
            <a:r>
              <a:rPr lang="en-US" altLang="zh-CN" baseline="0" dirty="0" smtClean="0"/>
              <a:t>are</a:t>
            </a:r>
            <a:r>
              <a:rPr lang="zh-CN" altLang="en-US" baseline="0" dirty="0" smtClean="0"/>
              <a:t> </a:t>
            </a:r>
            <a:r>
              <a:rPr lang="en-US" altLang="zh-CN" baseline="0" dirty="0" smtClean="0"/>
              <a:t>all</a:t>
            </a:r>
            <a:r>
              <a:rPr lang="zh-CN" altLang="en-US" baseline="0" dirty="0" smtClean="0"/>
              <a:t> </a:t>
            </a:r>
            <a:r>
              <a:rPr lang="en-US" altLang="zh-CN" baseline="0" dirty="0" smtClean="0"/>
              <a:t>configuration</a:t>
            </a:r>
            <a:r>
              <a:rPr lang="zh-CN" altLang="en-US" baseline="0" dirty="0" smtClean="0"/>
              <a:t> </a:t>
            </a:r>
            <a:r>
              <a:rPr lang="en-US" altLang="zh-CN" baseline="0" dirty="0" smtClean="0"/>
              <a:t>parameters</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convolution</a:t>
            </a:r>
            <a:r>
              <a:rPr lang="zh-CN" altLang="en-US" baseline="0" dirty="0" smtClean="0"/>
              <a:t> </a:t>
            </a:r>
            <a:r>
              <a:rPr lang="en-US" altLang="zh-CN" baseline="0" dirty="0" smtClean="0"/>
              <a:t>layer.</a:t>
            </a:r>
            <a:r>
              <a:rPr lang="zh-CN" altLang="en-US" baseline="0" dirty="0" smtClean="0"/>
              <a:t> </a:t>
            </a:r>
            <a:endParaRPr lang="en-US" dirty="0"/>
          </a:p>
        </p:txBody>
      </p:sp>
    </p:spTree>
    <p:extLst>
      <p:ext uri="{BB962C8B-B14F-4D97-AF65-F5344CB8AC3E}">
        <p14:creationId xmlns:p14="http://schemas.microsoft.com/office/powerpoint/2010/main" val="853935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But we cannot run</a:t>
            </a:r>
            <a:r>
              <a:rPr lang="en-US" altLang="zh-CN" baseline="0" dirty="0" smtClean="0"/>
              <a:t> this code directly on FPGA</a:t>
            </a:r>
            <a:r>
              <a:rPr lang="en-US" altLang="zh-CN" dirty="0" smtClean="0"/>
              <a:t>. The in</a:t>
            </a:r>
            <a:r>
              <a:rPr lang="en-US" altLang="zh-CN" baseline="0" dirty="0" smtClean="0"/>
              <a:t>put</a:t>
            </a:r>
            <a:r>
              <a:rPr lang="zh-CN" altLang="en-US" baseline="0" dirty="0" smtClean="0"/>
              <a:t> </a:t>
            </a:r>
            <a:r>
              <a:rPr lang="en-US" altLang="zh-CN" baseline="0" dirty="0" smtClean="0"/>
              <a:t>and</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en-US" altLang="zh-CN" dirty="0" smtClean="0"/>
              <a:t> size</a:t>
            </a:r>
            <a:r>
              <a:rPr lang="en-US" altLang="zh-CN" baseline="0" dirty="0" smtClean="0"/>
              <a:t> is out of BRAM capacity</a:t>
            </a:r>
            <a:r>
              <a:rPr lang="en-US" altLang="zh-CN" dirty="0" smtClean="0"/>
              <a:t>.</a:t>
            </a:r>
          </a:p>
          <a:p>
            <a:r>
              <a:rPr lang="en-US" altLang="zh-CN" dirty="0" smtClean="0"/>
              <a:t>We need to tile</a:t>
            </a:r>
            <a:r>
              <a:rPr lang="en-US" altLang="zh-CN" baseline="0" dirty="0" smtClean="0"/>
              <a:t> loops so that we can host only</a:t>
            </a:r>
            <a:r>
              <a:rPr lang="zh-CN" altLang="en-US" baseline="0" dirty="0" smtClean="0"/>
              <a:t> </a:t>
            </a:r>
            <a:r>
              <a:rPr lang="en-US" altLang="zh-CN" baseline="0" dirty="0" smtClean="0"/>
              <a:t>a portion of  data on chip</a:t>
            </a:r>
            <a:r>
              <a:rPr lang="en-US" altLang="zh-CN" dirty="0" smtClean="0"/>
              <a:t>.</a:t>
            </a:r>
          </a:p>
          <a:p>
            <a:endParaRPr lang="en-US" altLang="zh-CN" dirty="0" smtClean="0"/>
          </a:p>
          <a:p>
            <a:r>
              <a:rPr lang="en-US" altLang="zh-CN" dirty="0" smtClean="0"/>
              <a:t>We do the loop tiling transformation and this is the tiled loop.</a:t>
            </a:r>
          </a:p>
          <a:p>
            <a:r>
              <a:rPr lang="en-US" altLang="zh-CN" dirty="0" err="1" smtClean="0"/>
              <a:t>Pls</a:t>
            </a:r>
            <a:r>
              <a:rPr lang="en-US" altLang="zh-CN" dirty="0" smtClean="0"/>
              <a:t> don’t be bothered by the lines. And</a:t>
            </a:r>
            <a:r>
              <a:rPr lang="zh-CN" altLang="en-US" dirty="0" smtClean="0"/>
              <a:t> </a:t>
            </a:r>
            <a:r>
              <a:rPr lang="en-US" altLang="zh-CN" dirty="0" smtClean="0"/>
              <a:t>we</a:t>
            </a:r>
            <a:r>
              <a:rPr lang="zh-CN" altLang="en-US" dirty="0" smtClean="0"/>
              <a:t> </a:t>
            </a:r>
            <a:r>
              <a:rPr lang="en-US" altLang="zh-CN" dirty="0" smtClean="0"/>
              <a:t>can</a:t>
            </a:r>
            <a:r>
              <a:rPr lang="zh-CN" altLang="en-US" dirty="0" smtClean="0"/>
              <a:t> </a:t>
            </a:r>
            <a:r>
              <a:rPr lang="en-US" altLang="zh-CN" dirty="0" smtClean="0"/>
              <a:t>focus</a:t>
            </a:r>
            <a:r>
              <a:rPr lang="zh-CN" altLang="en-US" baseline="0" dirty="0" smtClean="0"/>
              <a:t> </a:t>
            </a:r>
            <a:r>
              <a:rPr lang="en-US" altLang="zh-CN" baseline="0" dirty="0" smtClean="0"/>
              <a:t>on</a:t>
            </a:r>
            <a:r>
              <a:rPr lang="zh-CN" altLang="en-US" baseline="0" dirty="0" smtClean="0"/>
              <a:t> </a:t>
            </a:r>
            <a:r>
              <a:rPr lang="en-US" altLang="zh-CN" dirty="0" smtClean="0"/>
              <a:t>yellow</a:t>
            </a:r>
            <a:r>
              <a:rPr lang="en-US" altLang="zh-CN" baseline="0" dirty="0" smtClean="0"/>
              <a:t> and green block</a:t>
            </a:r>
            <a:r>
              <a:rPr lang="zh-CN" altLang="en-US" baseline="0" dirty="0" smtClean="0"/>
              <a:t> </a:t>
            </a:r>
            <a:r>
              <a:rPr lang="en-US" altLang="zh-CN" baseline="0" dirty="0" smtClean="0"/>
              <a:t>here</a:t>
            </a:r>
            <a:r>
              <a:rPr lang="en-US" altLang="zh-CN" dirty="0" smtClean="0"/>
              <a:t>.</a:t>
            </a:r>
          </a:p>
          <a:p>
            <a:endParaRPr lang="en-US" altLang="zh-CN" dirty="0" smtClean="0"/>
          </a:p>
          <a:p>
            <a:r>
              <a:rPr lang="en-US" altLang="zh-CN" dirty="0" smtClean="0"/>
              <a:t>As</a:t>
            </a:r>
            <a:r>
              <a:rPr lang="zh-CN" altLang="en-US" dirty="0" smtClean="0"/>
              <a:t> </a:t>
            </a:r>
            <a:r>
              <a:rPr lang="en-US" altLang="zh-CN" dirty="0" smtClean="0"/>
              <a:t>shown</a:t>
            </a:r>
            <a:r>
              <a:rPr lang="zh-CN" altLang="en-US" dirty="0" smtClean="0"/>
              <a:t> </a:t>
            </a:r>
            <a:r>
              <a:rPr lang="en-US" altLang="zh-CN" dirty="0" smtClean="0"/>
              <a:t>here,</a:t>
            </a:r>
            <a:r>
              <a:rPr lang="zh-CN" altLang="en-US" dirty="0" smtClean="0"/>
              <a:t> </a:t>
            </a:r>
            <a:r>
              <a:rPr lang="en-US" altLang="zh-CN" dirty="0" smtClean="0"/>
              <a:t>the</a:t>
            </a:r>
            <a:r>
              <a:rPr lang="en-US" altLang="zh-CN" baseline="0" dirty="0" smtClean="0"/>
              <a:t> inner 6 loops, in the yellow</a:t>
            </a:r>
            <a:r>
              <a:rPr lang="zh-CN" altLang="en-US" baseline="0" dirty="0" smtClean="0"/>
              <a:t> </a:t>
            </a:r>
            <a:r>
              <a:rPr lang="en-US" altLang="zh-CN" baseline="0" dirty="0" smtClean="0"/>
              <a:t>region, are point loops and are for on-chip data computation.</a:t>
            </a:r>
            <a:r>
              <a:rPr lang="zh-CN" altLang="en-US" baseline="0" dirty="0" smtClean="0"/>
              <a:t> </a:t>
            </a:r>
            <a:r>
              <a:rPr lang="en-US" altLang="zh-CN" baseline="0" dirty="0" smtClean="0"/>
              <a:t>Here</a:t>
            </a:r>
            <a:r>
              <a:rPr lang="zh-CN" altLang="en-US" baseline="0" dirty="0" smtClean="0"/>
              <a:t> </a:t>
            </a:r>
            <a:r>
              <a:rPr lang="en-US" altLang="zh-CN" baseline="0" dirty="0" smtClean="0"/>
              <a:t>the</a:t>
            </a:r>
            <a:r>
              <a:rPr lang="zh-CN" altLang="en-US" baseline="0" dirty="0" smtClean="0"/>
              <a:t> </a:t>
            </a:r>
            <a:r>
              <a:rPr lang="en-US" altLang="zh-CN" baseline="0" dirty="0" smtClean="0"/>
              <a:t>tiling</a:t>
            </a:r>
            <a:r>
              <a:rPr lang="zh-CN" altLang="en-US" baseline="0" dirty="0" smtClean="0"/>
              <a:t> </a:t>
            </a:r>
            <a:r>
              <a:rPr lang="en-US" altLang="zh-CN" baseline="0" dirty="0" smtClean="0"/>
              <a:t>loop</a:t>
            </a:r>
            <a:r>
              <a:rPr lang="zh-CN" altLang="en-US" baseline="0" dirty="0" smtClean="0"/>
              <a:t> </a:t>
            </a:r>
            <a:r>
              <a:rPr lang="en-US" altLang="zh-CN" baseline="0" dirty="0" smtClean="0"/>
              <a:t>boundary,</a:t>
            </a:r>
            <a:r>
              <a:rPr lang="zh-CN" altLang="en-US" baseline="0" dirty="0" smtClean="0"/>
              <a:t> </a:t>
            </a:r>
            <a:r>
              <a:rPr lang="en-US" altLang="zh-CN" baseline="0" dirty="0" err="1" smtClean="0"/>
              <a:t>Tr</a:t>
            </a:r>
            <a:r>
              <a:rPr lang="en-US" altLang="zh-CN" baseline="0" dirty="0" smtClean="0"/>
              <a:t>,</a:t>
            </a:r>
            <a:r>
              <a:rPr lang="zh-CN" altLang="en-US" baseline="0" dirty="0" smtClean="0"/>
              <a:t> </a:t>
            </a:r>
            <a:r>
              <a:rPr lang="en-US" altLang="zh-CN" baseline="0" dirty="0" smtClean="0"/>
              <a:t>Tc,</a:t>
            </a:r>
            <a:r>
              <a:rPr lang="zh-CN" altLang="en-US" baseline="0" dirty="0" smtClean="0"/>
              <a:t> </a:t>
            </a:r>
            <a:r>
              <a:rPr lang="en-US" altLang="zh-CN" baseline="0" dirty="0" err="1" smtClean="0"/>
              <a:t>Tn</a:t>
            </a:r>
            <a:r>
              <a:rPr lang="en-US" altLang="zh-CN" baseline="0" dirty="0" smtClean="0"/>
              <a:t>,</a:t>
            </a:r>
            <a:r>
              <a:rPr lang="zh-CN" altLang="en-US" baseline="0" dirty="0" smtClean="0"/>
              <a:t> </a:t>
            </a:r>
            <a:r>
              <a:rPr lang="en-US" altLang="zh-CN" baseline="0" dirty="0" smtClean="0"/>
              <a:t>Tm,</a:t>
            </a:r>
            <a:r>
              <a:rPr lang="zh-CN" altLang="en-US" baseline="0" dirty="0" smtClean="0"/>
              <a:t> </a:t>
            </a:r>
            <a:r>
              <a:rPr lang="en-US" altLang="zh-CN" baseline="0" dirty="0" smtClean="0"/>
              <a:t>correspond</a:t>
            </a:r>
            <a:r>
              <a:rPr lang="zh-CN" altLang="en-US" baseline="0" dirty="0" smtClean="0"/>
              <a:t> </a:t>
            </a:r>
            <a:r>
              <a:rPr lang="en-US" altLang="zh-CN" baseline="0" dirty="0" smtClean="0"/>
              <a:t>to</a:t>
            </a:r>
            <a:r>
              <a:rPr lang="zh-CN" altLang="en-US" baseline="0" dirty="0" smtClean="0"/>
              <a:t> </a:t>
            </a:r>
            <a:r>
              <a:rPr lang="en-US" altLang="zh-CN" baseline="0" dirty="0" smtClean="0"/>
              <a:t>tiling</a:t>
            </a:r>
            <a:r>
              <a:rPr lang="zh-CN" altLang="en-US" baseline="0" dirty="0" smtClean="0"/>
              <a:t> </a:t>
            </a:r>
            <a:r>
              <a:rPr lang="en-US" altLang="zh-CN" baseline="0" dirty="0" smtClean="0"/>
              <a:t>size</a:t>
            </a:r>
            <a:r>
              <a:rPr lang="zh-CN" altLang="en-US" baseline="0" dirty="0" smtClean="0"/>
              <a:t> </a:t>
            </a:r>
            <a:r>
              <a:rPr lang="en-US" altLang="zh-CN" baseline="0" dirty="0" smtClean="0"/>
              <a:t>in</a:t>
            </a:r>
            <a:r>
              <a:rPr lang="zh-CN" altLang="en-US" baseline="0" dirty="0" smtClean="0"/>
              <a:t> </a:t>
            </a:r>
            <a:r>
              <a:rPr lang="en-US" altLang="zh-CN" baseline="0" dirty="0" smtClean="0"/>
              <a:t>row,</a:t>
            </a:r>
            <a:r>
              <a:rPr lang="zh-CN" altLang="en-US" baseline="0" dirty="0" smtClean="0"/>
              <a:t> </a:t>
            </a:r>
            <a:r>
              <a:rPr lang="en-US" altLang="zh-CN" baseline="0" dirty="0" smtClean="0"/>
              <a:t>column</a:t>
            </a:r>
            <a:r>
              <a:rPr lang="zh-CN" altLang="en-US" baseline="0" dirty="0" smtClean="0"/>
              <a:t> </a:t>
            </a:r>
            <a:r>
              <a:rPr lang="en-US" altLang="zh-CN" baseline="0" dirty="0" smtClean="0"/>
              <a:t>and</a:t>
            </a:r>
            <a:r>
              <a:rPr lang="zh-CN" altLang="en-US" baseline="0" dirty="0" smtClean="0"/>
              <a:t> </a:t>
            </a:r>
            <a:r>
              <a:rPr lang="en-US" altLang="zh-CN" baseline="0" dirty="0" smtClean="0"/>
              <a:t>input/output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size.</a:t>
            </a:r>
            <a:r>
              <a:rPr lang="zh-CN" altLang="en-US" baseline="0" dirty="0" smtClean="0"/>
              <a:t> </a:t>
            </a:r>
            <a:r>
              <a:rPr lang="en-US" altLang="zh-CN" baseline="0" dirty="0" smtClean="0"/>
              <a:t>These</a:t>
            </a:r>
            <a:r>
              <a:rPr lang="zh-CN" altLang="en-US" baseline="0" dirty="0" smtClean="0"/>
              <a:t> </a:t>
            </a:r>
            <a:r>
              <a:rPr lang="en-US" altLang="zh-CN" baseline="0" dirty="0" smtClean="0"/>
              <a:t>are</a:t>
            </a:r>
            <a:r>
              <a:rPr lang="zh-CN" altLang="en-US" baseline="0" dirty="0" smtClean="0"/>
              <a:t> </a:t>
            </a:r>
            <a:r>
              <a:rPr lang="en-US" altLang="zh-CN" baseline="0" dirty="0" smtClean="0"/>
              <a:t>limited</a:t>
            </a:r>
            <a:r>
              <a:rPr lang="zh-CN" altLang="en-US" baseline="0" dirty="0" smtClean="0"/>
              <a:t> </a:t>
            </a:r>
            <a:r>
              <a:rPr lang="en-US" altLang="zh-CN" baseline="0" dirty="0" smtClean="0"/>
              <a:t>by</a:t>
            </a:r>
            <a:r>
              <a:rPr lang="zh-CN" altLang="en-US" baseline="0" dirty="0" smtClean="0"/>
              <a:t> </a:t>
            </a:r>
            <a:r>
              <a:rPr lang="en-US" altLang="zh-CN" baseline="0" dirty="0" smtClean="0"/>
              <a:t>DSP,</a:t>
            </a:r>
            <a:r>
              <a:rPr lang="zh-CN" altLang="en-US" baseline="0" dirty="0" smtClean="0"/>
              <a:t> </a:t>
            </a:r>
            <a:r>
              <a:rPr lang="en-US" altLang="zh-CN" baseline="0" dirty="0" smtClean="0"/>
              <a:t>BRAM</a:t>
            </a:r>
            <a:r>
              <a:rPr lang="zh-CN" altLang="en-US" baseline="0" dirty="0" smtClean="0"/>
              <a:t> </a:t>
            </a:r>
            <a:r>
              <a:rPr lang="en-US" altLang="zh-CN" baseline="0" dirty="0" smtClean="0"/>
              <a:t>resources</a:t>
            </a:r>
            <a:r>
              <a:rPr lang="zh-CN" altLang="en-US" baseline="0" dirty="0" smtClean="0"/>
              <a:t> </a:t>
            </a:r>
            <a:r>
              <a:rPr lang="en-US" altLang="zh-CN" baseline="0" dirty="0" smtClean="0"/>
              <a:t>on</a:t>
            </a:r>
            <a:r>
              <a:rPr lang="zh-CN" altLang="en-US" baseline="0" dirty="0" smtClean="0"/>
              <a:t> </a:t>
            </a:r>
            <a:r>
              <a:rPr lang="en-US" altLang="zh-CN" baseline="0" dirty="0" smtClean="0"/>
              <a:t>FPGA.</a:t>
            </a:r>
            <a:r>
              <a:rPr lang="zh-CN" altLang="en-US" baseline="0" dirty="0" smtClean="0"/>
              <a:t> </a:t>
            </a:r>
            <a:endParaRPr lang="en-US" altLang="zh-CN" baseline="0" dirty="0" smtClean="0"/>
          </a:p>
          <a:p>
            <a:r>
              <a:rPr lang="en-US" altLang="zh-CN" baseline="0" dirty="0" smtClean="0"/>
              <a:t>The outer 4 loops, in the blue</a:t>
            </a:r>
            <a:r>
              <a:rPr lang="zh-CN" altLang="en-US" baseline="0" dirty="0" smtClean="0"/>
              <a:t> </a:t>
            </a:r>
            <a:r>
              <a:rPr lang="en-US" altLang="zh-CN" baseline="0" dirty="0" smtClean="0"/>
              <a:t>rectangle, are tile loops for transferring new tiles</a:t>
            </a:r>
            <a:r>
              <a:rPr lang="zh-CN" altLang="en-US" baseline="0" dirty="0" smtClean="0"/>
              <a:t> </a:t>
            </a:r>
            <a:r>
              <a:rPr lang="en-US" altLang="zh-CN" baseline="0" dirty="0" smtClean="0"/>
              <a:t>of data.</a:t>
            </a:r>
            <a:r>
              <a:rPr lang="zh-CN" altLang="en-US" baseline="0" dirty="0" smtClean="0"/>
              <a:t> </a:t>
            </a:r>
            <a:endParaRPr lang="en-US" altLang="zh-CN" baseline="0" dirty="0" smtClean="0"/>
          </a:p>
          <a:p>
            <a:endParaRPr lang="en-US" altLang="zh-CN" baseline="0" dirty="0" smtClean="0"/>
          </a:p>
          <a:p>
            <a:r>
              <a:rPr lang="en-US" altLang="zh-CN" baseline="0" dirty="0" smtClean="0"/>
              <a:t>We will discuss them separately at first and then I will show you how to build models for the co-optimization.</a:t>
            </a:r>
            <a:endParaRPr lang="zh-CN" altLang="en-US" dirty="0"/>
          </a:p>
        </p:txBody>
      </p:sp>
      <p:sp>
        <p:nvSpPr>
          <p:cNvPr id="4" name="灯片编号占位符 3"/>
          <p:cNvSpPr>
            <a:spLocks noGrp="1"/>
          </p:cNvSpPr>
          <p:nvPr>
            <p:ph type="sldNum" sz="quarter" idx="10"/>
          </p:nvPr>
        </p:nvSpPr>
        <p:spPr/>
        <p:txBody>
          <a:bodyPr/>
          <a:lstStyle/>
          <a:p>
            <a:fld id="{3D2DD14D-1F0F-44E1-8538-237A619182F0}" type="slidenum">
              <a:rPr lang="zh-CN" altLang="en-US" smtClean="0"/>
              <a:pPr/>
              <a:t>14</a:t>
            </a:fld>
            <a:endParaRPr lang="zh-CN" altLang="en-US"/>
          </a:p>
        </p:txBody>
      </p:sp>
    </p:spTree>
    <p:extLst>
      <p:ext uri="{BB962C8B-B14F-4D97-AF65-F5344CB8AC3E}">
        <p14:creationId xmlns:p14="http://schemas.microsoft.com/office/powerpoint/2010/main" val="3416671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Let</a:t>
            </a:r>
            <a:r>
              <a:rPr lang="uk-UA" altLang="zh-CN" dirty="0" smtClean="0"/>
              <a:t>’</a:t>
            </a:r>
            <a:r>
              <a:rPr lang="en-US" altLang="zh-CN" dirty="0" smtClean="0"/>
              <a:t>s</a:t>
            </a:r>
            <a:r>
              <a:rPr lang="zh-CN" altLang="en-US" baseline="0" dirty="0" smtClean="0"/>
              <a:t> </a:t>
            </a:r>
            <a:r>
              <a:rPr lang="en-US" altLang="zh-CN" baseline="0" dirty="0" smtClean="0"/>
              <a:t>look</a:t>
            </a:r>
            <a:r>
              <a:rPr lang="zh-CN" altLang="en-US" baseline="0" dirty="0" smtClean="0"/>
              <a:t> </a:t>
            </a:r>
            <a:r>
              <a:rPr lang="en-US" altLang="zh-CN" baseline="0" dirty="0" smtClean="0"/>
              <a:t>at</a:t>
            </a:r>
            <a:r>
              <a:rPr lang="zh-CN" altLang="en-US" baseline="0" dirty="0" smtClean="0"/>
              <a:t> </a:t>
            </a:r>
            <a:r>
              <a:rPr lang="en-US" altLang="zh-CN" baseline="0" dirty="0" smtClean="0"/>
              <a:t>how</a:t>
            </a:r>
            <a:r>
              <a:rPr lang="zh-CN" altLang="en-US" baseline="0" dirty="0" smtClean="0"/>
              <a:t> </a:t>
            </a:r>
            <a:r>
              <a:rPr lang="en-US" altLang="zh-CN" baseline="0" dirty="0" smtClean="0"/>
              <a:t>we</a:t>
            </a:r>
            <a:r>
              <a:rPr lang="zh-CN" altLang="en-US" baseline="0" dirty="0" smtClean="0"/>
              <a:t> </a:t>
            </a:r>
            <a:r>
              <a:rPr lang="en-US" altLang="zh-CN" baseline="0" dirty="0" smtClean="0"/>
              <a:t>map</a:t>
            </a:r>
            <a:r>
              <a:rPr lang="zh-CN" altLang="en-US" baseline="0" dirty="0" smtClean="0"/>
              <a:t> </a:t>
            </a:r>
            <a:r>
              <a:rPr lang="en-US" altLang="zh-CN" baseline="0" dirty="0" smtClean="0"/>
              <a:t>convolution</a:t>
            </a:r>
            <a:r>
              <a:rPr lang="zh-CN" altLang="en-US" baseline="0" dirty="0" smtClean="0"/>
              <a:t> </a:t>
            </a:r>
            <a:r>
              <a:rPr lang="en-US" altLang="zh-CN" baseline="0" dirty="0" smtClean="0"/>
              <a:t>layer</a:t>
            </a:r>
            <a:r>
              <a:rPr lang="zh-CN" altLang="en-US" baseline="0" dirty="0" smtClean="0"/>
              <a:t> </a:t>
            </a:r>
            <a:r>
              <a:rPr lang="en-US" altLang="zh-CN" baseline="0" dirty="0" smtClean="0"/>
              <a:t>to</a:t>
            </a:r>
            <a:r>
              <a:rPr lang="zh-CN" altLang="en-US" baseline="0" dirty="0" smtClean="0"/>
              <a:t> </a:t>
            </a:r>
            <a:r>
              <a:rPr lang="en-US" altLang="zh-CN" baseline="0" dirty="0" smtClean="0"/>
              <a:t>hardware</a:t>
            </a:r>
            <a:r>
              <a:rPr lang="zh-CN" altLang="en-US" baseline="0" dirty="0" smtClean="0"/>
              <a:t> </a:t>
            </a:r>
            <a:r>
              <a:rPr lang="en-US" altLang="zh-CN" baseline="0" dirty="0" smtClean="0"/>
              <a:t>accelerator.</a:t>
            </a:r>
            <a:r>
              <a:rPr lang="zh-CN" altLang="en-US" baseline="0" dirty="0" smtClean="0"/>
              <a:t> </a:t>
            </a:r>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a</a:t>
            </a:r>
            <a:r>
              <a:rPr lang="zh-CN" altLang="en-US" baseline="0" dirty="0" smtClean="0"/>
              <a:t> </a:t>
            </a:r>
            <a:r>
              <a:rPr lang="en-US" altLang="zh-CN" baseline="0" dirty="0" smtClean="0"/>
              <a:t>convolution</a:t>
            </a:r>
            <a:r>
              <a:rPr lang="zh-CN" altLang="en-US" baseline="0" dirty="0" smtClean="0"/>
              <a:t> </a:t>
            </a:r>
            <a:r>
              <a:rPr lang="en-US" altLang="zh-CN" baseline="0" dirty="0" smtClean="0"/>
              <a:t>layer</a:t>
            </a:r>
            <a:r>
              <a:rPr lang="zh-CN" altLang="en-US" baseline="0" dirty="0" smtClean="0"/>
              <a:t> </a:t>
            </a:r>
            <a:r>
              <a:rPr lang="en-US" altLang="zh-CN" baseline="0" dirty="0" smtClean="0"/>
              <a:t>that</a:t>
            </a:r>
            <a:r>
              <a:rPr lang="zh-CN" altLang="en-US" baseline="0" dirty="0" smtClean="0"/>
              <a:t> </a:t>
            </a:r>
            <a:r>
              <a:rPr lang="en-US" altLang="zh-CN" baseline="0" dirty="0" smtClean="0"/>
              <a:t>have</a:t>
            </a:r>
            <a:r>
              <a:rPr lang="zh-CN" altLang="en-US" baseline="0" dirty="0" smtClean="0"/>
              <a:t> </a:t>
            </a:r>
            <a:r>
              <a:rPr lang="en-US" altLang="zh-CN" baseline="0" dirty="0" smtClean="0"/>
              <a:t>4</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4</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CNN</a:t>
            </a:r>
            <a:r>
              <a:rPr lang="zh-CN" altLang="en-US" baseline="0" dirty="0" smtClean="0"/>
              <a:t> </a:t>
            </a:r>
            <a:r>
              <a:rPr lang="en-US" altLang="zh-CN" baseline="0" dirty="0" smtClean="0"/>
              <a:t>accelerator</a:t>
            </a:r>
            <a:r>
              <a:rPr lang="zh-CN" altLang="en-US" baseline="0" dirty="0" smtClean="0"/>
              <a:t> </a:t>
            </a:r>
            <a:r>
              <a:rPr lang="en-US" altLang="zh-CN" baseline="0" dirty="0" smtClean="0"/>
              <a:t>have</a:t>
            </a:r>
            <a:r>
              <a:rPr lang="zh-CN" altLang="en-US" baseline="0" dirty="0" smtClean="0"/>
              <a:t> </a:t>
            </a:r>
            <a:r>
              <a:rPr lang="en-US" altLang="zh-CN" baseline="0" dirty="0" smtClean="0"/>
              <a:t>only</a:t>
            </a:r>
            <a:r>
              <a:rPr lang="zh-CN" altLang="en-US" baseline="0" dirty="0" smtClean="0"/>
              <a:t> </a:t>
            </a:r>
            <a:r>
              <a:rPr lang="en-US" altLang="zh-CN" baseline="0" dirty="0" smtClean="0"/>
              <a:t>two</a:t>
            </a:r>
            <a:r>
              <a:rPr lang="zh-CN" altLang="en-US" baseline="0" dirty="0" smtClean="0"/>
              <a:t> </a:t>
            </a:r>
            <a:r>
              <a:rPr lang="en-US" altLang="zh-CN" baseline="0" dirty="0" smtClean="0"/>
              <a:t>input</a:t>
            </a:r>
            <a:r>
              <a:rPr lang="zh-CN" altLang="en-US" baseline="0" dirty="0" smtClean="0"/>
              <a:t> </a:t>
            </a:r>
            <a:r>
              <a:rPr lang="en-US" altLang="zh-CN" baseline="0" dirty="0" smtClean="0"/>
              <a:t>buffers</a:t>
            </a:r>
            <a:r>
              <a:rPr lang="zh-CN" altLang="en-US" baseline="0" dirty="0" smtClean="0"/>
              <a:t> </a:t>
            </a:r>
            <a:r>
              <a:rPr lang="en-US" altLang="zh-CN" baseline="0" dirty="0" smtClean="0"/>
              <a:t>and</a:t>
            </a:r>
            <a:r>
              <a:rPr lang="zh-CN" altLang="en-US" baseline="0" dirty="0" smtClean="0"/>
              <a:t> </a:t>
            </a:r>
            <a:r>
              <a:rPr lang="en-US" altLang="zh-CN" baseline="0" dirty="0" smtClean="0"/>
              <a:t>2</a:t>
            </a:r>
            <a:r>
              <a:rPr lang="zh-CN" altLang="en-US" baseline="0" dirty="0" smtClean="0"/>
              <a:t> </a:t>
            </a:r>
            <a:r>
              <a:rPr lang="en-US" altLang="zh-CN" baseline="0" dirty="0" smtClean="0"/>
              <a:t>output</a:t>
            </a:r>
            <a:r>
              <a:rPr lang="zh-CN" altLang="en-US" baseline="0" dirty="0" smtClean="0"/>
              <a:t> </a:t>
            </a:r>
            <a:r>
              <a:rPr lang="en-US" altLang="zh-CN" baseline="0" dirty="0" smtClean="0"/>
              <a:t>buffers.</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case</a:t>
            </a:r>
            <a:r>
              <a:rPr lang="zh-CN" altLang="en-US" baseline="0" dirty="0" smtClean="0"/>
              <a:t> </a:t>
            </a:r>
            <a:r>
              <a:rPr lang="en-US" altLang="zh-CN" baseline="0" dirty="0" smtClean="0"/>
              <a:t>there</a:t>
            </a:r>
            <a:r>
              <a:rPr lang="zh-CN" altLang="en-US" baseline="0" dirty="0" smtClean="0"/>
              <a:t> </a:t>
            </a:r>
            <a:r>
              <a:rPr lang="en-US" altLang="zh-CN" baseline="0" dirty="0" smtClean="0"/>
              <a:t>are</a:t>
            </a:r>
            <a:r>
              <a:rPr lang="zh-CN" altLang="en-US" baseline="0" dirty="0" smtClean="0"/>
              <a:t> </a:t>
            </a:r>
            <a:r>
              <a:rPr lang="en-US" altLang="zh-CN" baseline="0" dirty="0" smtClean="0"/>
              <a:t>2</a:t>
            </a:r>
            <a:r>
              <a:rPr lang="zh-CN" altLang="en-US" baseline="0" dirty="0" smtClean="0"/>
              <a:t> </a:t>
            </a:r>
            <a:r>
              <a:rPr lang="en-US" altLang="zh-CN" baseline="0" dirty="0" smtClean="0"/>
              <a:t>by</a:t>
            </a:r>
            <a:r>
              <a:rPr lang="zh-CN" altLang="en-US" baseline="0" dirty="0" smtClean="0"/>
              <a:t> </a:t>
            </a:r>
            <a:r>
              <a:rPr lang="en-US" altLang="zh-CN" baseline="0" dirty="0" smtClean="0"/>
              <a:t>2,</a:t>
            </a:r>
            <a:r>
              <a:rPr lang="zh-CN" altLang="en-US" baseline="0" dirty="0" smtClean="0"/>
              <a:t> </a:t>
            </a:r>
            <a:r>
              <a:rPr lang="en-US" altLang="zh-CN" baseline="0" dirty="0" smtClean="0"/>
              <a:t>in</a:t>
            </a:r>
            <a:r>
              <a:rPr lang="zh-CN" altLang="en-US" baseline="0" dirty="0" smtClean="0"/>
              <a:t> </a:t>
            </a:r>
            <a:r>
              <a:rPr lang="en-US" altLang="zh-CN" baseline="0" dirty="0" smtClean="0"/>
              <a:t>total</a:t>
            </a:r>
            <a:r>
              <a:rPr lang="zh-CN" altLang="en-US" baseline="0" dirty="0" smtClean="0"/>
              <a:t> </a:t>
            </a:r>
            <a:r>
              <a:rPr lang="en-US" altLang="zh-CN" baseline="0" dirty="0" smtClean="0"/>
              <a:t>4</a:t>
            </a:r>
            <a:r>
              <a:rPr lang="zh-CN" altLang="en-US" baseline="0" dirty="0" smtClean="0"/>
              <a:t> </a:t>
            </a:r>
            <a:r>
              <a:rPr lang="en-US" altLang="zh-CN" baseline="0" dirty="0" smtClean="0"/>
              <a:t>weight</a:t>
            </a:r>
            <a:r>
              <a:rPr lang="zh-CN" altLang="en-US" baseline="0" dirty="0" smtClean="0"/>
              <a:t> </a:t>
            </a:r>
            <a:r>
              <a:rPr lang="en-US" altLang="zh-CN" baseline="0" dirty="0" smtClean="0"/>
              <a:t>buffers.</a:t>
            </a:r>
            <a:r>
              <a:rPr lang="zh-CN" altLang="en-US" baseline="0" dirty="0" smtClean="0"/>
              <a:t> </a:t>
            </a:r>
            <a:endParaRPr lang="en-US" altLang="zh-CN" baseline="0" dirty="0" smtClean="0"/>
          </a:p>
          <a:p>
            <a:endParaRPr lang="en-US" dirty="0"/>
          </a:p>
        </p:txBody>
      </p:sp>
    </p:spTree>
    <p:extLst>
      <p:ext uri="{BB962C8B-B14F-4D97-AF65-F5344CB8AC3E}">
        <p14:creationId xmlns:p14="http://schemas.microsoft.com/office/powerpoint/2010/main" val="2015260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And</a:t>
            </a:r>
            <a:r>
              <a:rPr lang="zh-CN" altLang="en-US" baseline="0" dirty="0" smtClean="0"/>
              <a:t> </a:t>
            </a:r>
            <a:r>
              <a:rPr lang="en-US" altLang="zh-CN" baseline="0" dirty="0" smtClean="0"/>
              <a:t>input</a:t>
            </a:r>
            <a:r>
              <a:rPr lang="zh-CN" altLang="en-US" baseline="0" dirty="0" smtClean="0"/>
              <a:t> </a:t>
            </a:r>
            <a:r>
              <a:rPr lang="en-US" altLang="zh-CN" baseline="0" dirty="0" smtClean="0"/>
              <a:t>buffer</a:t>
            </a:r>
            <a:r>
              <a:rPr lang="zh-CN" altLang="en-US" baseline="0" dirty="0" smtClean="0"/>
              <a:t> </a:t>
            </a:r>
            <a:r>
              <a:rPr lang="en-US" altLang="zh-CN" baseline="0" dirty="0" smtClean="0"/>
              <a:t>and</a:t>
            </a:r>
            <a:r>
              <a:rPr lang="zh-CN" altLang="en-US" baseline="0" dirty="0" smtClean="0"/>
              <a:t> </a:t>
            </a:r>
            <a:r>
              <a:rPr lang="en-US" altLang="zh-CN" baseline="0" dirty="0" smtClean="0"/>
              <a:t>output</a:t>
            </a:r>
            <a:r>
              <a:rPr lang="zh-CN" altLang="en-US" baseline="0" dirty="0" smtClean="0"/>
              <a:t> </a:t>
            </a:r>
            <a:r>
              <a:rPr lang="en-US" altLang="zh-CN" baseline="0" dirty="0" smtClean="0"/>
              <a:t>buffer</a:t>
            </a:r>
            <a:r>
              <a:rPr lang="zh-CN" altLang="en-US" baseline="0" dirty="0" smtClean="0"/>
              <a:t> </a:t>
            </a:r>
            <a:r>
              <a:rPr lang="en-US" altLang="zh-CN" baseline="0" dirty="0" smtClean="0"/>
              <a:t>size</a:t>
            </a:r>
            <a:r>
              <a:rPr lang="zh-CN" altLang="en-US" baseline="0" dirty="0" smtClean="0"/>
              <a:t> </a:t>
            </a:r>
            <a:r>
              <a:rPr lang="en-US" altLang="zh-CN" baseline="0" dirty="0" smtClean="0"/>
              <a:t>on</a:t>
            </a:r>
            <a:r>
              <a:rPr lang="zh-CN" altLang="en-US" baseline="0" dirty="0" smtClean="0"/>
              <a:t> </a:t>
            </a:r>
            <a:r>
              <a:rPr lang="en-US" altLang="zh-CN" baseline="0" dirty="0" smtClean="0"/>
              <a:t>chip</a:t>
            </a:r>
            <a:r>
              <a:rPr lang="zh-CN" altLang="en-US" baseline="0" dirty="0" smtClean="0"/>
              <a:t> </a:t>
            </a:r>
            <a:r>
              <a:rPr lang="en-US" altLang="zh-CN" baseline="0" dirty="0" smtClean="0"/>
              <a:t>is</a:t>
            </a:r>
            <a:r>
              <a:rPr lang="zh-CN" altLang="en-US" baseline="0" dirty="0" smtClean="0"/>
              <a:t> </a:t>
            </a:r>
            <a:r>
              <a:rPr lang="en-US" altLang="zh-CN" baseline="0" dirty="0" smtClean="0"/>
              <a:t>limited</a:t>
            </a:r>
            <a:r>
              <a:rPr lang="zh-CN" altLang="en-US" baseline="0" dirty="0" smtClean="0"/>
              <a:t> </a:t>
            </a:r>
            <a:r>
              <a:rPr lang="en-US" altLang="zh-CN" baseline="0" dirty="0" smtClean="0"/>
              <a:t>by</a:t>
            </a:r>
            <a:r>
              <a:rPr lang="zh-CN" altLang="en-US" baseline="0" dirty="0" smtClean="0"/>
              <a:t> </a:t>
            </a:r>
            <a:r>
              <a:rPr lang="en-US" altLang="zh-CN" baseline="0" dirty="0" smtClean="0"/>
              <a:t>BRAM</a:t>
            </a:r>
            <a:r>
              <a:rPr lang="zh-CN" altLang="en-US" baseline="0" dirty="0" smtClean="0"/>
              <a:t> </a:t>
            </a:r>
            <a:r>
              <a:rPr lang="en-US" altLang="zh-CN" baseline="0" dirty="0" smtClean="0"/>
              <a:t>resource,</a:t>
            </a:r>
            <a:r>
              <a:rPr lang="zh-CN" altLang="en-US" baseline="0" dirty="0" smtClean="0"/>
              <a:t> </a:t>
            </a:r>
            <a:r>
              <a:rPr lang="en-US" altLang="zh-CN" baseline="0" dirty="0" smtClean="0"/>
              <a:t>in</a:t>
            </a:r>
            <a:r>
              <a:rPr lang="zh-CN" altLang="en-US" baseline="0" dirty="0" smtClean="0"/>
              <a:t> </a:t>
            </a:r>
            <a:r>
              <a:rPr lang="en-US" altLang="zh-CN" baseline="0" dirty="0" smtClean="0"/>
              <a:t>addition</a:t>
            </a:r>
            <a:r>
              <a:rPr lang="zh-CN" altLang="en-US" baseline="0" dirty="0" smtClean="0"/>
              <a:t> </a:t>
            </a:r>
            <a:r>
              <a:rPr lang="en-US" altLang="zh-CN" baseline="0" dirty="0" smtClean="0"/>
              <a:t>to</a:t>
            </a:r>
            <a:r>
              <a:rPr lang="zh-CN" altLang="en-US" baseline="0" dirty="0" smtClean="0"/>
              <a:t> </a:t>
            </a:r>
            <a:r>
              <a:rPr lang="en-US" altLang="zh-CN" baseline="0" dirty="0" smtClean="0"/>
              <a:t>tiling</a:t>
            </a:r>
            <a:r>
              <a:rPr lang="zh-CN" altLang="en-US" baseline="0" dirty="0" smtClean="0"/>
              <a:t> </a:t>
            </a:r>
            <a:r>
              <a:rPr lang="en-US" altLang="zh-CN" baseline="0" dirty="0" smtClean="0"/>
              <a:t>on</a:t>
            </a:r>
            <a:r>
              <a:rPr lang="zh-CN" altLang="en-US" baseline="0" dirty="0" smtClean="0"/>
              <a:t> </a:t>
            </a:r>
            <a:r>
              <a:rPr lang="en-US" altLang="zh-CN" baseline="0" dirty="0" smtClean="0"/>
              <a:t>input</a:t>
            </a:r>
            <a:r>
              <a:rPr lang="zh-CN" altLang="en-US" baseline="0" dirty="0" smtClean="0"/>
              <a:t> </a:t>
            </a:r>
            <a:r>
              <a:rPr lang="en-US" altLang="zh-CN" baseline="0" dirty="0" smtClean="0"/>
              <a:t>and</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to</a:t>
            </a:r>
            <a:r>
              <a:rPr lang="zh-CN" altLang="en-US" baseline="0" dirty="0" smtClean="0"/>
              <a:t> </a:t>
            </a:r>
            <a:r>
              <a:rPr lang="en-US" altLang="zh-CN" baseline="0" dirty="0" smtClean="0"/>
              <a:t>do</a:t>
            </a:r>
            <a:r>
              <a:rPr lang="zh-CN" altLang="en-US" baseline="0" dirty="0" smtClean="0"/>
              <a:t> </a:t>
            </a:r>
            <a:r>
              <a:rPr lang="en-US" altLang="zh-CN" baseline="0" dirty="0" smtClean="0"/>
              <a:t>tiling</a:t>
            </a:r>
            <a:r>
              <a:rPr lang="zh-CN" altLang="en-US" baseline="0" dirty="0" smtClean="0"/>
              <a:t> </a:t>
            </a:r>
            <a:r>
              <a:rPr lang="en-US" altLang="zh-CN" baseline="0" dirty="0" smtClean="0"/>
              <a:t>along</a:t>
            </a:r>
            <a:r>
              <a:rPr lang="zh-CN" altLang="en-US" baseline="0" dirty="0" smtClean="0"/>
              <a:t> </a:t>
            </a:r>
            <a:r>
              <a:rPr lang="en-US" altLang="zh-CN" baseline="0" dirty="0" smtClean="0"/>
              <a:t>row</a:t>
            </a:r>
            <a:r>
              <a:rPr lang="zh-CN" altLang="en-US" baseline="0" dirty="0" smtClean="0"/>
              <a:t> </a:t>
            </a:r>
            <a:r>
              <a:rPr lang="en-US" altLang="zh-CN" baseline="0" dirty="0" smtClean="0"/>
              <a:t>and</a:t>
            </a:r>
            <a:r>
              <a:rPr lang="zh-CN" altLang="en-US" baseline="0" dirty="0" smtClean="0"/>
              <a:t> </a:t>
            </a:r>
            <a:r>
              <a:rPr lang="en-US" altLang="zh-CN" baseline="0" dirty="0" smtClean="0"/>
              <a:t>column</a:t>
            </a:r>
            <a:r>
              <a:rPr lang="zh-CN" altLang="en-US" baseline="0" dirty="0" smtClean="0"/>
              <a:t> </a:t>
            </a:r>
            <a:r>
              <a:rPr lang="en-US" altLang="zh-CN" baseline="0" dirty="0" smtClean="0"/>
              <a:t>direction.</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first</a:t>
            </a:r>
            <a:r>
              <a:rPr lang="zh-CN" altLang="en-US" baseline="0" dirty="0" smtClean="0"/>
              <a:t> </a:t>
            </a:r>
            <a:r>
              <a:rPr lang="en-US" altLang="zh-CN" baseline="0" dirty="0" smtClean="0"/>
              <a:t>set</a:t>
            </a:r>
            <a:r>
              <a:rPr lang="zh-CN" altLang="en-US" baseline="0" dirty="0" smtClean="0"/>
              <a:t> </a:t>
            </a:r>
            <a:r>
              <a:rPr lang="en-US" altLang="zh-CN" baseline="0" dirty="0" smtClean="0"/>
              <a:t>of</a:t>
            </a:r>
            <a:r>
              <a:rPr lang="zh-CN" altLang="en-US" baseline="0" dirty="0" smtClean="0"/>
              <a:t> </a:t>
            </a:r>
            <a:r>
              <a:rPr lang="en-US" altLang="zh-CN" baseline="0" dirty="0" smtClean="0"/>
              <a:t>tiles,</a:t>
            </a:r>
            <a:r>
              <a:rPr lang="zh-CN" altLang="en-US" baseline="0" dirty="0" smtClean="0"/>
              <a:t> </a:t>
            </a:r>
            <a:r>
              <a:rPr lang="en-US" altLang="zh-CN" baseline="0" dirty="0" smtClean="0"/>
              <a:t>part</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first</a:t>
            </a:r>
            <a:r>
              <a:rPr lang="zh-CN" altLang="en-US" baseline="0" dirty="0" smtClean="0"/>
              <a:t> </a:t>
            </a:r>
            <a:r>
              <a:rPr lang="en-US" altLang="zh-CN" baseline="0" dirty="0" smtClean="0"/>
              <a:t>two</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are</a:t>
            </a:r>
            <a:r>
              <a:rPr lang="zh-CN" altLang="en-US" baseline="0" dirty="0" smtClean="0"/>
              <a:t> </a:t>
            </a:r>
            <a:r>
              <a:rPr lang="en-US" altLang="zh-CN" baseline="0" dirty="0" smtClean="0"/>
              <a:t>loaded</a:t>
            </a:r>
            <a:r>
              <a:rPr lang="zh-CN" altLang="en-US" baseline="0" dirty="0" smtClean="0"/>
              <a:t> </a:t>
            </a:r>
            <a:r>
              <a:rPr lang="en-US" altLang="zh-CN" baseline="0" dirty="0" smtClean="0"/>
              <a:t>into</a:t>
            </a:r>
            <a:r>
              <a:rPr lang="zh-CN" altLang="en-US" baseline="0" dirty="0" smtClean="0"/>
              <a:t> </a:t>
            </a:r>
            <a:r>
              <a:rPr lang="en-US" altLang="zh-CN" baseline="0" dirty="0" smtClean="0"/>
              <a:t>input</a:t>
            </a:r>
            <a:r>
              <a:rPr lang="zh-CN" altLang="en-US" baseline="0" dirty="0" smtClean="0"/>
              <a:t> </a:t>
            </a:r>
            <a:r>
              <a:rPr lang="en-US" altLang="zh-CN" baseline="0" dirty="0" smtClean="0"/>
              <a:t>buffer,</a:t>
            </a:r>
            <a:r>
              <a:rPr lang="zh-CN" altLang="en-US" baseline="0" dirty="0" smtClean="0"/>
              <a:t> </a:t>
            </a:r>
            <a:r>
              <a:rPr lang="en-US" altLang="zh-CN" baseline="0" dirty="0" smtClean="0"/>
              <a:t>and</a:t>
            </a:r>
            <a:r>
              <a:rPr lang="zh-CN" altLang="en-US" baseline="0" dirty="0" smtClean="0"/>
              <a:t> </a:t>
            </a:r>
            <a:r>
              <a:rPr lang="en-US" altLang="zh-CN" baseline="0" dirty="0" smtClean="0"/>
              <a:t>corresponding</a:t>
            </a:r>
            <a:r>
              <a:rPr lang="zh-CN" altLang="en-US" baseline="0" dirty="0" smtClean="0"/>
              <a:t> </a:t>
            </a:r>
            <a:r>
              <a:rPr lang="en-US" altLang="zh-CN" baseline="0" dirty="0" smtClean="0"/>
              <a:t>4</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are</a:t>
            </a:r>
            <a:r>
              <a:rPr lang="zh-CN" altLang="en-US" baseline="0" dirty="0" smtClean="0"/>
              <a:t> </a:t>
            </a:r>
            <a:r>
              <a:rPr lang="en-US" altLang="zh-CN" baseline="0" dirty="0" smtClean="0"/>
              <a:t>loaded</a:t>
            </a:r>
            <a:r>
              <a:rPr lang="zh-CN" altLang="en-US" baseline="0" dirty="0" smtClean="0"/>
              <a:t> </a:t>
            </a:r>
            <a:r>
              <a:rPr lang="en-US" altLang="zh-CN" baseline="0" dirty="0" smtClean="0"/>
              <a:t>into</a:t>
            </a:r>
            <a:r>
              <a:rPr lang="zh-CN" altLang="en-US" baseline="0" dirty="0" smtClean="0"/>
              <a:t> </a:t>
            </a:r>
            <a:r>
              <a:rPr lang="en-US" altLang="zh-CN" baseline="0" dirty="0" smtClean="0"/>
              <a:t>weight</a:t>
            </a:r>
            <a:r>
              <a:rPr lang="zh-CN" altLang="en-US" baseline="0" dirty="0" smtClean="0"/>
              <a:t> </a:t>
            </a:r>
            <a:r>
              <a:rPr lang="en-US" altLang="zh-CN" baseline="0" dirty="0" smtClean="0"/>
              <a:t>buffers.</a:t>
            </a:r>
            <a:r>
              <a:rPr lang="zh-CN" altLang="en-US" baseline="0" dirty="0" smtClean="0"/>
              <a:t> </a:t>
            </a:r>
            <a:r>
              <a:rPr lang="en-US" altLang="zh-CN" baseline="0" dirty="0" smtClean="0"/>
              <a:t>The</a:t>
            </a:r>
            <a:r>
              <a:rPr lang="zh-CN" altLang="en-US" baseline="0" dirty="0" smtClean="0"/>
              <a:t> </a:t>
            </a:r>
            <a:r>
              <a:rPr lang="en-US" altLang="zh-CN" baseline="0" dirty="0" smtClean="0"/>
              <a:t>accelerator</a:t>
            </a:r>
            <a:r>
              <a:rPr lang="zh-CN" altLang="en-US" baseline="0" dirty="0" smtClean="0"/>
              <a:t> </a:t>
            </a:r>
            <a:r>
              <a:rPr lang="en-US" altLang="zh-CN" baseline="0" dirty="0" smtClean="0"/>
              <a:t>compute</a:t>
            </a:r>
            <a:r>
              <a:rPr lang="zh-CN" altLang="en-US" baseline="0" dirty="0" smtClean="0"/>
              <a:t> </a:t>
            </a:r>
            <a:r>
              <a:rPr lang="en-US" altLang="zh-CN" baseline="0" dirty="0" smtClean="0"/>
              <a:t>part</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first</a:t>
            </a:r>
            <a:r>
              <a:rPr lang="zh-CN" altLang="en-US" baseline="0" dirty="0" smtClean="0"/>
              <a:t> </a:t>
            </a:r>
            <a:r>
              <a:rPr lang="en-US" altLang="zh-CN" baseline="0" dirty="0" smtClean="0"/>
              <a:t>two</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maps.</a:t>
            </a:r>
          </a:p>
          <a:p>
            <a:endParaRPr lang="en-US" dirty="0"/>
          </a:p>
        </p:txBody>
      </p:sp>
    </p:spTree>
    <p:extLst>
      <p:ext uri="{BB962C8B-B14F-4D97-AF65-F5344CB8AC3E}">
        <p14:creationId xmlns:p14="http://schemas.microsoft.com/office/powerpoint/2010/main" val="207622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In</a:t>
            </a:r>
            <a:r>
              <a:rPr lang="zh-CN" altLang="en-US" dirty="0" smtClean="0"/>
              <a:t> </a:t>
            </a:r>
            <a:r>
              <a:rPr lang="en-US" altLang="zh-CN" dirty="0" smtClean="0"/>
              <a:t>the</a:t>
            </a:r>
            <a:r>
              <a:rPr lang="zh-CN" altLang="en-US" dirty="0" smtClean="0"/>
              <a:t> </a:t>
            </a:r>
            <a:r>
              <a:rPr lang="en-US" altLang="zh-CN" dirty="0" smtClean="0"/>
              <a:t>second</a:t>
            </a:r>
            <a:r>
              <a:rPr lang="zh-CN" altLang="en-US" dirty="0" smtClean="0"/>
              <a:t> </a:t>
            </a:r>
            <a:r>
              <a:rPr lang="en-US" altLang="zh-CN" dirty="0" smtClean="0"/>
              <a:t>tile,</a:t>
            </a:r>
            <a:r>
              <a:rPr lang="zh-CN" altLang="en-US" dirty="0" smtClean="0"/>
              <a:t> </a:t>
            </a:r>
            <a:r>
              <a:rPr lang="en-US" altLang="zh-CN" dirty="0" smtClean="0"/>
              <a:t>part</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third</a:t>
            </a:r>
            <a:r>
              <a:rPr lang="zh-CN" altLang="en-US" baseline="0" dirty="0" smtClean="0"/>
              <a:t> </a:t>
            </a:r>
            <a:r>
              <a:rPr lang="en-US" altLang="zh-CN" baseline="0" dirty="0" smtClean="0"/>
              <a:t>and</a:t>
            </a:r>
            <a:r>
              <a:rPr lang="zh-CN" altLang="en-US" baseline="0" dirty="0" smtClean="0"/>
              <a:t> </a:t>
            </a:r>
            <a:r>
              <a:rPr lang="en-US" altLang="zh-CN" baseline="0" dirty="0" smtClean="0"/>
              <a:t>four</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corresponding</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are</a:t>
            </a:r>
            <a:r>
              <a:rPr lang="zh-CN" altLang="en-US" baseline="0" dirty="0" smtClean="0"/>
              <a:t> </a:t>
            </a:r>
            <a:r>
              <a:rPr lang="en-US" altLang="zh-CN" baseline="0" dirty="0" smtClean="0"/>
              <a:t>loaded</a:t>
            </a:r>
            <a:r>
              <a:rPr lang="zh-CN" altLang="en-US" baseline="0" dirty="0" smtClean="0"/>
              <a:t> </a:t>
            </a:r>
            <a:r>
              <a:rPr lang="en-US" altLang="zh-CN" baseline="0" dirty="0" smtClean="0"/>
              <a:t>to</a:t>
            </a:r>
            <a:r>
              <a:rPr lang="zh-CN" altLang="en-US" baseline="0" dirty="0" smtClean="0"/>
              <a:t> </a:t>
            </a:r>
            <a:r>
              <a:rPr lang="en-US" altLang="zh-CN" baseline="0" dirty="0" smtClean="0"/>
              <a:t>input</a:t>
            </a:r>
            <a:r>
              <a:rPr lang="zh-CN" altLang="en-US" baseline="0" dirty="0" smtClean="0"/>
              <a:t> </a:t>
            </a:r>
            <a:r>
              <a:rPr lang="en-US" altLang="zh-CN" baseline="0" dirty="0" smtClean="0"/>
              <a:t>and</a:t>
            </a:r>
            <a:r>
              <a:rPr lang="zh-CN" altLang="en-US" baseline="0" dirty="0" smtClean="0"/>
              <a:t> </a:t>
            </a:r>
            <a:r>
              <a:rPr lang="en-US" altLang="zh-CN" baseline="0" dirty="0" smtClean="0"/>
              <a:t>weight</a:t>
            </a:r>
            <a:r>
              <a:rPr lang="zh-CN" altLang="en-US" baseline="0" dirty="0" smtClean="0"/>
              <a:t> </a:t>
            </a:r>
            <a:r>
              <a:rPr lang="en-US" altLang="zh-CN" baseline="0" dirty="0" smtClean="0"/>
              <a:t>buffers</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are</a:t>
            </a:r>
            <a:r>
              <a:rPr lang="zh-CN" altLang="en-US" baseline="0" dirty="0" smtClean="0"/>
              <a:t> </a:t>
            </a:r>
            <a:r>
              <a:rPr lang="en-US" altLang="zh-CN" baseline="0" dirty="0" smtClean="0"/>
              <a:t>added</a:t>
            </a:r>
            <a:r>
              <a:rPr lang="zh-CN" altLang="en-US" baseline="0" dirty="0" smtClean="0"/>
              <a:t> </a:t>
            </a:r>
            <a:r>
              <a:rPr lang="en-US" altLang="zh-CN" baseline="0" dirty="0" smtClean="0"/>
              <a:t>to</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files</a:t>
            </a:r>
            <a:r>
              <a:rPr lang="zh-CN" altLang="en-US" baseline="0" dirty="0" smtClean="0"/>
              <a:t> </a:t>
            </a:r>
            <a:endParaRPr lang="en-US" dirty="0"/>
          </a:p>
        </p:txBody>
      </p:sp>
    </p:spTree>
    <p:extLst>
      <p:ext uri="{BB962C8B-B14F-4D97-AF65-F5344CB8AC3E}">
        <p14:creationId xmlns:p14="http://schemas.microsoft.com/office/powerpoint/2010/main" val="1248453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The</a:t>
            </a:r>
            <a:r>
              <a:rPr lang="zh-CN" altLang="en-US" dirty="0" smtClean="0"/>
              <a:t> </a:t>
            </a:r>
            <a:r>
              <a:rPr lang="en-US" altLang="zh-CN" dirty="0" smtClean="0"/>
              <a:t>third</a:t>
            </a:r>
            <a:r>
              <a:rPr lang="zh-CN" altLang="en-US" baseline="0" dirty="0" smtClean="0"/>
              <a:t> </a:t>
            </a:r>
            <a:r>
              <a:rPr lang="en-US" altLang="zh-CN" baseline="0" dirty="0" smtClean="0"/>
              <a:t>set</a:t>
            </a:r>
            <a:r>
              <a:rPr lang="zh-CN" altLang="en-US" baseline="0" dirty="0" smtClean="0"/>
              <a:t> </a:t>
            </a:r>
            <a:r>
              <a:rPr lang="en-US" altLang="zh-CN" baseline="0" dirty="0" smtClean="0"/>
              <a:t>of</a:t>
            </a:r>
            <a:r>
              <a:rPr lang="zh-CN" altLang="en-US" baseline="0" dirty="0" smtClean="0"/>
              <a:t> </a:t>
            </a:r>
            <a:r>
              <a:rPr lang="en-US" altLang="zh-CN" baseline="0" dirty="0" smtClean="0"/>
              <a:t>tiles</a:t>
            </a:r>
            <a:r>
              <a:rPr lang="zh-CN" altLang="en-US" baseline="0" dirty="0" smtClean="0"/>
              <a:t> </a:t>
            </a:r>
            <a:r>
              <a:rPr lang="en-US" altLang="zh-CN" baseline="0" dirty="0" smtClean="0"/>
              <a:t>slide</a:t>
            </a:r>
            <a:r>
              <a:rPr lang="zh-CN" altLang="en-US" baseline="0" dirty="0" smtClean="0"/>
              <a:t> </a:t>
            </a:r>
            <a:r>
              <a:rPr lang="en-US" altLang="zh-CN" baseline="0" dirty="0" smtClean="0"/>
              <a:t>along</a:t>
            </a:r>
            <a:r>
              <a:rPr lang="zh-CN" altLang="en-US" baseline="0" dirty="0" smtClean="0"/>
              <a:t> </a:t>
            </a:r>
            <a:r>
              <a:rPr lang="en-US" altLang="zh-CN" baseline="0" dirty="0" smtClean="0"/>
              <a:t>the</a:t>
            </a:r>
            <a:r>
              <a:rPr lang="zh-CN" altLang="en-US" baseline="0" dirty="0" smtClean="0"/>
              <a:t> </a:t>
            </a:r>
            <a:r>
              <a:rPr lang="en-US" altLang="zh-CN" baseline="0" dirty="0" smtClean="0"/>
              <a:t>column</a:t>
            </a:r>
            <a:r>
              <a:rPr lang="zh-CN" altLang="en-US" baseline="0" dirty="0" smtClean="0"/>
              <a:t> </a:t>
            </a:r>
            <a:r>
              <a:rPr lang="en-US" altLang="zh-CN" baseline="0" dirty="0" smtClean="0"/>
              <a:t>direction</a:t>
            </a:r>
            <a:r>
              <a:rPr lang="zh-CN" altLang="en-US" baseline="0" dirty="0" smtClean="0"/>
              <a:t> </a:t>
            </a:r>
            <a:r>
              <a:rPr lang="en-US" altLang="zh-CN" baseline="0" dirty="0" smtClean="0"/>
              <a:t>of</a:t>
            </a:r>
            <a:r>
              <a:rPr lang="zh-CN" altLang="en-US" baseline="0" dirty="0" smtClean="0"/>
              <a:t> </a:t>
            </a:r>
            <a:r>
              <a:rPr lang="en-US" altLang="zh-CN" baseline="0" dirty="0" smtClean="0"/>
              <a:t>first</a:t>
            </a:r>
            <a:r>
              <a:rPr lang="zh-CN" altLang="en-US" baseline="0" dirty="0" smtClean="0"/>
              <a:t> </a:t>
            </a:r>
            <a:r>
              <a:rPr lang="en-US" altLang="zh-CN" baseline="0" dirty="0" smtClean="0"/>
              <a:t>two</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corresponding</a:t>
            </a:r>
            <a:r>
              <a:rPr lang="zh-CN" altLang="en-US" baseline="0" dirty="0" smtClean="0"/>
              <a:t> </a:t>
            </a:r>
            <a:r>
              <a:rPr lang="en-US" altLang="zh-CN" baseline="0" dirty="0" smtClean="0"/>
              <a:t>output</a:t>
            </a:r>
            <a:r>
              <a:rPr lang="zh-CN" altLang="en-US" baseline="0" dirty="0" smtClean="0"/>
              <a:t> </a:t>
            </a:r>
            <a:r>
              <a:rPr lang="en-US" altLang="zh-CN" baseline="0" dirty="0" smtClean="0"/>
              <a:t>are</a:t>
            </a:r>
            <a:r>
              <a:rPr lang="zh-CN" altLang="en-US" baseline="0" dirty="0" smtClean="0"/>
              <a:t> </a:t>
            </a:r>
            <a:r>
              <a:rPr lang="en-US" altLang="zh-CN" baseline="0" dirty="0" smtClean="0"/>
              <a:t>computed</a:t>
            </a:r>
            <a:endParaRPr lang="en-US" dirty="0"/>
          </a:p>
        </p:txBody>
      </p:sp>
    </p:spTree>
    <p:extLst>
      <p:ext uri="{BB962C8B-B14F-4D97-AF65-F5344CB8AC3E}">
        <p14:creationId xmlns:p14="http://schemas.microsoft.com/office/powerpoint/2010/main" val="135781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And</a:t>
            </a:r>
            <a:r>
              <a:rPr lang="zh-CN" altLang="en-US" dirty="0" smtClean="0"/>
              <a:t> </a:t>
            </a:r>
            <a:r>
              <a:rPr lang="en-US" altLang="zh-CN"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fourth</a:t>
            </a:r>
            <a:r>
              <a:rPr lang="zh-CN" altLang="en-US" baseline="0" dirty="0" smtClean="0"/>
              <a:t> </a:t>
            </a:r>
            <a:r>
              <a:rPr lang="en-US" altLang="zh-CN" baseline="0" dirty="0" smtClean="0"/>
              <a:t>set</a:t>
            </a:r>
            <a:r>
              <a:rPr lang="zh-CN" altLang="en-US" baseline="0" dirty="0" smtClean="0"/>
              <a:t> </a:t>
            </a:r>
            <a:r>
              <a:rPr lang="en-US" altLang="zh-CN" baseline="0" dirty="0" smtClean="0"/>
              <a:t>of</a:t>
            </a:r>
            <a:r>
              <a:rPr lang="zh-CN" altLang="en-US" baseline="0" dirty="0" smtClean="0"/>
              <a:t> </a:t>
            </a:r>
            <a:r>
              <a:rPr lang="en-US" altLang="zh-CN" baseline="0" dirty="0" smtClean="0"/>
              <a:t>tiles,</a:t>
            </a:r>
            <a:r>
              <a:rPr lang="zh-CN" altLang="en-US" baseline="0" dirty="0" smtClean="0"/>
              <a:t> </a:t>
            </a:r>
            <a:r>
              <a:rPr lang="en-US" altLang="zh-CN" baseline="0" dirty="0" smtClean="0"/>
              <a:t>tiles</a:t>
            </a:r>
            <a:r>
              <a:rPr lang="zh-CN" altLang="en-US" baseline="0" dirty="0" smtClean="0"/>
              <a:t> </a:t>
            </a:r>
            <a:r>
              <a:rPr lang="en-US" altLang="zh-CN" baseline="0" dirty="0" smtClean="0"/>
              <a:t>from</a:t>
            </a:r>
            <a:r>
              <a:rPr lang="zh-CN" altLang="en-US" baseline="0" dirty="0" smtClean="0"/>
              <a:t> </a:t>
            </a:r>
            <a:r>
              <a:rPr lang="en-US" altLang="zh-CN" baseline="0" dirty="0" smtClean="0"/>
              <a:t>the</a:t>
            </a:r>
            <a:r>
              <a:rPr lang="zh-CN" altLang="en-US" baseline="0" dirty="0" smtClean="0"/>
              <a:t> </a:t>
            </a:r>
            <a:r>
              <a:rPr lang="en-US" altLang="zh-CN" baseline="0" dirty="0" smtClean="0"/>
              <a:t>third</a:t>
            </a:r>
            <a:r>
              <a:rPr lang="zh-CN" altLang="en-US" baseline="0" dirty="0" smtClean="0"/>
              <a:t> </a:t>
            </a:r>
            <a:r>
              <a:rPr lang="en-US" altLang="zh-CN" baseline="0" dirty="0" smtClean="0"/>
              <a:t>and</a:t>
            </a:r>
            <a:r>
              <a:rPr lang="zh-CN" altLang="en-US" baseline="0" dirty="0" smtClean="0"/>
              <a:t> </a:t>
            </a:r>
            <a:r>
              <a:rPr lang="en-US" altLang="zh-CN" baseline="0" dirty="0" smtClean="0"/>
              <a:t>four</a:t>
            </a:r>
            <a:r>
              <a:rPr lang="zh-CN" altLang="en-US" baseline="0" dirty="0" smtClean="0"/>
              <a:t> </a:t>
            </a:r>
            <a:r>
              <a:rPr lang="en-US" altLang="zh-CN" baseline="0" dirty="0" smtClean="0"/>
              <a:t>input</a:t>
            </a:r>
            <a:r>
              <a:rPr lang="zh-CN" altLang="en-US" baseline="0" dirty="0" smtClean="0"/>
              <a:t> </a:t>
            </a:r>
            <a:r>
              <a:rPr lang="en-US" altLang="zh-CN" baseline="0" dirty="0" smtClean="0"/>
              <a:t>features</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are</a:t>
            </a:r>
            <a:r>
              <a:rPr lang="zh-CN" altLang="en-US" baseline="0" dirty="0" smtClean="0"/>
              <a:t> </a:t>
            </a:r>
            <a:r>
              <a:rPr lang="en-US" altLang="zh-CN" baseline="0" dirty="0" smtClean="0"/>
              <a:t>loaded</a:t>
            </a:r>
            <a:r>
              <a:rPr lang="zh-CN" altLang="en-US" baseline="0" dirty="0" smtClean="0"/>
              <a:t> </a:t>
            </a:r>
            <a:r>
              <a:rPr lang="en-US" altLang="zh-CN" baseline="0" dirty="0" smtClean="0"/>
              <a:t>and</a:t>
            </a:r>
            <a:r>
              <a:rPr lang="zh-CN" altLang="en-US" baseline="0" dirty="0" smtClean="0"/>
              <a:t> </a:t>
            </a:r>
            <a:r>
              <a:rPr lang="en-US" altLang="zh-CN" baseline="0" dirty="0" smtClean="0"/>
              <a:t>results</a:t>
            </a:r>
            <a:r>
              <a:rPr lang="zh-CN" altLang="en-US" baseline="0" dirty="0" smtClean="0"/>
              <a:t> </a:t>
            </a:r>
            <a:r>
              <a:rPr lang="en-US" altLang="zh-CN" baseline="0" dirty="0" smtClean="0"/>
              <a:t>are</a:t>
            </a:r>
            <a:r>
              <a:rPr lang="zh-CN" altLang="en-US" baseline="0" dirty="0" smtClean="0"/>
              <a:t> </a:t>
            </a:r>
            <a:r>
              <a:rPr lang="en-US" altLang="zh-CN" baseline="0" dirty="0" smtClean="0"/>
              <a:t>added</a:t>
            </a:r>
            <a:r>
              <a:rPr lang="zh-CN" altLang="en-US" baseline="0" dirty="0" smtClean="0"/>
              <a:t> </a:t>
            </a:r>
            <a:r>
              <a:rPr lang="en-US" altLang="zh-CN" baseline="0" dirty="0" smtClean="0"/>
              <a:t>back</a:t>
            </a:r>
            <a:r>
              <a:rPr lang="zh-CN" altLang="en-US" baseline="0" dirty="0" smtClean="0"/>
              <a:t> </a:t>
            </a:r>
            <a:r>
              <a:rPr lang="en-US" altLang="zh-CN" baseline="0" dirty="0" smtClean="0"/>
              <a:t>to</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buffers.</a:t>
            </a:r>
            <a:r>
              <a:rPr lang="zh-CN" altLang="en-US" baseline="0" dirty="0" smtClean="0"/>
              <a:t> </a:t>
            </a:r>
            <a:r>
              <a:rPr lang="en-US" altLang="zh-CN" baseline="0" dirty="0" smtClean="0"/>
              <a:t>And</a:t>
            </a:r>
            <a:r>
              <a:rPr lang="zh-CN" altLang="en-US" baseline="0" dirty="0" smtClean="0"/>
              <a:t> </a:t>
            </a:r>
            <a:r>
              <a:rPr lang="en-US" altLang="zh-CN" baseline="0" dirty="0" smtClean="0"/>
              <a:t>these</a:t>
            </a:r>
            <a:r>
              <a:rPr lang="zh-CN" altLang="en-US" baseline="0" dirty="0" smtClean="0"/>
              <a:t> </a:t>
            </a:r>
            <a:r>
              <a:rPr lang="en-US" altLang="zh-CN" baseline="0" dirty="0" smtClean="0"/>
              <a:t>tiled</a:t>
            </a:r>
            <a:r>
              <a:rPr lang="zh-CN" altLang="en-US" baseline="0" dirty="0" smtClean="0"/>
              <a:t> </a:t>
            </a:r>
            <a:r>
              <a:rPr lang="en-US" altLang="zh-CN" baseline="0" dirty="0" smtClean="0"/>
              <a:t>computation</a:t>
            </a:r>
            <a:r>
              <a:rPr lang="zh-CN" altLang="en-US" baseline="0" dirty="0" smtClean="0"/>
              <a:t> </a:t>
            </a:r>
            <a:r>
              <a:rPr lang="en-US" altLang="zh-CN" baseline="0" dirty="0" smtClean="0"/>
              <a:t>goes</a:t>
            </a:r>
            <a:r>
              <a:rPr lang="zh-CN" altLang="en-US" baseline="0" dirty="0" smtClean="0"/>
              <a:t> </a:t>
            </a:r>
            <a:r>
              <a:rPr lang="en-US" altLang="zh-CN" baseline="0" dirty="0" smtClean="0"/>
              <a:t>on</a:t>
            </a:r>
            <a:r>
              <a:rPr lang="zh-CN" altLang="en-US" baseline="0" dirty="0" smtClean="0"/>
              <a:t> </a:t>
            </a:r>
            <a:r>
              <a:rPr lang="en-US" altLang="zh-CN" baseline="0" dirty="0" smtClean="0"/>
              <a:t>until</a:t>
            </a:r>
            <a:r>
              <a:rPr lang="zh-CN" altLang="en-US" baseline="0" dirty="0" smtClean="0"/>
              <a:t> </a:t>
            </a:r>
            <a:r>
              <a:rPr lang="en-US" altLang="zh-CN" baseline="0" dirty="0" smtClean="0"/>
              <a:t>the</a:t>
            </a:r>
            <a:r>
              <a:rPr lang="zh-CN" altLang="en-US" baseline="0" dirty="0" smtClean="0"/>
              <a:t> </a:t>
            </a:r>
            <a:r>
              <a:rPr lang="en-US" altLang="zh-CN" baseline="0" dirty="0" smtClean="0"/>
              <a:t>all</a:t>
            </a:r>
            <a:r>
              <a:rPr lang="zh-CN" altLang="en-US" baseline="0" dirty="0" smtClean="0"/>
              <a:t> </a:t>
            </a:r>
            <a:r>
              <a:rPr lang="en-US" altLang="zh-CN" baseline="0" dirty="0" smtClean="0"/>
              <a:t>the</a:t>
            </a:r>
            <a:r>
              <a:rPr lang="zh-CN" altLang="en-US" baseline="0" dirty="0" smtClean="0"/>
              <a:t> </a:t>
            </a:r>
            <a:r>
              <a:rPr lang="en-US" altLang="zh-CN" baseline="0" dirty="0" smtClean="0"/>
              <a:t>input</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weight</a:t>
            </a:r>
            <a:r>
              <a:rPr lang="zh-CN" altLang="en-US" baseline="0" dirty="0" smtClean="0"/>
              <a:t> </a:t>
            </a:r>
            <a:r>
              <a:rPr lang="en-US" altLang="zh-CN" baseline="0" dirty="0" smtClean="0"/>
              <a:t>tiles</a:t>
            </a:r>
            <a:r>
              <a:rPr lang="zh-CN" altLang="en-US" baseline="0" dirty="0" smtClean="0"/>
              <a:t> </a:t>
            </a:r>
            <a:r>
              <a:rPr lang="en-US" altLang="zh-CN" baseline="0" dirty="0" smtClean="0"/>
              <a:t>are</a:t>
            </a:r>
            <a:r>
              <a:rPr lang="zh-CN" altLang="en-US" baseline="0" dirty="0" smtClean="0"/>
              <a:t> </a:t>
            </a:r>
            <a:r>
              <a:rPr lang="en-US" altLang="zh-CN" baseline="0" dirty="0" smtClean="0"/>
              <a:t>loaded</a:t>
            </a:r>
            <a:r>
              <a:rPr lang="zh-CN" altLang="en-US" baseline="0" dirty="0" smtClean="0"/>
              <a:t> </a:t>
            </a:r>
            <a:r>
              <a:rPr lang="en-US" altLang="zh-CN" baseline="0" dirty="0" smtClean="0"/>
              <a:t>and</a:t>
            </a:r>
            <a:r>
              <a:rPr lang="zh-CN" altLang="en-US" baseline="0" dirty="0" smtClean="0"/>
              <a:t> </a:t>
            </a:r>
            <a:r>
              <a:rPr lang="en-US" altLang="zh-CN" baseline="0" dirty="0" smtClean="0"/>
              <a:t>all</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are</a:t>
            </a:r>
            <a:r>
              <a:rPr lang="zh-CN" altLang="en-US" baseline="0" dirty="0" smtClean="0"/>
              <a:t> </a:t>
            </a:r>
            <a:r>
              <a:rPr lang="en-US" altLang="zh-CN" baseline="0" dirty="0" smtClean="0"/>
              <a:t>computed.</a:t>
            </a:r>
            <a:endParaRPr lang="en-US" dirty="0"/>
          </a:p>
        </p:txBody>
      </p:sp>
    </p:spTree>
    <p:extLst>
      <p:ext uri="{BB962C8B-B14F-4D97-AF65-F5344CB8AC3E}">
        <p14:creationId xmlns:p14="http://schemas.microsoft.com/office/powerpoint/2010/main" val="213169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6781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In</a:t>
            </a:r>
            <a:r>
              <a:rPr lang="zh-CN" altLang="en-US" dirty="0" smtClean="0"/>
              <a:t> </a:t>
            </a:r>
            <a:r>
              <a:rPr lang="en-US" altLang="zh-CN" dirty="0" smtClean="0"/>
              <a:t>summary,</a:t>
            </a:r>
            <a:r>
              <a:rPr lang="zh-CN" altLang="en-US" dirty="0" smtClean="0"/>
              <a:t> </a:t>
            </a:r>
            <a:r>
              <a:rPr lang="en-US" altLang="zh-CN" dirty="0" smtClean="0"/>
              <a:t>the</a:t>
            </a:r>
            <a:r>
              <a:rPr lang="zh-CN" altLang="en-US" dirty="0" smtClean="0"/>
              <a:t> </a:t>
            </a:r>
            <a:r>
              <a:rPr lang="en-US" altLang="zh-CN" dirty="0" smtClean="0"/>
              <a:t>execution</a:t>
            </a:r>
            <a:r>
              <a:rPr lang="zh-CN" altLang="en-US" dirty="0" smtClean="0"/>
              <a:t> </a:t>
            </a:r>
            <a:r>
              <a:rPr lang="en-US" altLang="zh-CN" dirty="0" smtClean="0"/>
              <a:t>of</a:t>
            </a:r>
            <a:r>
              <a:rPr lang="zh-CN" altLang="en-US" dirty="0" smtClean="0"/>
              <a:t> </a:t>
            </a:r>
            <a:r>
              <a:rPr lang="en-US" altLang="zh-CN" dirty="0" smtClean="0"/>
              <a:t>Caffeine</a:t>
            </a:r>
            <a:r>
              <a:rPr lang="zh-CN" altLang="en-US" baseline="0" dirty="0" smtClean="0"/>
              <a:t> </a:t>
            </a:r>
            <a:r>
              <a:rPr lang="en-US" altLang="zh-CN" baseline="0" dirty="0" smtClean="0"/>
              <a:t>accelerator</a:t>
            </a:r>
            <a:r>
              <a:rPr lang="zh-CN" altLang="en-US" baseline="0" dirty="0" smtClean="0"/>
              <a:t> </a:t>
            </a:r>
            <a:r>
              <a:rPr lang="en-US" altLang="zh-CN" baseline="0" dirty="0" smtClean="0"/>
              <a:t>works</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figure.</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first</a:t>
            </a:r>
            <a:r>
              <a:rPr lang="zh-CN" altLang="en-US" baseline="0" dirty="0" smtClean="0"/>
              <a:t> </a:t>
            </a:r>
            <a:r>
              <a:rPr lang="en-US" altLang="zh-CN" baseline="0" dirty="0" smtClean="0"/>
              <a:t>phase,</a:t>
            </a:r>
            <a:r>
              <a:rPr lang="zh-CN" altLang="en-US" baseline="0" dirty="0" smtClean="0"/>
              <a:t> </a:t>
            </a:r>
            <a:r>
              <a:rPr lang="en-US" altLang="zh-CN" baseline="0" dirty="0" smtClean="0"/>
              <a:t>FPGA</a:t>
            </a:r>
            <a:r>
              <a:rPr lang="zh-CN" altLang="en-US" baseline="0" dirty="0" smtClean="0"/>
              <a:t> </a:t>
            </a:r>
            <a:r>
              <a:rPr lang="en-US" altLang="zh-CN" baseline="0" dirty="0" smtClean="0"/>
              <a:t>loads</a:t>
            </a:r>
            <a:r>
              <a:rPr lang="zh-CN" altLang="en-US" baseline="0" dirty="0" smtClean="0"/>
              <a:t> </a:t>
            </a:r>
            <a:r>
              <a:rPr lang="en-US" altLang="zh-CN" baseline="0" dirty="0" smtClean="0"/>
              <a:t>the</a:t>
            </a:r>
            <a:r>
              <a:rPr lang="zh-CN" altLang="en-US" baseline="0" dirty="0" smtClean="0"/>
              <a:t> </a:t>
            </a:r>
            <a:r>
              <a:rPr lang="en-US" altLang="zh-CN" baseline="0" dirty="0" smtClean="0"/>
              <a:t>bitstream</a:t>
            </a:r>
            <a:r>
              <a:rPr lang="zh-CN" altLang="en-US" baseline="0" dirty="0" smtClean="0"/>
              <a:t> </a:t>
            </a:r>
            <a:r>
              <a:rPr lang="en-US" altLang="zh-CN" baseline="0" dirty="0" smtClean="0"/>
              <a:t>and</a:t>
            </a:r>
            <a:r>
              <a:rPr lang="zh-CN" altLang="en-US" baseline="0" dirty="0" smtClean="0"/>
              <a:t> </a:t>
            </a:r>
            <a:r>
              <a:rPr lang="en-US" altLang="zh-CN" baseline="0" dirty="0" smtClean="0"/>
              <a:t>gets</a:t>
            </a:r>
            <a:r>
              <a:rPr lang="zh-CN" altLang="en-US" baseline="0" dirty="0" smtClean="0"/>
              <a:t> </a:t>
            </a:r>
            <a:r>
              <a:rPr lang="en-US" altLang="zh-CN" baseline="0" dirty="0" smtClean="0"/>
              <a:t>programmed,</a:t>
            </a:r>
            <a:r>
              <a:rPr lang="zh-CN" altLang="en-US" baseline="0" dirty="0" smtClean="0"/>
              <a:t> </a:t>
            </a:r>
            <a:r>
              <a:rPr lang="en-US" altLang="zh-CN" baseline="0" dirty="0" smtClean="0"/>
              <a:t>the</a:t>
            </a:r>
            <a:r>
              <a:rPr lang="zh-CN" altLang="en-US" baseline="0" dirty="0" smtClean="0"/>
              <a:t> </a:t>
            </a:r>
            <a:r>
              <a:rPr lang="en-US" altLang="zh-CN" baseline="0" dirty="0" smtClean="0"/>
              <a:t>customized</a:t>
            </a:r>
            <a:r>
              <a:rPr lang="zh-CN" altLang="en-US" baseline="0" dirty="0" smtClean="0"/>
              <a:t> </a:t>
            </a:r>
            <a:r>
              <a:rPr lang="en-US" altLang="zh-CN" baseline="0" dirty="0" smtClean="0"/>
              <a:t>instructions</a:t>
            </a:r>
            <a:r>
              <a:rPr lang="zh-CN" altLang="en-US" baseline="0" dirty="0" smtClean="0"/>
              <a:t> </a:t>
            </a:r>
            <a:r>
              <a:rPr lang="en-US" altLang="zh-CN" baseline="0" dirty="0" smtClean="0"/>
              <a:t>that</a:t>
            </a:r>
            <a:r>
              <a:rPr lang="zh-CN" altLang="en-US" baseline="0" dirty="0" smtClean="0"/>
              <a:t> </a:t>
            </a:r>
            <a:r>
              <a:rPr lang="en-US" altLang="zh-CN" baseline="0" dirty="0" smtClean="0"/>
              <a:t>specify</a:t>
            </a:r>
            <a:r>
              <a:rPr lang="zh-CN" altLang="en-US" baseline="0" dirty="0" smtClean="0"/>
              <a:t> </a:t>
            </a:r>
            <a:r>
              <a:rPr lang="en-US" altLang="zh-CN" baseline="0" dirty="0" smtClean="0"/>
              <a:t>the</a:t>
            </a:r>
            <a:r>
              <a:rPr lang="zh-CN" altLang="en-US" baseline="0" dirty="0" smtClean="0"/>
              <a:t> </a:t>
            </a:r>
            <a:r>
              <a:rPr lang="en-US" altLang="zh-CN" baseline="0" dirty="0" smtClean="0"/>
              <a:t>CNN</a:t>
            </a:r>
            <a:r>
              <a:rPr lang="zh-CN" altLang="en-US" baseline="0" dirty="0" smtClean="0"/>
              <a:t> </a:t>
            </a:r>
            <a:r>
              <a:rPr lang="en-US" altLang="zh-CN" baseline="0" dirty="0" smtClean="0"/>
              <a:t>layer</a:t>
            </a:r>
            <a:r>
              <a:rPr lang="zh-CN" altLang="en-US" baseline="0" dirty="0" smtClean="0"/>
              <a:t> </a:t>
            </a:r>
            <a:r>
              <a:rPr lang="en-US" altLang="zh-CN" baseline="0" dirty="0" smtClean="0"/>
              <a:t>definition</a:t>
            </a:r>
            <a:r>
              <a:rPr lang="zh-CN" altLang="en-US" baseline="0" dirty="0" smtClean="0"/>
              <a:t> </a:t>
            </a:r>
            <a:r>
              <a:rPr lang="en-US" altLang="zh-CN" baseline="0" dirty="0" smtClean="0"/>
              <a:t>and</a:t>
            </a:r>
            <a:r>
              <a:rPr lang="zh-CN" altLang="en-US" baseline="0" dirty="0" smtClean="0"/>
              <a:t> </a:t>
            </a:r>
            <a:r>
              <a:rPr lang="en-US" altLang="zh-CN" baseline="0" dirty="0" smtClean="0"/>
              <a:t>weight</a:t>
            </a:r>
            <a:r>
              <a:rPr lang="zh-CN" altLang="en-US" baseline="0" dirty="0" smtClean="0"/>
              <a:t> </a:t>
            </a:r>
            <a:r>
              <a:rPr lang="en-US" altLang="zh-CN" baseline="0" dirty="0" smtClean="0"/>
              <a:t>data</a:t>
            </a:r>
            <a:r>
              <a:rPr lang="zh-CN" altLang="en-US" baseline="0" dirty="0" smtClean="0"/>
              <a:t> </a:t>
            </a:r>
            <a:r>
              <a:rPr lang="en-US" altLang="zh-CN" baseline="0" dirty="0" smtClean="0"/>
              <a:t>and</a:t>
            </a:r>
            <a:r>
              <a:rPr lang="zh-CN" altLang="en-US" baseline="0" dirty="0" smtClean="0"/>
              <a:t> </a:t>
            </a:r>
            <a:r>
              <a:rPr lang="en-US" altLang="zh-CN" baseline="0" dirty="0" smtClean="0"/>
              <a:t>input</a:t>
            </a:r>
            <a:r>
              <a:rPr lang="zh-CN" altLang="en-US" baseline="0" dirty="0" smtClean="0"/>
              <a:t> </a:t>
            </a:r>
            <a:r>
              <a:rPr lang="en-US" altLang="zh-CN" baseline="0" dirty="0" smtClean="0"/>
              <a:t>data</a:t>
            </a:r>
            <a:r>
              <a:rPr lang="zh-CN" altLang="en-US" baseline="0" dirty="0" smtClean="0"/>
              <a:t> </a:t>
            </a:r>
            <a:r>
              <a:rPr lang="en-US" altLang="zh-CN" baseline="0" dirty="0" smtClean="0"/>
              <a:t>are</a:t>
            </a:r>
            <a:r>
              <a:rPr lang="zh-CN" altLang="en-US" baseline="0" dirty="0" smtClean="0"/>
              <a:t> </a:t>
            </a:r>
            <a:r>
              <a:rPr lang="en-US" altLang="zh-CN" baseline="0" dirty="0" smtClean="0"/>
              <a:t>written</a:t>
            </a:r>
            <a:r>
              <a:rPr lang="zh-CN" altLang="en-US" baseline="0" dirty="0" smtClean="0"/>
              <a:t> </a:t>
            </a:r>
            <a:r>
              <a:rPr lang="en-US" altLang="zh-CN" baseline="0" dirty="0" smtClean="0"/>
              <a:t>into</a:t>
            </a:r>
            <a:r>
              <a:rPr lang="zh-CN" altLang="en-US" baseline="0" dirty="0" smtClean="0"/>
              <a:t> </a:t>
            </a:r>
            <a:r>
              <a:rPr lang="en-US" altLang="zh-CN" baseline="0" dirty="0" smtClean="0"/>
              <a:t>FPGA</a:t>
            </a:r>
            <a:r>
              <a:rPr lang="zh-CN" altLang="en-US" baseline="0" dirty="0" smtClean="0"/>
              <a:t> </a:t>
            </a:r>
            <a:r>
              <a:rPr lang="en-US" altLang="zh-CN" baseline="0" dirty="0" smtClean="0"/>
              <a:t>DRAM</a:t>
            </a:r>
            <a:r>
              <a:rPr lang="zh-CN" altLang="en-US" baseline="0" dirty="0" smtClean="0"/>
              <a:t> </a:t>
            </a:r>
            <a:r>
              <a:rPr lang="en-US" altLang="zh-CN" baseline="0" dirty="0" smtClean="0"/>
              <a:t>space.</a:t>
            </a:r>
            <a:r>
              <a:rPr lang="zh-CN" altLang="en-US" baseline="0" dirty="0" smtClean="0"/>
              <a:t> </a:t>
            </a: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done</a:t>
            </a:r>
            <a:r>
              <a:rPr lang="zh-CN" altLang="en-US" baseline="0" dirty="0" smtClean="0"/>
              <a:t> </a:t>
            </a:r>
            <a:r>
              <a:rPr lang="en-US" altLang="zh-CN" baseline="0" dirty="0" smtClean="0"/>
              <a:t>only</a:t>
            </a:r>
            <a:r>
              <a:rPr lang="zh-CN" altLang="en-US" baseline="0" dirty="0" smtClean="0"/>
              <a:t> </a:t>
            </a:r>
            <a:r>
              <a:rPr lang="en-US" altLang="zh-CN" baseline="0" dirty="0" smtClean="0"/>
              <a:t>once</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FPGA</a:t>
            </a:r>
            <a:r>
              <a:rPr lang="zh-CN" altLang="en-US" baseline="0" dirty="0" smtClean="0"/>
              <a:t> </a:t>
            </a:r>
            <a:r>
              <a:rPr lang="en-US" altLang="zh-CN" baseline="0" dirty="0" smtClean="0"/>
              <a:t>is</a:t>
            </a:r>
            <a:r>
              <a:rPr lang="zh-CN" altLang="en-US" baseline="0" dirty="0" smtClean="0"/>
              <a:t> </a:t>
            </a:r>
            <a:r>
              <a:rPr lang="en-US" altLang="zh-CN" baseline="0" dirty="0" smtClean="0"/>
              <a:t>programmed</a:t>
            </a:r>
            <a:r>
              <a:rPr lang="zh-CN" altLang="en-US" baseline="0" dirty="0" smtClean="0"/>
              <a:t> </a:t>
            </a:r>
            <a:r>
              <a:rPr lang="en-US" altLang="zh-CN" baseline="0" dirty="0" smtClean="0"/>
              <a:t>only</a:t>
            </a:r>
            <a:r>
              <a:rPr lang="zh-CN" altLang="en-US" baseline="0" dirty="0" smtClean="0"/>
              <a:t> </a:t>
            </a:r>
            <a:r>
              <a:rPr lang="en-US" altLang="zh-CN" baseline="0" dirty="0" smtClean="0"/>
              <a:t>once.</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phase,</a:t>
            </a:r>
            <a:r>
              <a:rPr lang="zh-CN" altLang="en-US" baseline="0" dirty="0" smtClean="0"/>
              <a:t> </a:t>
            </a:r>
            <a:r>
              <a:rPr lang="en-US" altLang="zh-CN" baseline="0" dirty="0" smtClean="0"/>
              <a:t>Caffeine</a:t>
            </a:r>
            <a:r>
              <a:rPr lang="zh-CN" altLang="en-US" baseline="0" dirty="0" smtClean="0"/>
              <a:t> </a:t>
            </a:r>
            <a:r>
              <a:rPr lang="en-US" altLang="zh-CN" baseline="0" dirty="0" smtClean="0"/>
              <a:t>conducts</a:t>
            </a:r>
            <a:r>
              <a:rPr lang="zh-CN" altLang="en-US" baseline="0" dirty="0" smtClean="0"/>
              <a:t> </a:t>
            </a:r>
            <a:r>
              <a:rPr lang="en-US" altLang="zh-CN" baseline="0" dirty="0" smtClean="0"/>
              <a:t>the</a:t>
            </a:r>
            <a:r>
              <a:rPr lang="zh-CN" altLang="en-US" baseline="0" dirty="0" smtClean="0"/>
              <a:t> </a:t>
            </a:r>
            <a:r>
              <a:rPr lang="en-US" altLang="zh-CN" baseline="0" dirty="0" smtClean="0"/>
              <a:t>CNN</a:t>
            </a:r>
            <a:r>
              <a:rPr lang="zh-CN" altLang="en-US" baseline="0" dirty="0" smtClean="0"/>
              <a:t> </a:t>
            </a:r>
            <a:r>
              <a:rPr lang="en-US" altLang="zh-CN" baseline="0" dirty="0" smtClean="0"/>
              <a:t>acceleration,</a:t>
            </a:r>
            <a:r>
              <a:rPr lang="zh-CN" altLang="en-US" baseline="0" dirty="0" smtClean="0"/>
              <a:t> </a:t>
            </a:r>
            <a:r>
              <a:rPr lang="en-US" altLang="zh-CN" baseline="0" dirty="0" smtClean="0"/>
              <a:t>it</a:t>
            </a:r>
            <a:r>
              <a:rPr lang="zh-CN" altLang="en-US" baseline="0" dirty="0" smtClean="0"/>
              <a:t> </a:t>
            </a:r>
            <a:r>
              <a:rPr lang="en-US" altLang="zh-CN" baseline="0" dirty="0" smtClean="0"/>
              <a:t>starts</a:t>
            </a:r>
            <a:r>
              <a:rPr lang="zh-CN" altLang="en-US" baseline="0" dirty="0" smtClean="0"/>
              <a:t> </a:t>
            </a:r>
            <a:r>
              <a:rPr lang="en-US" altLang="zh-CN" baseline="0" dirty="0" smtClean="0"/>
              <a:t>with</a:t>
            </a:r>
            <a:r>
              <a:rPr lang="zh-CN" altLang="en-US" baseline="0" dirty="0" smtClean="0"/>
              <a:t> </a:t>
            </a:r>
            <a:r>
              <a:rPr lang="en-US" altLang="zh-CN" baseline="0" dirty="0" smtClean="0"/>
              <a:t>loading</a:t>
            </a:r>
            <a:r>
              <a:rPr lang="zh-CN" altLang="en-US" baseline="0" dirty="0" smtClean="0"/>
              <a:t> </a:t>
            </a:r>
            <a:r>
              <a:rPr lang="en-US" altLang="zh-CN" baseline="0" dirty="0" smtClean="0"/>
              <a:t>the</a:t>
            </a:r>
            <a:r>
              <a:rPr lang="zh-CN" altLang="en-US" baseline="0" dirty="0" smtClean="0"/>
              <a:t> </a:t>
            </a:r>
            <a:r>
              <a:rPr lang="en-US" altLang="zh-CN" baseline="0" dirty="0" smtClean="0"/>
              <a:t>instruction</a:t>
            </a:r>
            <a:r>
              <a:rPr lang="zh-CN" altLang="en-US" baseline="0" dirty="0" smtClean="0"/>
              <a:t> </a:t>
            </a:r>
            <a:r>
              <a:rPr lang="en-US" altLang="zh-CN" baseline="0" dirty="0" smtClean="0"/>
              <a:t>of</a:t>
            </a:r>
            <a:r>
              <a:rPr lang="zh-CN" altLang="en-US" baseline="0" dirty="0" smtClean="0"/>
              <a:t> </a:t>
            </a:r>
            <a:r>
              <a:rPr lang="en-US" altLang="zh-CN" baseline="0" dirty="0" smtClean="0"/>
              <a:t>layer1</a:t>
            </a:r>
            <a:r>
              <a:rPr lang="zh-CN" altLang="en-US" baseline="0" dirty="0" smtClean="0"/>
              <a:t> </a:t>
            </a:r>
            <a:r>
              <a:rPr lang="en-US" altLang="zh-CN" baseline="0" dirty="0" smtClean="0"/>
              <a:t>into</a:t>
            </a:r>
            <a:r>
              <a:rPr lang="zh-CN" altLang="en-US" baseline="0" dirty="0" smtClean="0"/>
              <a:t> </a:t>
            </a:r>
            <a:r>
              <a:rPr lang="en-US" altLang="zh-CN" baseline="0" dirty="0" smtClean="0"/>
              <a:t>instruction</a:t>
            </a:r>
            <a:r>
              <a:rPr lang="zh-CN" altLang="en-US" baseline="0" dirty="0" smtClean="0"/>
              <a:t> </a:t>
            </a:r>
            <a:r>
              <a:rPr lang="en-US" altLang="zh-CN" baseline="0" dirty="0" smtClean="0"/>
              <a:t>cache</a:t>
            </a:r>
            <a:r>
              <a:rPr lang="zh-CN" altLang="en-US" baseline="0" dirty="0" smtClean="0"/>
              <a:t> </a:t>
            </a:r>
            <a:r>
              <a:rPr lang="en-US" altLang="zh-CN" baseline="0" dirty="0" smtClean="0"/>
              <a:t>on</a:t>
            </a:r>
            <a:r>
              <a:rPr lang="zh-CN" altLang="en-US" baseline="0" dirty="0" smtClean="0"/>
              <a:t> </a:t>
            </a:r>
            <a:r>
              <a:rPr lang="en-US" altLang="zh-CN" baseline="0" dirty="0" smtClean="0"/>
              <a:t>chip,</a:t>
            </a:r>
            <a:r>
              <a:rPr lang="zh-CN" altLang="en-US" baseline="0" dirty="0" smtClean="0"/>
              <a:t> </a:t>
            </a:r>
            <a:r>
              <a:rPr lang="en-US" altLang="zh-CN" baseline="0" dirty="0" smtClean="0"/>
              <a:t>and</a:t>
            </a:r>
            <a:r>
              <a:rPr lang="zh-CN" altLang="en-US" baseline="0" dirty="0" smtClean="0"/>
              <a:t> </a:t>
            </a:r>
            <a:r>
              <a:rPr lang="en-US" altLang="zh-CN" baseline="0" dirty="0" smtClean="0"/>
              <a:t>load</a:t>
            </a:r>
            <a:r>
              <a:rPr lang="zh-CN" altLang="en-US" baseline="0" dirty="0" smtClean="0"/>
              <a:t> </a:t>
            </a:r>
            <a:r>
              <a:rPr lang="en-US" altLang="zh-CN" baseline="0" dirty="0" smtClean="0"/>
              <a:t>in</a:t>
            </a:r>
            <a:r>
              <a:rPr lang="zh-CN" altLang="en-US" baseline="0" dirty="0" smtClean="0"/>
              <a:t> </a:t>
            </a:r>
            <a:r>
              <a:rPr lang="en-US" altLang="zh-CN" baseline="0" dirty="0" smtClean="0"/>
              <a:t>weight</a:t>
            </a:r>
            <a:r>
              <a:rPr lang="zh-CN" altLang="en-US" baseline="0" dirty="0" smtClean="0"/>
              <a:t> </a:t>
            </a:r>
            <a:r>
              <a:rPr lang="en-US" altLang="zh-CN" baseline="0" dirty="0" smtClean="0"/>
              <a:t>data</a:t>
            </a:r>
            <a:r>
              <a:rPr lang="zh-CN" altLang="en-US" baseline="0" dirty="0" smtClean="0"/>
              <a:t> </a:t>
            </a:r>
            <a:r>
              <a:rPr lang="en-US" altLang="zh-CN" baseline="0" dirty="0" smtClean="0"/>
              <a:t>and</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data</a:t>
            </a:r>
            <a:r>
              <a:rPr lang="zh-CN" altLang="en-US" baseline="0" dirty="0" smtClean="0"/>
              <a:t> </a:t>
            </a:r>
            <a:r>
              <a:rPr lang="en-US" altLang="zh-CN" baseline="0" dirty="0" smtClean="0"/>
              <a:t>of</a:t>
            </a:r>
            <a:r>
              <a:rPr lang="zh-CN" altLang="en-US" baseline="0" dirty="0" smtClean="0"/>
              <a:t> </a:t>
            </a:r>
            <a:r>
              <a:rPr lang="en-US" altLang="zh-CN" baseline="0" dirty="0" smtClean="0"/>
              <a:t>tile</a:t>
            </a:r>
            <a:r>
              <a:rPr lang="zh-CN" altLang="en-US" baseline="0" dirty="0" smtClean="0"/>
              <a:t> </a:t>
            </a:r>
            <a:r>
              <a:rPr lang="en-US" altLang="zh-CN" baseline="0" dirty="0" smtClean="0"/>
              <a:t>1</a:t>
            </a:r>
            <a:r>
              <a:rPr lang="zh-CN" altLang="en-US" baseline="0" dirty="0" smtClean="0"/>
              <a:t> </a:t>
            </a:r>
            <a:r>
              <a:rPr lang="en-US" altLang="zh-CN" baseline="0" dirty="0" smtClean="0"/>
              <a:t>on</a:t>
            </a:r>
            <a:r>
              <a:rPr lang="zh-CN" altLang="en-US" baseline="0" dirty="0" smtClean="0"/>
              <a:t> </a:t>
            </a:r>
            <a:r>
              <a:rPr lang="en-US" altLang="zh-CN" baseline="0" dirty="0" smtClean="0"/>
              <a:t>chip</a:t>
            </a:r>
            <a:r>
              <a:rPr lang="zh-CN" altLang="en-US" baseline="0" dirty="0" smtClean="0"/>
              <a:t> </a:t>
            </a:r>
            <a:r>
              <a:rPr lang="en-US" altLang="zh-CN" baseline="0" dirty="0" smtClean="0"/>
              <a:t>from</a:t>
            </a:r>
            <a:r>
              <a:rPr lang="zh-CN" altLang="en-US" baseline="0" dirty="0" smtClean="0"/>
              <a:t> </a:t>
            </a:r>
            <a:r>
              <a:rPr lang="en-US" altLang="zh-CN" baseline="0" dirty="0" smtClean="0"/>
              <a:t>DRAM,</a:t>
            </a:r>
            <a:r>
              <a:rPr lang="zh-CN" altLang="en-US" baseline="0" dirty="0" smtClean="0"/>
              <a:t> </a:t>
            </a:r>
            <a:r>
              <a:rPr lang="en-US" altLang="zh-CN" baseline="0" dirty="0" smtClean="0"/>
              <a:t>After</a:t>
            </a:r>
            <a:r>
              <a:rPr lang="zh-CN" altLang="en-US" baseline="0" dirty="0" smtClean="0"/>
              <a:t> </a:t>
            </a:r>
            <a:r>
              <a:rPr lang="en-US" altLang="zh-CN" baseline="0" dirty="0" smtClean="0"/>
              <a:t>accelerator</a:t>
            </a:r>
            <a:r>
              <a:rPr lang="zh-CN" altLang="en-US" baseline="0" dirty="0" smtClean="0"/>
              <a:t> </a:t>
            </a:r>
            <a:r>
              <a:rPr lang="en-US" altLang="zh-CN" baseline="0" dirty="0" smtClean="0"/>
              <a:t>computation,</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of</a:t>
            </a:r>
            <a:r>
              <a:rPr lang="zh-CN" altLang="en-US" baseline="0" dirty="0" smtClean="0"/>
              <a:t> </a:t>
            </a:r>
            <a:r>
              <a:rPr lang="en-US" altLang="zh-CN" baseline="0" dirty="0" smtClean="0"/>
              <a:t>tile</a:t>
            </a:r>
            <a:r>
              <a:rPr lang="zh-CN" altLang="en-US" baseline="0" dirty="0" smtClean="0"/>
              <a:t> </a:t>
            </a:r>
            <a:r>
              <a:rPr lang="en-US" altLang="zh-CN" baseline="0" dirty="0" smtClean="0"/>
              <a:t>1</a:t>
            </a:r>
            <a:r>
              <a:rPr lang="zh-CN" altLang="en-US" baseline="0" dirty="0" smtClean="0"/>
              <a:t> </a:t>
            </a:r>
            <a:r>
              <a:rPr lang="en-US" altLang="zh-CN" baseline="0" dirty="0" smtClean="0"/>
              <a:t>is</a:t>
            </a:r>
            <a:r>
              <a:rPr lang="zh-CN" altLang="en-US" baseline="0" dirty="0" smtClean="0"/>
              <a:t> </a:t>
            </a:r>
            <a:r>
              <a:rPr lang="en-US" altLang="zh-CN" baseline="0" dirty="0" smtClean="0"/>
              <a:t>computed</a:t>
            </a:r>
            <a:r>
              <a:rPr lang="zh-CN" altLang="en-US" baseline="0" dirty="0" smtClean="0"/>
              <a:t> </a:t>
            </a:r>
            <a:r>
              <a:rPr lang="en-US" altLang="zh-CN" baseline="0" dirty="0" smtClean="0"/>
              <a:t>and</a:t>
            </a:r>
            <a:r>
              <a:rPr lang="zh-CN" altLang="en-US" baseline="0" dirty="0" smtClean="0"/>
              <a:t> </a:t>
            </a:r>
            <a:r>
              <a:rPr lang="en-US" altLang="zh-CN" baseline="0" dirty="0" smtClean="0"/>
              <a:t>written</a:t>
            </a:r>
            <a:r>
              <a:rPr lang="zh-CN" altLang="en-US" baseline="0" dirty="0" smtClean="0"/>
              <a:t> </a:t>
            </a:r>
            <a:r>
              <a:rPr lang="en-US" altLang="zh-CN" baseline="0" dirty="0" smtClean="0"/>
              <a:t>back</a:t>
            </a:r>
            <a:r>
              <a:rPr lang="zh-CN" altLang="en-US" baseline="0" dirty="0" smtClean="0"/>
              <a:t> </a:t>
            </a:r>
            <a:r>
              <a:rPr lang="en-US" altLang="zh-CN" baseline="0" dirty="0" smtClean="0"/>
              <a:t>to</a:t>
            </a:r>
            <a:r>
              <a:rPr lang="zh-CN" altLang="en-US" baseline="0" dirty="0" smtClean="0"/>
              <a:t> </a:t>
            </a:r>
            <a:r>
              <a:rPr lang="en-US" altLang="zh-CN" baseline="0" dirty="0" smtClean="0"/>
              <a:t>dram</a:t>
            </a:r>
            <a:r>
              <a:rPr lang="zh-CN" altLang="en-US" baseline="0" dirty="0" smtClean="0"/>
              <a:t> </a:t>
            </a:r>
            <a:r>
              <a:rPr lang="en-US" altLang="zh-CN" baseline="0" dirty="0" smtClean="0"/>
              <a:t>space.</a:t>
            </a:r>
            <a:r>
              <a:rPr lang="zh-CN" altLang="en-US" baseline="0" dirty="0" smtClean="0"/>
              <a:t> </a:t>
            </a:r>
            <a:r>
              <a:rPr lang="en-US" altLang="zh-CN" baseline="0" dirty="0" smtClean="0"/>
              <a:t>At</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time,</a:t>
            </a:r>
            <a:r>
              <a:rPr lang="zh-CN" altLang="en-US" baseline="0" dirty="0" smtClean="0"/>
              <a:t> </a:t>
            </a:r>
            <a:r>
              <a:rPr lang="en-US" altLang="zh-CN" baseline="0" dirty="0" smtClean="0"/>
              <a:t>weight</a:t>
            </a:r>
            <a:r>
              <a:rPr lang="zh-CN" altLang="en-US" baseline="0" dirty="0" smtClean="0"/>
              <a:t> </a:t>
            </a:r>
            <a:r>
              <a:rPr lang="en-US" altLang="zh-CN" baseline="0" dirty="0" smtClean="0"/>
              <a:t>and</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of</a:t>
            </a:r>
            <a:r>
              <a:rPr lang="zh-CN" altLang="en-US" baseline="0" dirty="0" smtClean="0"/>
              <a:t> </a:t>
            </a:r>
            <a:r>
              <a:rPr lang="en-US" altLang="zh-CN" baseline="0" dirty="0" smtClean="0"/>
              <a:t>second</a:t>
            </a:r>
            <a:r>
              <a:rPr lang="zh-CN" altLang="en-US" baseline="0" dirty="0" smtClean="0"/>
              <a:t> </a:t>
            </a:r>
            <a:r>
              <a:rPr lang="en-US" altLang="zh-CN" baseline="0" dirty="0" smtClean="0"/>
              <a:t>tile</a:t>
            </a:r>
            <a:r>
              <a:rPr lang="zh-CN" altLang="en-US" baseline="0" dirty="0" smtClean="0"/>
              <a:t> </a:t>
            </a:r>
            <a:r>
              <a:rPr lang="en-US" altLang="zh-CN" baseline="0" dirty="0" smtClean="0"/>
              <a:t>are</a:t>
            </a:r>
            <a:r>
              <a:rPr lang="zh-CN" altLang="en-US" baseline="0" dirty="0" smtClean="0"/>
              <a:t> </a:t>
            </a:r>
            <a:r>
              <a:rPr lang="en-US" altLang="zh-CN" baseline="0" dirty="0" smtClean="0"/>
              <a:t>loaded.</a:t>
            </a:r>
            <a:r>
              <a:rPr lang="zh-CN" altLang="en-US" baseline="0" dirty="0" smtClean="0"/>
              <a:t> </a:t>
            </a:r>
            <a:r>
              <a:rPr lang="en-US" altLang="zh-CN" baseline="0" dirty="0" smtClean="0"/>
              <a:t>And</a:t>
            </a:r>
            <a:r>
              <a:rPr lang="zh-CN" altLang="en-US" baseline="0" dirty="0" smtClean="0"/>
              <a:t> </a:t>
            </a:r>
            <a:r>
              <a:rPr lang="en-US" altLang="zh-CN" baseline="0" dirty="0" smtClean="0"/>
              <a:t>same</a:t>
            </a:r>
            <a:r>
              <a:rPr lang="zh-CN" altLang="en-US" baseline="0" dirty="0" smtClean="0"/>
              <a:t> </a:t>
            </a:r>
            <a:r>
              <a:rPr lang="en-US" altLang="zh-CN" baseline="0" dirty="0" smtClean="0"/>
              <a:t>thing</a:t>
            </a:r>
            <a:r>
              <a:rPr lang="zh-CN" altLang="en-US" baseline="0" dirty="0" smtClean="0"/>
              <a:t> </a:t>
            </a:r>
            <a:r>
              <a:rPr lang="en-US" altLang="zh-CN" baseline="0" dirty="0" smtClean="0"/>
              <a:t>goes</a:t>
            </a:r>
            <a:r>
              <a:rPr lang="zh-CN" altLang="en-US" baseline="0" dirty="0" smtClean="0"/>
              <a:t> </a:t>
            </a:r>
            <a:r>
              <a:rPr lang="en-US" altLang="zh-CN" baseline="0" dirty="0" smtClean="0"/>
              <a:t>on,</a:t>
            </a:r>
            <a:r>
              <a:rPr lang="zh-CN" altLang="en-US" baseline="0" dirty="0" smtClean="0"/>
              <a:t> </a:t>
            </a:r>
            <a:r>
              <a:rPr lang="en-US" altLang="zh-CN" baseline="0" dirty="0" smtClean="0"/>
              <a:t>when</a:t>
            </a:r>
            <a:r>
              <a:rPr lang="zh-CN" altLang="en-US" baseline="0" dirty="0" smtClean="0"/>
              <a:t> </a:t>
            </a:r>
            <a:r>
              <a:rPr lang="en-US" altLang="zh-CN" baseline="0" dirty="0" smtClean="0"/>
              <a:t>we</a:t>
            </a:r>
            <a:r>
              <a:rPr lang="zh-CN" altLang="en-US" baseline="0" dirty="0" smtClean="0"/>
              <a:t> </a:t>
            </a:r>
            <a:r>
              <a:rPr lang="en-US" altLang="zh-CN" baseline="0" dirty="0" smtClean="0"/>
              <a:t>load</a:t>
            </a:r>
            <a:r>
              <a:rPr lang="zh-CN" altLang="en-US" baseline="0" dirty="0" smtClean="0"/>
              <a:t> </a:t>
            </a:r>
            <a:r>
              <a:rPr lang="en-US" altLang="zh-CN" baseline="0" dirty="0" smtClean="0"/>
              <a:t>the</a:t>
            </a:r>
            <a:r>
              <a:rPr lang="zh-CN" altLang="en-US" baseline="0" dirty="0" smtClean="0"/>
              <a:t> </a:t>
            </a:r>
            <a:r>
              <a:rPr lang="en-US" altLang="zh-CN" baseline="0" dirty="0" smtClean="0"/>
              <a:t>third</a:t>
            </a:r>
            <a:r>
              <a:rPr lang="zh-CN" altLang="en-US" baseline="0" dirty="0" smtClean="0"/>
              <a:t> </a:t>
            </a:r>
            <a:r>
              <a:rPr lang="en-US" altLang="zh-CN" baseline="0" dirty="0" smtClean="0"/>
              <a:t>tile</a:t>
            </a:r>
            <a:r>
              <a:rPr lang="zh-CN" altLang="en-US" baseline="0" dirty="0" smtClean="0"/>
              <a:t> </a:t>
            </a:r>
            <a:r>
              <a:rPr lang="en-US" altLang="zh-CN" baseline="0" dirty="0" smtClean="0"/>
              <a:t>from</a:t>
            </a:r>
            <a:r>
              <a:rPr lang="zh-CN" altLang="en-US" baseline="0" dirty="0" smtClean="0"/>
              <a:t> </a:t>
            </a:r>
            <a:r>
              <a:rPr lang="en-US" altLang="zh-CN" baseline="0" dirty="0" smtClean="0"/>
              <a:t>dram</a:t>
            </a:r>
            <a:r>
              <a:rPr lang="zh-CN" altLang="en-US" baseline="0" dirty="0" smtClean="0"/>
              <a:t> </a:t>
            </a:r>
            <a:r>
              <a:rPr lang="en-US" altLang="zh-CN" baseline="0" dirty="0" smtClean="0"/>
              <a:t>space,</a:t>
            </a:r>
            <a:r>
              <a:rPr lang="zh-CN" altLang="en-US" baseline="0" dirty="0" smtClean="0"/>
              <a:t> </a:t>
            </a:r>
            <a:r>
              <a:rPr lang="en-US" altLang="zh-CN" baseline="0" dirty="0" smtClean="0"/>
              <a:t>we</a:t>
            </a:r>
            <a:r>
              <a:rPr lang="zh-CN" altLang="en-US" baseline="0" dirty="0" smtClean="0"/>
              <a:t> </a:t>
            </a:r>
            <a:r>
              <a:rPr lang="en-US" altLang="zh-CN" baseline="0" dirty="0" smtClean="0"/>
              <a:t>store</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tile</a:t>
            </a:r>
            <a:r>
              <a:rPr lang="zh-CN" altLang="en-US" baseline="0" dirty="0" smtClean="0"/>
              <a:t> </a:t>
            </a:r>
            <a:r>
              <a:rPr lang="en-US" altLang="zh-CN" baseline="0" dirty="0" smtClean="0"/>
              <a:t>back</a:t>
            </a:r>
            <a:r>
              <a:rPr lang="zh-CN" altLang="en-US" baseline="0" dirty="0" smtClean="0"/>
              <a:t> </a:t>
            </a:r>
            <a:r>
              <a:rPr lang="en-US" altLang="zh-CN" baseline="0" dirty="0" smtClean="0"/>
              <a:t>to</a:t>
            </a:r>
            <a:r>
              <a:rPr lang="zh-CN" altLang="en-US" baseline="0" dirty="0" smtClean="0"/>
              <a:t> </a:t>
            </a:r>
            <a:r>
              <a:rPr lang="en-US" altLang="zh-CN" baseline="0" dirty="0" smtClean="0"/>
              <a:t>DRAM.</a:t>
            </a:r>
            <a:r>
              <a:rPr lang="zh-CN" altLang="en-US" baseline="0" dirty="0" smtClean="0"/>
              <a:t> </a:t>
            </a:r>
            <a:r>
              <a:rPr lang="en-US" altLang="zh-CN" baseline="0" dirty="0" smtClean="0"/>
              <a:t>And</a:t>
            </a:r>
            <a:r>
              <a:rPr lang="zh-CN" altLang="en-US" baseline="0" dirty="0" smtClean="0"/>
              <a:t> </a:t>
            </a:r>
            <a:r>
              <a:rPr lang="en-US" altLang="zh-CN" baseline="0" dirty="0" smtClean="0"/>
              <a:t>this</a:t>
            </a:r>
            <a:r>
              <a:rPr lang="zh-CN" altLang="en-US" baseline="0" dirty="0" smtClean="0"/>
              <a:t> </a:t>
            </a:r>
            <a:r>
              <a:rPr lang="en-US" altLang="zh-CN" baseline="0" dirty="0" smtClean="0"/>
              <a:t>tile</a:t>
            </a:r>
            <a:r>
              <a:rPr lang="zh-CN" altLang="en-US" baseline="0" dirty="0" smtClean="0"/>
              <a:t> </a:t>
            </a:r>
            <a:r>
              <a:rPr lang="en-US" altLang="zh-CN" baseline="0" dirty="0" smtClean="0"/>
              <a:t>pipeline</a:t>
            </a:r>
            <a:r>
              <a:rPr lang="zh-CN" altLang="en-US" baseline="0" dirty="0" smtClean="0"/>
              <a:t> </a:t>
            </a:r>
            <a:r>
              <a:rPr lang="en-US" altLang="zh-CN" baseline="0" dirty="0" smtClean="0"/>
              <a:t>goes</a:t>
            </a:r>
            <a:r>
              <a:rPr lang="zh-CN" altLang="en-US" baseline="0" dirty="0" smtClean="0"/>
              <a:t> </a:t>
            </a:r>
            <a:r>
              <a:rPr lang="en-US" altLang="zh-CN" baseline="0" dirty="0" smtClean="0"/>
              <a:t>until</a:t>
            </a:r>
            <a:r>
              <a:rPr lang="zh-CN" altLang="en-US" baseline="0" dirty="0" smtClean="0"/>
              <a:t> </a:t>
            </a:r>
            <a:r>
              <a:rPr lang="en-US" altLang="zh-CN" baseline="0" dirty="0" smtClean="0"/>
              <a:t>layer</a:t>
            </a:r>
            <a:r>
              <a:rPr lang="zh-CN" altLang="en-US" baseline="0" dirty="0" smtClean="0"/>
              <a:t> </a:t>
            </a:r>
            <a:r>
              <a:rPr lang="en-US" altLang="zh-CN" baseline="0" dirty="0" smtClean="0"/>
              <a:t>1</a:t>
            </a:r>
            <a:r>
              <a:rPr lang="zh-CN" altLang="en-US" baseline="0" dirty="0" smtClean="0"/>
              <a:t> </a:t>
            </a:r>
            <a:r>
              <a:rPr lang="en-US" altLang="zh-CN" baseline="0" dirty="0" smtClean="0"/>
              <a:t>finishes.</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layer</a:t>
            </a:r>
            <a:r>
              <a:rPr lang="zh-CN" altLang="en-US" baseline="0" dirty="0" smtClean="0"/>
              <a:t> </a:t>
            </a:r>
            <a:r>
              <a:rPr lang="en-US" altLang="zh-CN" baseline="0" dirty="0" smtClean="0"/>
              <a:t>is</a:t>
            </a:r>
            <a:r>
              <a:rPr lang="zh-CN" altLang="en-US" baseline="0" dirty="0" smtClean="0"/>
              <a:t> </a:t>
            </a:r>
            <a:r>
              <a:rPr lang="en-US" altLang="zh-CN" baseline="0" dirty="0" smtClean="0"/>
              <a:t>computed</a:t>
            </a:r>
            <a:r>
              <a:rPr lang="zh-CN" altLang="en-US" baseline="0" dirty="0" smtClean="0"/>
              <a:t> </a:t>
            </a:r>
            <a:r>
              <a:rPr lang="en-US" altLang="zh-CN" baseline="0" dirty="0" smtClean="0"/>
              <a:t>in</a:t>
            </a:r>
            <a:r>
              <a:rPr lang="zh-CN" altLang="en-US" baseline="0" dirty="0" smtClean="0"/>
              <a:t> </a:t>
            </a:r>
            <a:r>
              <a:rPr lang="en-US" altLang="zh-CN" baseline="0" dirty="0" smtClean="0"/>
              <a:t>a</a:t>
            </a:r>
            <a:r>
              <a:rPr lang="zh-CN" altLang="en-US" baseline="0" dirty="0" smtClean="0"/>
              <a:t> </a:t>
            </a:r>
            <a:r>
              <a:rPr lang="en-US" altLang="zh-CN" baseline="0" dirty="0" smtClean="0"/>
              <a:t>similar</a:t>
            </a:r>
            <a:r>
              <a:rPr lang="zh-CN" altLang="en-US" baseline="0" dirty="0" smtClean="0"/>
              <a:t> </a:t>
            </a:r>
            <a:r>
              <a:rPr lang="en-US" altLang="zh-CN" baseline="0" dirty="0" smtClean="0"/>
              <a:t>way</a:t>
            </a:r>
            <a:r>
              <a:rPr lang="zh-CN" altLang="en-US" baseline="0" dirty="0" smtClean="0"/>
              <a:t> </a:t>
            </a:r>
            <a:r>
              <a:rPr lang="en-US" altLang="zh-CN" baseline="0" dirty="0" smtClean="0"/>
              <a:t>as</a:t>
            </a:r>
            <a:r>
              <a:rPr lang="zh-CN" altLang="en-US" baseline="0" dirty="0" smtClean="0"/>
              <a:t> </a:t>
            </a:r>
            <a:r>
              <a:rPr lang="en-US" altLang="zh-CN" baseline="0" dirty="0" smtClean="0"/>
              <a:t>layer</a:t>
            </a:r>
            <a:r>
              <a:rPr lang="zh-CN" altLang="en-US" baseline="0" dirty="0" smtClean="0"/>
              <a:t> </a:t>
            </a:r>
            <a:r>
              <a:rPr lang="en-US" altLang="zh-CN" baseline="0" dirty="0" smtClean="0"/>
              <a:t>1.</a:t>
            </a:r>
            <a:r>
              <a:rPr lang="zh-CN" altLang="en-US" baseline="0" dirty="0" smtClean="0"/>
              <a:t> </a:t>
            </a:r>
            <a:endParaRPr lang="en-US" dirty="0"/>
          </a:p>
        </p:txBody>
      </p:sp>
    </p:spTree>
    <p:extLst>
      <p:ext uri="{BB962C8B-B14F-4D97-AF65-F5344CB8AC3E}">
        <p14:creationId xmlns:p14="http://schemas.microsoft.com/office/powerpoint/2010/main" val="36995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This is the</a:t>
            </a:r>
            <a:r>
              <a:rPr lang="en-US" baseline="0" dirty="0" smtClean="0"/>
              <a:t> detailed view of our FPGA based accelerator. We can discuss more about it afterwards.</a:t>
            </a:r>
            <a:endParaRPr dirty="0"/>
          </a:p>
        </p:txBody>
      </p:sp>
    </p:spTree>
    <p:extLst>
      <p:ext uri="{BB962C8B-B14F-4D97-AF65-F5344CB8AC3E}">
        <p14:creationId xmlns:p14="http://schemas.microsoft.com/office/powerpoint/2010/main" val="1958715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As</a:t>
            </a:r>
            <a:r>
              <a:rPr lang="zh-CN" altLang="en-US" dirty="0" smtClean="0"/>
              <a:t> </a:t>
            </a:r>
            <a:r>
              <a:rPr lang="en-US" altLang="zh-CN" dirty="0" smtClean="0"/>
              <a:t>discussed</a:t>
            </a:r>
            <a:r>
              <a:rPr lang="zh-CN" altLang="en-US" dirty="0" smtClean="0"/>
              <a:t> </a:t>
            </a:r>
            <a:r>
              <a:rPr lang="en-US" altLang="zh-CN" dirty="0" smtClean="0"/>
              <a:t>before,</a:t>
            </a:r>
            <a:r>
              <a:rPr lang="zh-CN" altLang="en-US" dirty="0" smtClean="0"/>
              <a:t> </a:t>
            </a:r>
            <a:r>
              <a:rPr lang="en-US" altLang="zh-CN" dirty="0" smtClean="0"/>
              <a:t>Fully</a:t>
            </a:r>
            <a:r>
              <a:rPr lang="zh-CN" altLang="en-US" dirty="0" smtClean="0"/>
              <a:t> </a:t>
            </a:r>
            <a:r>
              <a:rPr lang="en-US" altLang="zh-CN" dirty="0" smtClean="0"/>
              <a:t>connected</a:t>
            </a:r>
            <a:r>
              <a:rPr lang="zh-CN" altLang="en-US" dirty="0" smtClean="0"/>
              <a:t> </a:t>
            </a:r>
            <a:r>
              <a:rPr lang="en-US" altLang="zh-CN" dirty="0" smtClean="0"/>
              <a:t>layer</a:t>
            </a:r>
            <a:r>
              <a:rPr lang="zh-CN" altLang="en-US" dirty="0" smtClean="0"/>
              <a:t> </a:t>
            </a:r>
            <a:r>
              <a:rPr lang="en-US" altLang="zh-CN" dirty="0" smtClean="0"/>
              <a:t>is</a:t>
            </a:r>
            <a:r>
              <a:rPr lang="zh-CN" altLang="en-US" dirty="0" smtClean="0"/>
              <a:t> </a:t>
            </a:r>
            <a:r>
              <a:rPr lang="en-US" altLang="zh-CN" dirty="0" smtClean="0"/>
              <a:t>communication</a:t>
            </a:r>
            <a:r>
              <a:rPr lang="zh-CN" altLang="en-US" baseline="0" dirty="0" smtClean="0"/>
              <a:t> </a:t>
            </a:r>
            <a:r>
              <a:rPr lang="en-US" altLang="zh-CN" baseline="0" dirty="0" smtClean="0"/>
              <a:t>intensive</a:t>
            </a:r>
            <a:r>
              <a:rPr lang="zh-CN" altLang="en-US" baseline="0" dirty="0" smtClean="0"/>
              <a:t> </a:t>
            </a:r>
            <a:r>
              <a:rPr lang="en-US" altLang="zh-CN" baseline="0" dirty="0" smtClean="0"/>
              <a:t>and</a:t>
            </a:r>
            <a:r>
              <a:rPr lang="zh-CN" altLang="en-US" baseline="0" dirty="0" smtClean="0"/>
              <a:t> </a:t>
            </a:r>
            <a:r>
              <a:rPr lang="en-US" altLang="zh-CN" baseline="0" dirty="0" smtClean="0"/>
              <a:t>very</a:t>
            </a:r>
            <a:r>
              <a:rPr lang="zh-CN" altLang="en-US" baseline="0" dirty="0" smtClean="0"/>
              <a:t> </a:t>
            </a:r>
            <a:r>
              <a:rPr lang="en-US" altLang="zh-CN" baseline="0" dirty="0" smtClean="0"/>
              <a:t>sensitive</a:t>
            </a:r>
            <a:r>
              <a:rPr lang="zh-CN" altLang="en-US" baseline="0" dirty="0" smtClean="0"/>
              <a:t> </a:t>
            </a:r>
            <a:r>
              <a:rPr lang="en-US" altLang="zh-CN" baseline="0" dirty="0" smtClean="0"/>
              <a:t>to</a:t>
            </a:r>
            <a:r>
              <a:rPr lang="zh-CN" altLang="en-US" baseline="0" dirty="0" smtClean="0"/>
              <a:t> </a:t>
            </a:r>
            <a:r>
              <a:rPr lang="en-US" altLang="zh-CN" baseline="0" dirty="0" smtClean="0"/>
              <a:t>off-chip</a:t>
            </a:r>
            <a:r>
              <a:rPr lang="zh-CN" altLang="en-US" baseline="0" dirty="0" smtClean="0"/>
              <a:t> </a:t>
            </a:r>
            <a:r>
              <a:rPr lang="en-US" altLang="zh-CN" baseline="0" dirty="0" smtClean="0"/>
              <a:t>bandwidth.</a:t>
            </a:r>
            <a:r>
              <a:rPr lang="zh-CN" altLang="en-US" baseline="0" dirty="0" smtClean="0"/>
              <a:t> </a:t>
            </a:r>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largest</a:t>
            </a:r>
            <a:r>
              <a:rPr lang="zh-CN" altLang="en-US" baseline="0" dirty="0" smtClean="0"/>
              <a:t> </a:t>
            </a:r>
            <a:r>
              <a:rPr lang="en-US" altLang="zh-CN" baseline="0" dirty="0" smtClean="0"/>
              <a:t>convolution</a:t>
            </a:r>
            <a:r>
              <a:rPr lang="zh-CN" altLang="en-US" baseline="0" dirty="0" smtClean="0"/>
              <a:t> </a:t>
            </a:r>
            <a:r>
              <a:rPr lang="en-US" altLang="zh-CN" baseline="0" dirty="0" smtClean="0"/>
              <a:t>layer</a:t>
            </a:r>
            <a:r>
              <a:rPr lang="zh-CN" altLang="en-US" baseline="0" dirty="0" smtClean="0"/>
              <a:t> </a:t>
            </a:r>
            <a:r>
              <a:rPr lang="en-US" altLang="zh-CN" baseline="0" dirty="0" smtClean="0"/>
              <a:t>in</a:t>
            </a:r>
            <a:r>
              <a:rPr lang="zh-CN" altLang="en-US" baseline="0" dirty="0" smtClean="0"/>
              <a:t> </a:t>
            </a:r>
            <a:r>
              <a:rPr lang="en-US" altLang="zh-CN" baseline="0" dirty="0" smtClean="0"/>
              <a:t>VGG</a:t>
            </a:r>
            <a:r>
              <a:rPr lang="zh-CN" altLang="en-US" baseline="0" dirty="0" smtClean="0"/>
              <a:t> </a:t>
            </a:r>
            <a:r>
              <a:rPr lang="en-US" altLang="zh-CN" baseline="0" dirty="0" smtClean="0"/>
              <a:t>network,</a:t>
            </a:r>
            <a:r>
              <a:rPr lang="zh-CN" altLang="en-US" baseline="0" dirty="0" smtClean="0"/>
              <a:t> </a:t>
            </a:r>
            <a:r>
              <a:rPr lang="en-US" altLang="zh-CN" baseline="0" dirty="0" smtClean="0"/>
              <a:t>if</a:t>
            </a:r>
            <a:r>
              <a:rPr lang="zh-CN" altLang="en-US" baseline="0" dirty="0" smtClean="0"/>
              <a:t> </a:t>
            </a:r>
            <a:r>
              <a:rPr lang="en-US" altLang="zh-CN" baseline="0" dirty="0" smtClean="0"/>
              <a:t>we</a:t>
            </a:r>
            <a:r>
              <a:rPr lang="zh-CN" altLang="en-US" baseline="0" dirty="0" smtClean="0"/>
              <a:t> </a:t>
            </a:r>
            <a:r>
              <a:rPr lang="en-US" altLang="zh-CN" baseline="0" dirty="0" smtClean="0"/>
              <a:t>calculate</a:t>
            </a:r>
            <a:r>
              <a:rPr lang="zh-CN" altLang="en-US" baseline="0" dirty="0" smtClean="0"/>
              <a:t> </a:t>
            </a:r>
            <a:r>
              <a:rPr lang="en-US" altLang="zh-CN" baseline="0" dirty="0" smtClean="0"/>
              <a:t>the</a:t>
            </a:r>
            <a:r>
              <a:rPr lang="zh-CN" altLang="en-US" baseline="0" dirty="0" smtClean="0"/>
              <a:t> </a:t>
            </a:r>
            <a:r>
              <a:rPr lang="en-US" altLang="zh-CN" baseline="0" dirty="0" smtClean="0"/>
              <a:t>comp/data</a:t>
            </a:r>
            <a:r>
              <a:rPr lang="zh-CN" altLang="en-US" baseline="0" dirty="0" smtClean="0"/>
              <a:t> </a:t>
            </a:r>
            <a:r>
              <a:rPr lang="en-US" altLang="zh-CN" baseline="0" dirty="0" smtClean="0"/>
              <a:t>ratio,</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total</a:t>
            </a:r>
            <a:r>
              <a:rPr lang="zh-CN" altLang="en-US" baseline="0" dirty="0" smtClean="0"/>
              <a:t> </a:t>
            </a:r>
            <a:r>
              <a:rPr lang="en-US" altLang="zh-CN" baseline="0" dirty="0" smtClean="0"/>
              <a:t>computation</a:t>
            </a:r>
            <a:r>
              <a:rPr lang="zh-CN" altLang="en-US" baseline="0" dirty="0" smtClean="0"/>
              <a:t> </a:t>
            </a:r>
            <a:r>
              <a:rPr lang="en-US" altLang="zh-CN" baseline="0" dirty="0" smtClean="0"/>
              <a:t>operations</a:t>
            </a:r>
            <a:r>
              <a:rPr lang="zh-CN" altLang="en-US" baseline="0" dirty="0" smtClean="0"/>
              <a:t> </a:t>
            </a:r>
            <a:r>
              <a:rPr lang="en-US" altLang="zh-CN" baseline="0" dirty="0" smtClean="0"/>
              <a:t>over</a:t>
            </a:r>
            <a:r>
              <a:rPr lang="zh-CN" altLang="en-US" baseline="0" dirty="0" smtClean="0"/>
              <a:t> </a:t>
            </a:r>
            <a:r>
              <a:rPr lang="en-US" altLang="zh-CN" baseline="0" dirty="0" smtClean="0"/>
              <a:t>total</a:t>
            </a:r>
            <a:r>
              <a:rPr lang="zh-CN" altLang="en-US" baseline="0" dirty="0" smtClean="0"/>
              <a:t> </a:t>
            </a:r>
            <a:r>
              <a:rPr lang="en-US" altLang="zh-CN" baseline="0" dirty="0" smtClean="0"/>
              <a:t>data</a:t>
            </a:r>
            <a:r>
              <a:rPr lang="zh-CN" altLang="en-US" baseline="0" dirty="0" smtClean="0"/>
              <a:t> </a:t>
            </a:r>
            <a:r>
              <a:rPr lang="en-US" altLang="zh-CN" baseline="0" dirty="0" smtClean="0"/>
              <a:t>size,</a:t>
            </a:r>
            <a:r>
              <a:rPr lang="zh-CN" altLang="en-US" baseline="0" dirty="0" smtClean="0"/>
              <a:t> </a:t>
            </a:r>
            <a:r>
              <a:rPr lang="en-US" altLang="zh-CN" baseline="0" dirty="0" smtClean="0"/>
              <a:t>convolution</a:t>
            </a:r>
            <a:r>
              <a:rPr lang="zh-CN" altLang="en-US" baseline="0" dirty="0" smtClean="0"/>
              <a:t> </a:t>
            </a:r>
            <a:r>
              <a:rPr lang="en-US" altLang="zh-CN" baseline="0" dirty="0" smtClean="0"/>
              <a:t>layer</a:t>
            </a:r>
            <a:r>
              <a:rPr lang="zh-CN" altLang="en-US" baseline="0" dirty="0" smtClean="0"/>
              <a:t> </a:t>
            </a:r>
            <a:r>
              <a:rPr lang="en-US" altLang="zh-CN" baseline="0" dirty="0" smtClean="0"/>
              <a:t>is</a:t>
            </a:r>
            <a:r>
              <a:rPr lang="zh-CN" altLang="en-US" baseline="0" dirty="0" smtClean="0"/>
              <a:t> </a:t>
            </a:r>
            <a:r>
              <a:rPr lang="en-US" altLang="zh-CN" baseline="0" dirty="0" smtClean="0"/>
              <a:t>around</a:t>
            </a:r>
            <a:r>
              <a:rPr lang="zh-CN" altLang="en-US" baseline="0" dirty="0" smtClean="0"/>
              <a:t> </a:t>
            </a:r>
            <a:r>
              <a:rPr lang="en-US" altLang="zh-CN" baseline="0" dirty="0" smtClean="0"/>
              <a:t>600,</a:t>
            </a:r>
            <a:r>
              <a:rPr lang="zh-CN" altLang="en-US" baseline="0" dirty="0" smtClean="0"/>
              <a:t> </a:t>
            </a:r>
            <a:r>
              <a:rPr lang="en-US" altLang="zh-CN" baseline="0" dirty="0" smtClean="0"/>
              <a:t>while</a:t>
            </a:r>
            <a:r>
              <a:rPr lang="zh-CN" altLang="en-US" baseline="0" dirty="0" smtClean="0"/>
              <a:t> </a:t>
            </a:r>
            <a:r>
              <a:rPr lang="en-US" altLang="zh-CN" baseline="0" dirty="0" smtClean="0"/>
              <a:t>fully</a:t>
            </a:r>
            <a:r>
              <a:rPr lang="zh-CN" altLang="en-US" baseline="0" dirty="0" smtClean="0"/>
              <a:t> </a:t>
            </a:r>
            <a:r>
              <a:rPr lang="en-US" altLang="zh-CN" baseline="0" dirty="0" smtClean="0"/>
              <a:t>connected</a:t>
            </a:r>
            <a:r>
              <a:rPr lang="zh-CN" altLang="en-US" baseline="0" dirty="0" smtClean="0"/>
              <a:t> </a:t>
            </a:r>
            <a:r>
              <a:rPr lang="en-US" altLang="zh-CN" baseline="0" dirty="0" smtClean="0"/>
              <a:t>layer</a:t>
            </a:r>
            <a:r>
              <a:rPr lang="zh-CN" altLang="en-US" baseline="0" dirty="0" smtClean="0"/>
              <a:t> </a:t>
            </a:r>
            <a:r>
              <a:rPr lang="en-US" altLang="zh-CN" baseline="0" dirty="0" smtClean="0"/>
              <a:t>is</a:t>
            </a:r>
            <a:r>
              <a:rPr lang="zh-CN" altLang="en-US" baseline="0" dirty="0" smtClean="0"/>
              <a:t> </a:t>
            </a:r>
            <a:r>
              <a:rPr lang="en-US" altLang="zh-CN" baseline="0" dirty="0" smtClean="0"/>
              <a:t>only</a:t>
            </a:r>
            <a:r>
              <a:rPr lang="zh-CN" altLang="en-US" baseline="0" dirty="0" smtClean="0"/>
              <a:t> </a:t>
            </a:r>
            <a:r>
              <a:rPr lang="en-US" altLang="zh-CN" baseline="0" dirty="0" smtClean="0"/>
              <a:t>21.</a:t>
            </a:r>
            <a:r>
              <a:rPr lang="zh-CN" altLang="en-US" baseline="0" dirty="0" smtClean="0"/>
              <a:t> </a:t>
            </a:r>
            <a:r>
              <a:rPr lang="en-US" altLang="zh-CN" baseline="0" dirty="0" smtClean="0"/>
              <a:t>Higher</a:t>
            </a:r>
            <a:r>
              <a:rPr lang="zh-CN" altLang="en-US" baseline="0" dirty="0" smtClean="0"/>
              <a:t> </a:t>
            </a:r>
            <a:r>
              <a:rPr lang="en-US" altLang="zh-CN" baseline="0" dirty="0" smtClean="0"/>
              <a:t>computation/data</a:t>
            </a:r>
            <a:r>
              <a:rPr lang="zh-CN" altLang="en-US" baseline="0" dirty="0" smtClean="0"/>
              <a:t> </a:t>
            </a:r>
            <a:r>
              <a:rPr lang="en-US" altLang="zh-CN" baseline="0" dirty="0" smtClean="0"/>
              <a:t>ratio</a:t>
            </a:r>
            <a:r>
              <a:rPr lang="zh-CN" altLang="en-US" baseline="0" dirty="0" smtClean="0"/>
              <a:t> </a:t>
            </a:r>
            <a:r>
              <a:rPr lang="en-US" altLang="zh-CN" baseline="0" dirty="0" smtClean="0"/>
              <a:t>means</a:t>
            </a:r>
            <a:r>
              <a:rPr lang="zh-CN" altLang="en-US" baseline="0" dirty="0" smtClean="0"/>
              <a:t> </a:t>
            </a:r>
            <a:r>
              <a:rPr lang="en-US" altLang="zh-CN" baseline="0" dirty="0" smtClean="0"/>
              <a:t>higher</a:t>
            </a:r>
            <a:r>
              <a:rPr lang="zh-CN" altLang="en-US" baseline="0" dirty="0" smtClean="0"/>
              <a:t> </a:t>
            </a:r>
            <a:r>
              <a:rPr lang="en-US" altLang="zh-CN" baseline="0" dirty="0" smtClean="0"/>
              <a:t>data</a:t>
            </a:r>
            <a:r>
              <a:rPr lang="zh-CN" altLang="en-US" baseline="0" dirty="0" smtClean="0"/>
              <a:t> </a:t>
            </a:r>
            <a:r>
              <a:rPr lang="en-US" altLang="zh-CN" baseline="0" dirty="0" smtClean="0"/>
              <a:t>reuse</a:t>
            </a:r>
            <a:r>
              <a:rPr lang="zh-CN" altLang="en-US" baseline="0" dirty="0" smtClean="0"/>
              <a:t> </a:t>
            </a:r>
            <a:r>
              <a:rPr lang="en-US" altLang="zh-CN" baseline="0" dirty="0" smtClean="0"/>
              <a:t>and</a:t>
            </a:r>
            <a:r>
              <a:rPr lang="zh-CN" altLang="en-US" baseline="0" dirty="0" smtClean="0"/>
              <a:t> </a:t>
            </a:r>
            <a:r>
              <a:rPr lang="en-US" altLang="zh-CN" baseline="0" dirty="0" smtClean="0"/>
              <a:t>computation</a:t>
            </a:r>
            <a:r>
              <a:rPr lang="zh-CN" altLang="en-US" baseline="0" dirty="0" smtClean="0"/>
              <a:t> </a:t>
            </a:r>
            <a:r>
              <a:rPr lang="en-US" altLang="zh-CN" baseline="0" dirty="0" smtClean="0"/>
              <a:t>intensive,</a:t>
            </a:r>
            <a:r>
              <a:rPr lang="zh-CN" altLang="en-US" baseline="0" dirty="0" smtClean="0"/>
              <a:t> </a:t>
            </a:r>
            <a:r>
              <a:rPr lang="en-US" altLang="zh-CN" baseline="0" dirty="0" smtClean="0"/>
              <a:t>while</a:t>
            </a:r>
            <a:r>
              <a:rPr lang="zh-CN" altLang="en-US" baseline="0" dirty="0" smtClean="0"/>
              <a:t> </a:t>
            </a:r>
            <a:r>
              <a:rPr lang="en-US" altLang="zh-CN" baseline="0" dirty="0" smtClean="0"/>
              <a:t>lower</a:t>
            </a:r>
            <a:r>
              <a:rPr lang="zh-CN" altLang="en-US" baseline="0" dirty="0" smtClean="0"/>
              <a:t> </a:t>
            </a:r>
            <a:r>
              <a:rPr lang="en-US" altLang="zh-CN" baseline="0" dirty="0" smtClean="0"/>
              <a:t>ratio</a:t>
            </a:r>
            <a:r>
              <a:rPr lang="zh-CN" altLang="en-US" baseline="0" dirty="0" smtClean="0"/>
              <a:t> </a:t>
            </a:r>
            <a:r>
              <a:rPr lang="en-US" altLang="zh-CN" baseline="0" dirty="0" smtClean="0"/>
              <a:t>means</a:t>
            </a:r>
            <a:r>
              <a:rPr lang="zh-CN" altLang="en-US" baseline="0" dirty="0" smtClean="0"/>
              <a:t> </a:t>
            </a:r>
            <a:r>
              <a:rPr lang="en-US" altLang="zh-CN" baseline="0" dirty="0" smtClean="0"/>
              <a:t>communication</a:t>
            </a:r>
            <a:r>
              <a:rPr lang="zh-CN" altLang="en-US" baseline="0" dirty="0" smtClean="0"/>
              <a:t> </a:t>
            </a:r>
            <a:r>
              <a:rPr lang="en-US" altLang="zh-CN" baseline="0" dirty="0" smtClean="0"/>
              <a:t>intensive.</a:t>
            </a:r>
            <a:r>
              <a:rPr lang="zh-CN" altLang="en-US" baseline="0" dirty="0" smtClean="0"/>
              <a:t> </a:t>
            </a:r>
            <a:endParaRPr lang="en-US" dirty="0"/>
          </a:p>
        </p:txBody>
      </p:sp>
    </p:spTree>
    <p:extLst>
      <p:ext uri="{BB962C8B-B14F-4D97-AF65-F5344CB8AC3E}">
        <p14:creationId xmlns:p14="http://schemas.microsoft.com/office/powerpoint/2010/main" val="74215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Moreover,</a:t>
            </a:r>
            <a:r>
              <a:rPr lang="zh-CN" altLang="en-US" dirty="0" smtClean="0"/>
              <a:t> </a:t>
            </a:r>
            <a:r>
              <a:rPr lang="en-US" altLang="zh-CN" dirty="0" smtClean="0"/>
              <a:t>FPGA</a:t>
            </a:r>
            <a:r>
              <a:rPr lang="zh-CN" altLang="en-US" dirty="0" smtClean="0"/>
              <a:t> </a:t>
            </a:r>
            <a:r>
              <a:rPr lang="en-US" altLang="zh-CN" dirty="0" smtClean="0"/>
              <a:t>bandwidth</a:t>
            </a:r>
            <a:r>
              <a:rPr lang="zh-CN" altLang="en-US" dirty="0" smtClean="0"/>
              <a:t> </a:t>
            </a:r>
            <a:r>
              <a:rPr lang="en-US" altLang="zh-CN" dirty="0" smtClean="0"/>
              <a:t>is</a:t>
            </a:r>
            <a:r>
              <a:rPr lang="zh-CN" altLang="en-US" dirty="0" smtClean="0"/>
              <a:t> </a:t>
            </a:r>
            <a:r>
              <a:rPr lang="en-US" altLang="zh-CN" dirty="0" smtClean="0"/>
              <a:t>around</a:t>
            </a:r>
            <a:r>
              <a:rPr lang="zh-CN" altLang="en-US" dirty="0" smtClean="0"/>
              <a:t> </a:t>
            </a:r>
            <a:r>
              <a:rPr lang="en-US" altLang="zh-CN" dirty="0" smtClean="0"/>
              <a:t>10GB/s</a:t>
            </a:r>
            <a:r>
              <a:rPr lang="zh-CN" altLang="en-US" dirty="0" smtClean="0"/>
              <a:t> </a:t>
            </a:r>
            <a:r>
              <a:rPr lang="en-US" altLang="zh-CN" dirty="0" smtClean="0"/>
              <a:t>and</a:t>
            </a:r>
            <a:r>
              <a:rPr lang="zh-CN" altLang="en-US" dirty="0" smtClean="0"/>
              <a:t> </a:t>
            </a:r>
            <a:r>
              <a:rPr lang="en-US" altLang="zh-CN" dirty="0" smtClean="0"/>
              <a:t>this</a:t>
            </a:r>
            <a:r>
              <a:rPr lang="zh-CN" altLang="en-US" dirty="0" smtClean="0"/>
              <a:t> </a:t>
            </a:r>
            <a:r>
              <a:rPr lang="en-US" altLang="zh-CN" dirty="0" smtClean="0"/>
              <a:t>is</a:t>
            </a:r>
            <a:r>
              <a:rPr lang="zh-CN" altLang="en-US" dirty="0" smtClean="0"/>
              <a:t> </a:t>
            </a:r>
            <a:r>
              <a:rPr lang="en-US" altLang="zh-CN" dirty="0" smtClean="0"/>
              <a:t>much</a:t>
            </a:r>
            <a:r>
              <a:rPr lang="zh-CN" altLang="en-US" dirty="0" smtClean="0"/>
              <a:t> </a:t>
            </a:r>
            <a:r>
              <a:rPr lang="en-US" altLang="zh-CN" dirty="0" smtClean="0"/>
              <a:t>smaller</a:t>
            </a:r>
            <a:r>
              <a:rPr lang="zh-CN" altLang="en-US" baseline="0" dirty="0" smtClean="0"/>
              <a:t> </a:t>
            </a:r>
            <a:r>
              <a:rPr lang="en-US" altLang="zh-CN" baseline="0" dirty="0" smtClean="0"/>
              <a:t>than</a:t>
            </a:r>
            <a:r>
              <a:rPr lang="zh-CN" altLang="en-US" baseline="0" dirty="0" smtClean="0"/>
              <a:t> </a:t>
            </a:r>
            <a:r>
              <a:rPr lang="en-US" altLang="zh-CN" baseline="0" dirty="0" smtClean="0"/>
              <a:t>GPU/CPU,</a:t>
            </a:r>
            <a:r>
              <a:rPr lang="zh-CN" altLang="en-US" baseline="0" dirty="0" smtClean="0"/>
              <a:t> </a:t>
            </a:r>
            <a:r>
              <a:rPr lang="en-US" altLang="zh-CN" baseline="0" dirty="0" smtClean="0"/>
              <a:t>which</a:t>
            </a:r>
            <a:r>
              <a:rPr lang="zh-CN" altLang="en-US" baseline="0" dirty="0" smtClean="0"/>
              <a:t> </a:t>
            </a:r>
            <a:r>
              <a:rPr lang="en-US" altLang="zh-CN" baseline="0" dirty="0" smtClean="0"/>
              <a:t>is</a:t>
            </a:r>
            <a:r>
              <a:rPr lang="zh-CN" altLang="en-US" baseline="0" dirty="0" smtClean="0"/>
              <a:t> </a:t>
            </a:r>
            <a:r>
              <a:rPr lang="en-US" altLang="zh-CN" baseline="0" dirty="0" smtClean="0"/>
              <a:t>more</a:t>
            </a:r>
            <a:r>
              <a:rPr lang="zh-CN" altLang="en-US" baseline="0" dirty="0" smtClean="0"/>
              <a:t> </a:t>
            </a:r>
            <a:r>
              <a:rPr lang="en-US" altLang="zh-CN" baseline="0" dirty="0" smtClean="0"/>
              <a:t>than</a:t>
            </a:r>
            <a:r>
              <a:rPr lang="zh-CN" altLang="en-US" baseline="0" dirty="0" smtClean="0"/>
              <a:t> </a:t>
            </a:r>
            <a:r>
              <a:rPr lang="en-US" altLang="zh-CN" baseline="0" dirty="0" smtClean="0"/>
              <a:t>200GB/s,</a:t>
            </a:r>
          </a:p>
          <a:p>
            <a:r>
              <a:rPr lang="en-US" altLang="zh-CN" baseline="0" dirty="0" smtClean="0"/>
              <a:t>And</a:t>
            </a:r>
            <a:r>
              <a:rPr lang="zh-CN" altLang="en-US" baseline="0" dirty="0" smtClean="0"/>
              <a:t> </a:t>
            </a:r>
            <a:r>
              <a:rPr lang="en-US" altLang="zh-CN" baseline="0" dirty="0" smtClean="0"/>
              <a:t>what’s</a:t>
            </a:r>
            <a:r>
              <a:rPr lang="zh-CN" altLang="en-US" baseline="0" dirty="0" smtClean="0"/>
              <a:t> </a:t>
            </a:r>
            <a:r>
              <a:rPr lang="en-US" altLang="zh-CN" baseline="0" dirty="0" smtClean="0"/>
              <a:t>worse,</a:t>
            </a:r>
            <a:r>
              <a:rPr lang="zh-CN" altLang="en-US" baseline="0" dirty="0" smtClean="0"/>
              <a:t> </a:t>
            </a:r>
            <a:r>
              <a:rPr lang="en-US" altLang="zh-CN" baseline="0" dirty="0" smtClean="0"/>
              <a:t>FPGA</a:t>
            </a:r>
            <a:r>
              <a:rPr lang="zh-CN" altLang="en-US" baseline="0" dirty="0" smtClean="0"/>
              <a:t> </a:t>
            </a:r>
            <a:r>
              <a:rPr lang="en-US" altLang="zh-CN" baseline="0" dirty="0" smtClean="0"/>
              <a:t>off-chip</a:t>
            </a:r>
            <a:r>
              <a:rPr lang="zh-CN" altLang="en-US" baseline="0" dirty="0" smtClean="0"/>
              <a:t> </a:t>
            </a:r>
            <a:r>
              <a:rPr lang="en-US" altLang="zh-CN" baseline="0" dirty="0" smtClean="0"/>
              <a:t>bandwidth</a:t>
            </a:r>
            <a:r>
              <a:rPr lang="zh-CN" altLang="en-US" baseline="0" dirty="0" smtClean="0"/>
              <a:t> </a:t>
            </a:r>
            <a:r>
              <a:rPr lang="en-US" altLang="zh-CN" baseline="0" dirty="0" smtClean="0"/>
              <a:t>is</a:t>
            </a:r>
            <a:r>
              <a:rPr lang="zh-CN" altLang="en-US" baseline="0" dirty="0" smtClean="0"/>
              <a:t> </a:t>
            </a:r>
            <a:r>
              <a:rPr lang="en-US" altLang="zh-CN" baseline="0" dirty="0" smtClean="0"/>
              <a:t>sensitive</a:t>
            </a:r>
            <a:r>
              <a:rPr lang="zh-CN" altLang="en-US" baseline="0" dirty="0" smtClean="0"/>
              <a:t> </a:t>
            </a:r>
            <a:r>
              <a:rPr lang="en-US" altLang="zh-CN" baseline="0" dirty="0" smtClean="0"/>
              <a:t>to</a:t>
            </a:r>
            <a:r>
              <a:rPr lang="zh-CN" altLang="en-US" baseline="0" dirty="0" smtClean="0"/>
              <a:t> </a:t>
            </a:r>
            <a:r>
              <a:rPr lang="en-US" altLang="zh-CN" baseline="0" dirty="0" smtClean="0"/>
              <a:t>access</a:t>
            </a:r>
            <a:r>
              <a:rPr lang="zh-CN" altLang="en-US" baseline="0" dirty="0" smtClean="0"/>
              <a:t> </a:t>
            </a:r>
            <a:r>
              <a:rPr lang="en-US" altLang="zh-CN" baseline="0" dirty="0" smtClean="0"/>
              <a:t>patterns,</a:t>
            </a:r>
            <a:r>
              <a:rPr lang="zh-CN" altLang="en-US" baseline="0" dirty="0" smtClean="0"/>
              <a:t> </a:t>
            </a:r>
            <a:r>
              <a:rPr lang="en-US" altLang="zh-CN" baseline="0" dirty="0" smtClean="0"/>
              <a:t>including</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and</a:t>
            </a:r>
            <a:r>
              <a:rPr lang="zh-CN" altLang="en-US" baseline="0" dirty="0" smtClean="0"/>
              <a:t> </a:t>
            </a:r>
            <a:r>
              <a:rPr lang="en-US" altLang="zh-CN" baseline="0" dirty="0" smtClean="0"/>
              <a:t>dram</a:t>
            </a:r>
            <a:r>
              <a:rPr lang="zh-CN" altLang="en-US" baseline="0" dirty="0" smtClean="0"/>
              <a:t> </a:t>
            </a:r>
            <a:r>
              <a:rPr lang="en-US" altLang="zh-CN" baseline="0" dirty="0" smtClean="0"/>
              <a:t>bus</a:t>
            </a:r>
            <a:r>
              <a:rPr lang="zh-CN" altLang="en-US" baseline="0" dirty="0" smtClean="0"/>
              <a:t> </a:t>
            </a:r>
            <a:r>
              <a:rPr lang="en-US" altLang="zh-CN" baseline="0" dirty="0" smtClean="0"/>
              <a:t>bit-widths.</a:t>
            </a:r>
          </a:p>
          <a:p>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when</a:t>
            </a:r>
            <a:r>
              <a:rPr lang="zh-CN" altLang="en-US" baseline="0" dirty="0" smtClean="0"/>
              <a:t> </a:t>
            </a:r>
            <a:r>
              <a:rPr lang="en-US" altLang="zh-CN" baseline="0" dirty="0" smtClean="0"/>
              <a:t>we</a:t>
            </a:r>
            <a:r>
              <a:rPr lang="zh-CN" altLang="en-US" baseline="0" dirty="0" smtClean="0"/>
              <a:t> </a:t>
            </a:r>
            <a:r>
              <a:rPr lang="en-US" altLang="zh-CN" baseline="0" dirty="0" smtClean="0"/>
              <a:t>set</a:t>
            </a:r>
            <a:r>
              <a:rPr lang="zh-CN" altLang="en-US" baseline="0" dirty="0" smtClean="0"/>
              <a:t> </a:t>
            </a:r>
            <a:r>
              <a:rPr lang="en-US" altLang="zh-CN" baseline="0" dirty="0" smtClean="0"/>
              <a:t>bus</a:t>
            </a:r>
            <a:r>
              <a:rPr lang="zh-CN" altLang="en-US" baseline="0" dirty="0" smtClean="0"/>
              <a:t> </a:t>
            </a:r>
            <a:r>
              <a:rPr lang="en-US" altLang="zh-CN" baseline="0" dirty="0" smtClean="0"/>
              <a:t>bit-width</a:t>
            </a:r>
            <a:r>
              <a:rPr lang="zh-CN" altLang="en-US" baseline="0" dirty="0" smtClean="0"/>
              <a:t> </a:t>
            </a:r>
            <a:r>
              <a:rPr lang="en-US" altLang="zh-CN" baseline="0" dirty="0" smtClean="0"/>
              <a:t>to</a:t>
            </a:r>
            <a:r>
              <a:rPr lang="zh-CN" altLang="en-US" baseline="0" dirty="0" smtClean="0"/>
              <a:t> </a:t>
            </a:r>
            <a:r>
              <a:rPr lang="en-US" altLang="zh-CN" baseline="0" dirty="0" smtClean="0"/>
              <a:t>512</a:t>
            </a:r>
            <a:r>
              <a:rPr lang="zh-CN" altLang="en-US" baseline="0" dirty="0" smtClean="0"/>
              <a:t> </a:t>
            </a:r>
            <a:r>
              <a:rPr lang="en-US" altLang="zh-CN" baseline="0" dirty="0" smtClean="0"/>
              <a:t>bits,</a:t>
            </a:r>
            <a:r>
              <a:rPr lang="zh-CN" altLang="en-US" baseline="0" dirty="0" smtClean="0"/>
              <a:t> </a:t>
            </a:r>
            <a:r>
              <a:rPr lang="en-US" altLang="zh-CN" baseline="0" dirty="0" smtClean="0"/>
              <a:t>the</a:t>
            </a:r>
            <a:r>
              <a:rPr lang="zh-CN" altLang="en-US" baseline="0" dirty="0" smtClean="0"/>
              <a:t> </a:t>
            </a:r>
            <a:r>
              <a:rPr lang="en-US" altLang="zh-CN" baseline="0" dirty="0" smtClean="0"/>
              <a:t>effective</a:t>
            </a:r>
            <a:r>
              <a:rPr lang="zh-CN" altLang="en-US" baseline="0" dirty="0" smtClean="0"/>
              <a:t> </a:t>
            </a:r>
            <a:r>
              <a:rPr lang="en-US" altLang="zh-CN" baseline="0" dirty="0" smtClean="0"/>
              <a:t>bandwidth</a:t>
            </a:r>
            <a:r>
              <a:rPr lang="zh-CN" altLang="en-US" baseline="0" dirty="0" smtClean="0"/>
              <a:t> </a:t>
            </a:r>
            <a:r>
              <a:rPr lang="en-US" altLang="zh-CN" baseline="0" dirty="0" smtClean="0"/>
              <a:t>is</a:t>
            </a:r>
            <a:r>
              <a:rPr lang="zh-CN" altLang="en-US" baseline="0" dirty="0" smtClean="0"/>
              <a:t> </a:t>
            </a:r>
            <a:r>
              <a:rPr lang="en-US" altLang="zh-CN" baseline="0" dirty="0" smtClean="0"/>
              <a:t>really</a:t>
            </a:r>
            <a:r>
              <a:rPr lang="zh-CN" altLang="en-US" baseline="0" dirty="0" smtClean="0"/>
              <a:t> </a:t>
            </a:r>
            <a:r>
              <a:rPr lang="en-US" altLang="zh-CN" baseline="0" dirty="0" smtClean="0"/>
              <a:t>small</a:t>
            </a:r>
            <a:r>
              <a:rPr lang="zh-CN" altLang="en-US" baseline="0" dirty="0" smtClean="0"/>
              <a:t> </a:t>
            </a:r>
            <a:r>
              <a:rPr lang="en-US" altLang="zh-CN" baseline="0" dirty="0" smtClean="0"/>
              <a:t>when</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is</a:t>
            </a:r>
            <a:r>
              <a:rPr lang="zh-CN" altLang="en-US" baseline="0" dirty="0" smtClean="0"/>
              <a:t> </a:t>
            </a:r>
            <a:r>
              <a:rPr lang="en-US" altLang="zh-CN" baseline="0" dirty="0" smtClean="0"/>
              <a:t>only</a:t>
            </a:r>
            <a:r>
              <a:rPr lang="zh-CN" altLang="en-US" baseline="0" dirty="0" smtClean="0"/>
              <a:t> </a:t>
            </a:r>
            <a:r>
              <a:rPr lang="en-US" altLang="zh-CN" baseline="0" dirty="0" smtClean="0"/>
              <a:t>1KB</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bandwidth</a:t>
            </a:r>
            <a:r>
              <a:rPr lang="zh-CN" altLang="en-US" baseline="0" dirty="0" smtClean="0"/>
              <a:t> </a:t>
            </a:r>
            <a:r>
              <a:rPr lang="en-US" altLang="zh-CN" baseline="0" dirty="0" smtClean="0"/>
              <a:t>increases</a:t>
            </a:r>
            <a:r>
              <a:rPr lang="zh-CN" altLang="en-US" baseline="0" dirty="0" smtClean="0"/>
              <a:t> </a:t>
            </a:r>
            <a:r>
              <a:rPr lang="en-US" altLang="zh-CN" baseline="0" dirty="0" smtClean="0"/>
              <a:t>as</a:t>
            </a:r>
            <a:r>
              <a:rPr lang="zh-CN" altLang="en-US" baseline="0" dirty="0" smtClean="0"/>
              <a:t> </a:t>
            </a:r>
            <a:r>
              <a:rPr lang="en-US" altLang="zh-CN" baseline="0" dirty="0" smtClean="0"/>
              <a:t>we</a:t>
            </a:r>
            <a:r>
              <a:rPr lang="zh-CN" altLang="en-US" baseline="0" dirty="0" smtClean="0"/>
              <a:t> </a:t>
            </a:r>
            <a:r>
              <a:rPr lang="en-US" altLang="zh-CN" baseline="0" dirty="0" smtClean="0"/>
              <a:t>the</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increases.</a:t>
            </a:r>
            <a:r>
              <a:rPr lang="zh-CN" altLang="en-US" baseline="0" dirty="0" smtClean="0"/>
              <a:t> </a:t>
            </a:r>
            <a:endParaRPr lang="en-US" altLang="zh-CN" baseline="0" dirty="0" smtClean="0"/>
          </a:p>
          <a:p>
            <a:endParaRPr lang="en-US" altLang="zh-CN" baseline="0" dirty="0" smtClean="0"/>
          </a:p>
          <a:p>
            <a:r>
              <a:rPr lang="en-US" altLang="zh-CN" baseline="0" dirty="0" smtClean="0"/>
              <a:t>When</a:t>
            </a:r>
            <a:r>
              <a:rPr lang="zh-CN" altLang="en-US" baseline="0" dirty="0" smtClean="0"/>
              <a:t> </a:t>
            </a:r>
            <a:r>
              <a:rPr lang="en-US" altLang="zh-CN" baseline="0" dirty="0" smtClean="0"/>
              <a:t>the</a:t>
            </a:r>
            <a:r>
              <a:rPr lang="zh-CN" altLang="en-US" baseline="0" dirty="0" smtClean="0"/>
              <a:t> </a:t>
            </a:r>
            <a:r>
              <a:rPr lang="en-US" altLang="zh-CN" baseline="0" dirty="0" smtClean="0"/>
              <a:t>bus</a:t>
            </a:r>
            <a:r>
              <a:rPr lang="zh-CN" altLang="en-US" baseline="0" dirty="0" smtClean="0"/>
              <a:t> </a:t>
            </a:r>
            <a:r>
              <a:rPr lang="en-US" altLang="zh-CN" baseline="0" dirty="0" smtClean="0"/>
              <a:t>bit-width</a:t>
            </a:r>
            <a:r>
              <a:rPr lang="zh-CN" altLang="en-US" baseline="0" dirty="0" smtClean="0"/>
              <a:t> </a:t>
            </a:r>
            <a:r>
              <a:rPr lang="en-US" altLang="zh-CN" baseline="0" dirty="0" smtClean="0"/>
              <a:t>is</a:t>
            </a:r>
            <a:r>
              <a:rPr lang="zh-CN" altLang="en-US" baseline="0" dirty="0" smtClean="0"/>
              <a:t> </a:t>
            </a:r>
            <a:r>
              <a:rPr lang="en-US" altLang="zh-CN" baseline="0" dirty="0" smtClean="0"/>
              <a:t>smaller</a:t>
            </a:r>
            <a:r>
              <a:rPr lang="zh-CN" altLang="en-US" baseline="0" dirty="0" smtClean="0"/>
              <a:t> </a:t>
            </a:r>
            <a:r>
              <a:rPr lang="en-US" altLang="zh-CN" baseline="0" dirty="0" smtClean="0"/>
              <a:t>like</a:t>
            </a:r>
            <a:r>
              <a:rPr lang="zh-CN" altLang="en-US" baseline="0" dirty="0" smtClean="0"/>
              <a:t> </a:t>
            </a:r>
            <a:r>
              <a:rPr lang="en-US" altLang="zh-CN" baseline="0" dirty="0" smtClean="0"/>
              <a:t>32</a:t>
            </a:r>
            <a:r>
              <a:rPr lang="zh-CN" altLang="en-US" baseline="0" dirty="0" smtClean="0"/>
              <a:t> </a:t>
            </a:r>
            <a:r>
              <a:rPr lang="en-US" altLang="zh-CN" baseline="0" dirty="0" smtClean="0"/>
              <a:t>bits</a:t>
            </a:r>
            <a:r>
              <a:rPr lang="zh-CN" altLang="en-US" baseline="0" dirty="0" smtClean="0"/>
              <a:t> </a:t>
            </a:r>
            <a:r>
              <a:rPr lang="en-US" altLang="zh-CN" baseline="0" dirty="0" smtClean="0"/>
              <a:t>and</a:t>
            </a:r>
            <a:r>
              <a:rPr lang="zh-CN" altLang="en-US" baseline="0" dirty="0" smtClean="0"/>
              <a:t> </a:t>
            </a:r>
            <a:r>
              <a:rPr lang="en-US" altLang="zh-CN" baseline="0" dirty="0" smtClean="0"/>
              <a:t>128</a:t>
            </a:r>
            <a:r>
              <a:rPr lang="zh-CN" altLang="en-US" baseline="0" dirty="0" smtClean="0"/>
              <a:t> </a:t>
            </a:r>
            <a:r>
              <a:rPr lang="en-US" altLang="zh-CN" baseline="0" dirty="0" smtClean="0"/>
              <a:t>bits,</a:t>
            </a:r>
            <a:r>
              <a:rPr lang="zh-CN" altLang="en-US" baseline="0" dirty="0" smtClean="0"/>
              <a:t> </a:t>
            </a:r>
            <a:r>
              <a:rPr lang="en-US" altLang="zh-CN" baseline="0" dirty="0" smtClean="0"/>
              <a:t>the</a:t>
            </a:r>
            <a:r>
              <a:rPr lang="zh-CN" altLang="en-US" baseline="0" dirty="0" smtClean="0"/>
              <a:t> </a:t>
            </a:r>
            <a:r>
              <a:rPr lang="en-US" altLang="zh-CN" baseline="0" dirty="0" smtClean="0"/>
              <a:t>maximum</a:t>
            </a:r>
            <a:r>
              <a:rPr lang="zh-CN" altLang="en-US" baseline="0" dirty="0" smtClean="0"/>
              <a:t> </a:t>
            </a:r>
            <a:r>
              <a:rPr lang="en-US" altLang="zh-CN" baseline="0" dirty="0" smtClean="0"/>
              <a:t>effective</a:t>
            </a:r>
            <a:r>
              <a:rPr lang="zh-CN" altLang="en-US" baseline="0" dirty="0" smtClean="0"/>
              <a:t> </a:t>
            </a:r>
            <a:r>
              <a:rPr lang="en-US" altLang="zh-CN" baseline="0" dirty="0" smtClean="0"/>
              <a:t>bandwidth</a:t>
            </a:r>
            <a:r>
              <a:rPr lang="zh-CN" altLang="en-US" baseline="0" dirty="0" smtClean="0"/>
              <a:t> </a:t>
            </a:r>
            <a:r>
              <a:rPr lang="en-US" altLang="zh-CN" baseline="0" dirty="0" smtClean="0"/>
              <a:t>is</a:t>
            </a:r>
            <a:r>
              <a:rPr lang="zh-CN" altLang="en-US" baseline="0" dirty="0" smtClean="0"/>
              <a:t> </a:t>
            </a:r>
            <a:r>
              <a:rPr lang="en-US" altLang="zh-CN" baseline="0" dirty="0" smtClean="0"/>
              <a:t>much</a:t>
            </a:r>
            <a:r>
              <a:rPr lang="zh-CN" altLang="en-US" baseline="0" dirty="0" smtClean="0"/>
              <a:t> </a:t>
            </a:r>
            <a:r>
              <a:rPr lang="en-US" altLang="zh-CN" baseline="0" dirty="0" smtClean="0"/>
              <a:t>smaller</a:t>
            </a:r>
            <a:r>
              <a:rPr lang="zh-CN" altLang="en-US" baseline="0" dirty="0" smtClean="0"/>
              <a:t> </a:t>
            </a:r>
            <a:r>
              <a:rPr lang="en-US" altLang="zh-CN" baseline="0" dirty="0" smtClean="0"/>
              <a:t>than</a:t>
            </a:r>
            <a:r>
              <a:rPr lang="zh-CN" altLang="en-US" baseline="0" dirty="0" smtClean="0"/>
              <a:t> </a:t>
            </a:r>
            <a:r>
              <a:rPr lang="en-US" altLang="zh-CN" baseline="0" dirty="0" smtClean="0"/>
              <a:t>that</a:t>
            </a:r>
            <a:r>
              <a:rPr lang="zh-CN" altLang="en-US" baseline="0" dirty="0" smtClean="0"/>
              <a:t> </a:t>
            </a:r>
            <a:r>
              <a:rPr lang="en-US" altLang="zh-CN" baseline="0" dirty="0" smtClean="0"/>
              <a:t>of</a:t>
            </a:r>
            <a:r>
              <a:rPr lang="zh-CN" altLang="en-US" baseline="0" dirty="0" smtClean="0"/>
              <a:t> </a:t>
            </a:r>
            <a:r>
              <a:rPr lang="en-US" altLang="zh-CN" baseline="0" dirty="0" smtClean="0"/>
              <a:t>512</a:t>
            </a:r>
            <a:r>
              <a:rPr lang="zh-CN" altLang="en-US" baseline="0" dirty="0" smtClean="0"/>
              <a:t> </a:t>
            </a:r>
            <a:r>
              <a:rPr lang="en-US" altLang="zh-CN" baseline="0" dirty="0" smtClean="0"/>
              <a:t>bits.</a:t>
            </a:r>
            <a:r>
              <a:rPr lang="zh-CN" altLang="en-US" baseline="0" dirty="0" smtClean="0"/>
              <a:t> </a:t>
            </a:r>
            <a:r>
              <a:rPr lang="en-US" altLang="zh-CN" baseline="0" dirty="0" smtClean="0"/>
              <a:t>In</a:t>
            </a:r>
            <a:r>
              <a:rPr lang="zh-CN" altLang="en-US" baseline="0" dirty="0" smtClean="0"/>
              <a:t> </a:t>
            </a:r>
            <a:r>
              <a:rPr lang="en-US" altLang="zh-CN" baseline="0" dirty="0" smtClean="0"/>
              <a:t>summary,</a:t>
            </a:r>
            <a:r>
              <a:rPr lang="zh-CN" altLang="en-US" baseline="0" dirty="0" smtClean="0"/>
              <a:t> </a:t>
            </a:r>
            <a:r>
              <a:rPr lang="en-US" altLang="zh-CN" baseline="0" dirty="0" smtClean="0"/>
              <a:t>improper</a:t>
            </a:r>
            <a:r>
              <a:rPr lang="zh-CN" altLang="en-US" baseline="0" dirty="0" smtClean="0"/>
              <a:t> </a:t>
            </a:r>
            <a:r>
              <a:rPr lang="en-US" altLang="zh-CN" baseline="0" dirty="0" smtClean="0"/>
              <a:t>data</a:t>
            </a:r>
            <a:r>
              <a:rPr lang="zh-CN" altLang="en-US" baseline="0" dirty="0" smtClean="0"/>
              <a:t> </a:t>
            </a:r>
            <a:r>
              <a:rPr lang="en-US" altLang="zh-CN" baseline="0" dirty="0" smtClean="0"/>
              <a:t>access</a:t>
            </a:r>
            <a:r>
              <a:rPr lang="zh-CN" altLang="en-US" baseline="0" dirty="0" smtClean="0"/>
              <a:t> </a:t>
            </a:r>
            <a:r>
              <a:rPr lang="en-US" altLang="zh-CN" baseline="0" dirty="0" smtClean="0"/>
              <a:t>makes</a:t>
            </a:r>
            <a:r>
              <a:rPr lang="zh-CN" altLang="en-US" baseline="0" dirty="0" smtClean="0"/>
              <a:t> </a:t>
            </a:r>
            <a:r>
              <a:rPr lang="en-US" altLang="zh-CN" baseline="0" dirty="0" smtClean="0"/>
              <a:t>FPGA</a:t>
            </a:r>
            <a:r>
              <a:rPr lang="zh-CN" altLang="en-US" baseline="0" dirty="0" smtClean="0"/>
              <a:t> </a:t>
            </a:r>
            <a:r>
              <a:rPr lang="en-US" altLang="zh-CN" baseline="0" dirty="0" smtClean="0"/>
              <a:t>effective</a:t>
            </a:r>
            <a:r>
              <a:rPr lang="zh-CN" altLang="en-US" baseline="0" dirty="0" smtClean="0"/>
              <a:t> </a:t>
            </a:r>
            <a:r>
              <a:rPr lang="en-US" altLang="zh-CN" baseline="0" dirty="0" smtClean="0"/>
              <a:t>bandwidth</a:t>
            </a:r>
            <a:r>
              <a:rPr lang="zh-CN" altLang="en-US" baseline="0" dirty="0" smtClean="0"/>
              <a:t> </a:t>
            </a:r>
            <a:r>
              <a:rPr lang="en-US" altLang="zh-CN" baseline="0" dirty="0" smtClean="0"/>
              <a:t>worse.</a:t>
            </a:r>
            <a:r>
              <a:rPr lang="zh-CN" altLang="en-US" baseline="0" dirty="0" smtClean="0"/>
              <a:t>  </a:t>
            </a:r>
            <a:endParaRPr lang="en-US" altLang="zh-CN" baseline="0" dirty="0" smtClean="0"/>
          </a:p>
          <a:p>
            <a:r>
              <a:rPr lang="en-US" altLang="zh-CN" baseline="0" dirty="0" smtClean="0"/>
              <a:t>And</a:t>
            </a:r>
            <a:r>
              <a:rPr lang="zh-CN" altLang="en-US" baseline="0" dirty="0" smtClean="0"/>
              <a:t> </a:t>
            </a:r>
            <a:r>
              <a:rPr lang="en-US" altLang="zh-CN" baseline="0" dirty="0" smtClean="0"/>
              <a:t>we</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optimize</a:t>
            </a:r>
            <a:r>
              <a:rPr lang="zh-CN" altLang="en-US" baseline="0" dirty="0" smtClean="0"/>
              <a:t> </a:t>
            </a:r>
            <a:r>
              <a:rPr lang="en-US" altLang="zh-CN" baseline="0" dirty="0" smtClean="0"/>
              <a:t>the</a:t>
            </a:r>
            <a:r>
              <a:rPr lang="zh-CN" altLang="en-US" baseline="0" dirty="0" smtClean="0"/>
              <a:t> </a:t>
            </a:r>
            <a:r>
              <a:rPr lang="en-US" altLang="zh-CN" baseline="0" dirty="0" smtClean="0"/>
              <a:t>off-chip</a:t>
            </a:r>
            <a:r>
              <a:rPr lang="zh-CN" altLang="en-US" baseline="0" dirty="0" smtClean="0"/>
              <a:t> </a:t>
            </a:r>
            <a:r>
              <a:rPr lang="en-US" altLang="zh-CN" baseline="0" dirty="0" smtClean="0"/>
              <a:t>bandwidth</a:t>
            </a:r>
            <a:r>
              <a:rPr lang="zh-CN" altLang="en-US" baseline="0" dirty="0" smtClean="0"/>
              <a:t> </a:t>
            </a:r>
            <a:r>
              <a:rPr lang="en-US" altLang="zh-CN" baseline="0" dirty="0" smtClean="0"/>
              <a:t>by</a:t>
            </a:r>
            <a:r>
              <a:rPr lang="zh-CN" altLang="en-US" baseline="0" dirty="0" smtClean="0"/>
              <a:t> </a:t>
            </a:r>
            <a:r>
              <a:rPr lang="en-US" altLang="zh-CN" baseline="0" dirty="0" smtClean="0"/>
              <a:t>increasing</a:t>
            </a:r>
            <a:r>
              <a:rPr lang="zh-CN" altLang="en-US" baseline="0" dirty="0" smtClean="0"/>
              <a:t> </a:t>
            </a:r>
            <a:r>
              <a:rPr lang="en-US" altLang="zh-CN" baseline="0" dirty="0" smtClean="0"/>
              <a:t>burst</a:t>
            </a:r>
            <a:r>
              <a:rPr lang="zh-CN" altLang="en-US" baseline="0" dirty="0" smtClean="0"/>
              <a:t> </a:t>
            </a:r>
            <a:r>
              <a:rPr lang="en-US" altLang="zh-CN" baseline="0" dirty="0" smtClean="0"/>
              <a:t>and</a:t>
            </a:r>
            <a:r>
              <a:rPr lang="zh-CN" altLang="en-US" baseline="0" dirty="0" smtClean="0"/>
              <a:t> </a:t>
            </a:r>
            <a:r>
              <a:rPr lang="en-US" altLang="zh-CN" baseline="0" dirty="0" smtClean="0"/>
              <a:t>using</a:t>
            </a:r>
            <a:r>
              <a:rPr lang="zh-CN" altLang="en-US" baseline="0" dirty="0" smtClean="0"/>
              <a:t> </a:t>
            </a:r>
            <a:r>
              <a:rPr lang="en-US" altLang="zh-CN" baseline="0" dirty="0" smtClean="0"/>
              <a:t>larger</a:t>
            </a:r>
            <a:r>
              <a:rPr lang="zh-CN" altLang="en-US" baseline="0" dirty="0" smtClean="0"/>
              <a:t> </a:t>
            </a:r>
            <a:r>
              <a:rPr lang="en-US" altLang="zh-CN" baseline="0" dirty="0" smtClean="0"/>
              <a:t>bit-width</a:t>
            </a:r>
            <a:r>
              <a:rPr lang="zh-CN" altLang="en-US" baseline="0" dirty="0" smtClean="0"/>
              <a:t> </a:t>
            </a:r>
            <a:r>
              <a:rPr lang="en-US" altLang="zh-CN" baseline="0" dirty="0" smtClean="0"/>
              <a:t>bus.</a:t>
            </a:r>
            <a:r>
              <a:rPr lang="zh-CN" altLang="en-US" baseline="0" dirty="0" smtClean="0"/>
              <a:t> </a:t>
            </a:r>
            <a:endParaRPr lang="en-US" dirty="0"/>
          </a:p>
        </p:txBody>
      </p:sp>
    </p:spTree>
    <p:extLst>
      <p:ext uri="{BB962C8B-B14F-4D97-AF65-F5344CB8AC3E}">
        <p14:creationId xmlns:p14="http://schemas.microsoft.com/office/powerpoint/2010/main" val="1434171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To</a:t>
            </a:r>
            <a:r>
              <a:rPr lang="zh-CN" altLang="en-US" baseline="0" dirty="0" smtClean="0"/>
              <a:t> </a:t>
            </a:r>
            <a:r>
              <a:rPr lang="en-US" altLang="zh-CN" baseline="0" dirty="0" smtClean="0"/>
              <a:t>understand</a:t>
            </a:r>
            <a:r>
              <a:rPr lang="zh-CN" altLang="en-US" baseline="0" dirty="0" smtClean="0"/>
              <a:t> </a:t>
            </a:r>
            <a:r>
              <a:rPr lang="en-US" altLang="zh-CN" baseline="0" dirty="0" smtClean="0"/>
              <a:t>how</a:t>
            </a:r>
            <a:r>
              <a:rPr lang="zh-CN" altLang="en-US" baseline="0" dirty="0" smtClean="0"/>
              <a:t> </a:t>
            </a:r>
            <a:r>
              <a:rPr lang="en-US" altLang="zh-CN" baseline="0" dirty="0" smtClean="0"/>
              <a:t>we</a:t>
            </a:r>
            <a:r>
              <a:rPr lang="zh-CN" altLang="en-US" baseline="0" dirty="0" smtClean="0"/>
              <a:t> </a:t>
            </a:r>
            <a:r>
              <a:rPr lang="en-US" altLang="zh-CN" baseline="0" dirty="0" smtClean="0"/>
              <a:t>optimize</a:t>
            </a:r>
            <a:r>
              <a:rPr lang="zh-CN" altLang="en-US" baseline="0" dirty="0" smtClean="0"/>
              <a:t> </a:t>
            </a:r>
            <a:r>
              <a:rPr lang="en-US" altLang="zh-CN" baseline="0" dirty="0" smtClean="0"/>
              <a:t>the</a:t>
            </a:r>
            <a:r>
              <a:rPr lang="zh-CN" altLang="en-US" baseline="0" dirty="0" smtClean="0"/>
              <a:t> </a:t>
            </a:r>
            <a:r>
              <a:rPr lang="en-US" altLang="zh-CN" baseline="0" dirty="0" smtClean="0"/>
              <a:t>FPGA</a:t>
            </a:r>
            <a:r>
              <a:rPr lang="zh-CN" altLang="en-US" baseline="0" dirty="0" smtClean="0"/>
              <a:t> </a:t>
            </a:r>
            <a:r>
              <a:rPr lang="en-US" altLang="zh-CN" baseline="0" dirty="0" smtClean="0"/>
              <a:t>bandwidth</a:t>
            </a:r>
            <a:r>
              <a:rPr lang="zh-CN" altLang="en-US" baseline="0" dirty="0" smtClean="0"/>
              <a:t> </a:t>
            </a:r>
            <a:r>
              <a:rPr lang="en-US" altLang="zh-CN" baseline="0" dirty="0" smtClean="0"/>
              <a:t>for</a:t>
            </a:r>
            <a:r>
              <a:rPr lang="zh-CN" altLang="en-US" baseline="0" dirty="0" smtClean="0"/>
              <a:t> </a:t>
            </a:r>
            <a:r>
              <a:rPr lang="en-US" altLang="zh-CN" baseline="0" dirty="0" smtClean="0"/>
              <a:t>FCN,</a:t>
            </a:r>
            <a:r>
              <a:rPr lang="zh-CN" altLang="en-US" baseline="0" dirty="0" smtClean="0"/>
              <a:t> </a:t>
            </a:r>
            <a:r>
              <a:rPr lang="en-US" altLang="zh-CN" baseline="0" dirty="0" smtClean="0"/>
              <a:t>we</a:t>
            </a:r>
            <a:r>
              <a:rPr lang="zh-CN" altLang="en-US" baseline="0" dirty="0" smtClean="0"/>
              <a:t> </a:t>
            </a:r>
            <a:r>
              <a:rPr lang="en-US" altLang="zh-CN" baseline="0" dirty="0" smtClean="0"/>
              <a:t>first</a:t>
            </a:r>
            <a:r>
              <a:rPr lang="zh-CN" altLang="en-US" baseline="0" dirty="0" smtClean="0"/>
              <a:t> </a:t>
            </a:r>
            <a:r>
              <a:rPr lang="en-US" altLang="zh-CN" baseline="0" dirty="0" smtClean="0"/>
              <a:t>introduce</a:t>
            </a:r>
            <a:r>
              <a:rPr lang="zh-CN" altLang="en-US" baseline="0" dirty="0" smtClean="0"/>
              <a:t> </a:t>
            </a:r>
            <a:r>
              <a:rPr lang="en-US" altLang="zh-CN" baseline="0" dirty="0" smtClean="0"/>
              <a:t>two</a:t>
            </a:r>
            <a:r>
              <a:rPr lang="zh-CN" altLang="en-US" baseline="0" dirty="0" smtClean="0"/>
              <a:t> </a:t>
            </a:r>
            <a:r>
              <a:rPr lang="en-US" altLang="zh-CN" baseline="0" dirty="0" smtClean="0"/>
              <a:t>ways</a:t>
            </a:r>
            <a:r>
              <a:rPr lang="zh-CN" altLang="en-US" baseline="0" dirty="0" smtClean="0"/>
              <a:t> </a:t>
            </a:r>
            <a:r>
              <a:rPr lang="en-US" altLang="zh-CN" baseline="0" dirty="0" smtClean="0"/>
              <a:t>of</a:t>
            </a:r>
            <a:r>
              <a:rPr lang="zh-CN" altLang="en-US" baseline="0" dirty="0" smtClean="0"/>
              <a:t> </a:t>
            </a:r>
            <a:r>
              <a:rPr lang="en-US" altLang="zh-CN" baseline="0" dirty="0" smtClean="0"/>
              <a:t>mapping</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to</a:t>
            </a:r>
            <a:r>
              <a:rPr lang="zh-CN" altLang="en-US" baseline="0" dirty="0" smtClean="0"/>
              <a:t> </a:t>
            </a:r>
            <a:r>
              <a:rPr lang="en-US" altLang="zh-CN" baseline="0" dirty="0" smtClean="0"/>
              <a:t>convolution</a:t>
            </a:r>
            <a:r>
              <a:rPr lang="zh-CN" altLang="en-US" baseline="0" dirty="0" smtClean="0"/>
              <a:t> </a:t>
            </a:r>
            <a:r>
              <a:rPr lang="en-US" altLang="zh-CN" baseline="0" dirty="0" smtClean="0"/>
              <a:t>accelerator,</a:t>
            </a:r>
            <a:r>
              <a:rPr lang="zh-CN" altLang="en-US" baseline="0" dirty="0" smtClean="0"/>
              <a:t> </a:t>
            </a:r>
            <a:r>
              <a:rPr lang="en-US" altLang="zh-CN" baseline="0" dirty="0" smtClean="0"/>
              <a:t>The</a:t>
            </a:r>
            <a:r>
              <a:rPr lang="zh-CN" altLang="en-US" baseline="0" dirty="0" smtClean="0"/>
              <a:t> </a:t>
            </a:r>
            <a:r>
              <a:rPr lang="en-US" altLang="zh-CN" baseline="0" dirty="0" smtClean="0"/>
              <a:t>first</a:t>
            </a:r>
            <a:r>
              <a:rPr lang="zh-CN" altLang="en-US" baseline="0" dirty="0" smtClean="0"/>
              <a:t> </a:t>
            </a:r>
            <a:r>
              <a:rPr lang="en-US" altLang="zh-CN" baseline="0" dirty="0" smtClean="0"/>
              <a:t>one</a:t>
            </a:r>
            <a:r>
              <a:rPr lang="zh-CN" altLang="en-US" baseline="0" dirty="0" smtClean="0"/>
              <a:t> </a:t>
            </a:r>
            <a:r>
              <a:rPr lang="en-US" altLang="zh-CN" baseline="0" dirty="0" smtClean="0"/>
              <a:t>is</a:t>
            </a:r>
            <a:r>
              <a:rPr lang="zh-CN" altLang="en-US" baseline="0" dirty="0" smtClean="0"/>
              <a:t> </a:t>
            </a:r>
            <a:r>
              <a:rPr lang="en-US" altLang="zh-CN" baseline="0" dirty="0" smtClean="0"/>
              <a:t>input-major</a:t>
            </a:r>
            <a:r>
              <a:rPr lang="zh-CN" altLang="en-US" baseline="0" dirty="0" smtClean="0"/>
              <a:t> </a:t>
            </a:r>
            <a:r>
              <a:rPr lang="en-US" altLang="zh-CN" baseline="0" dirty="0" smtClean="0"/>
              <a:t>mapping,</a:t>
            </a:r>
            <a:r>
              <a:rPr lang="zh-CN" altLang="en-US" baseline="0" dirty="0" smtClean="0"/>
              <a:t> </a:t>
            </a:r>
            <a:r>
              <a:rPr lang="en-US" altLang="zh-CN" baseline="0" dirty="0" smtClean="0"/>
              <a:t>On</a:t>
            </a:r>
            <a:r>
              <a:rPr lang="zh-CN" altLang="en-US" baseline="0" dirty="0" smtClean="0"/>
              <a:t> </a:t>
            </a:r>
            <a:r>
              <a:rPr lang="en-US" altLang="zh-CN" baseline="0" dirty="0" smtClean="0"/>
              <a:t>the</a:t>
            </a:r>
            <a:r>
              <a:rPr lang="zh-CN" altLang="en-US" baseline="0" dirty="0" smtClean="0"/>
              <a:t> </a:t>
            </a:r>
            <a:r>
              <a:rPr lang="en-US" altLang="zh-CN" baseline="0" dirty="0" smtClean="0"/>
              <a:t>left,</a:t>
            </a:r>
            <a:r>
              <a:rPr lang="zh-CN" altLang="en-US" baseline="0" dirty="0" smtClean="0"/>
              <a:t> </a:t>
            </a:r>
            <a:r>
              <a:rPr lang="en-US" altLang="zh-CN" baseline="0" dirty="0" smtClean="0"/>
              <a:t>it</a:t>
            </a:r>
            <a:r>
              <a:rPr lang="zh-CN" altLang="en-US" baseline="0" dirty="0" smtClean="0"/>
              <a:t> </a:t>
            </a:r>
            <a:r>
              <a:rPr lang="en-US" altLang="zh-CN" baseline="0" dirty="0" smtClean="0"/>
              <a:t>is</a:t>
            </a:r>
            <a:r>
              <a:rPr lang="zh-CN" altLang="en-US" baseline="0" dirty="0" smtClean="0"/>
              <a:t> </a:t>
            </a:r>
            <a:r>
              <a:rPr lang="en-US" altLang="zh-CN" baseline="0" dirty="0" smtClean="0"/>
              <a:t>FCN</a:t>
            </a:r>
            <a:r>
              <a:rPr lang="zh-CN" altLang="en-US" baseline="0" dirty="0" smtClean="0"/>
              <a:t> </a:t>
            </a:r>
            <a:r>
              <a:rPr lang="en-US" altLang="zh-CN" baseline="0" dirty="0" smtClean="0"/>
              <a:t>computation,</a:t>
            </a:r>
            <a:r>
              <a:rPr lang="zh-CN" altLang="en-US" baseline="0" dirty="0" smtClean="0"/>
              <a:t> </a:t>
            </a:r>
            <a:r>
              <a:rPr lang="en-US" altLang="zh-CN" baseline="0" dirty="0" smtClean="0"/>
              <a:t>while</a:t>
            </a:r>
            <a:r>
              <a:rPr lang="zh-CN" altLang="en-US" baseline="0" dirty="0" smtClean="0"/>
              <a:t> </a:t>
            </a:r>
            <a:r>
              <a:rPr lang="en-US" altLang="zh-CN" baseline="0" dirty="0" smtClean="0"/>
              <a:t>on</a:t>
            </a:r>
            <a:r>
              <a:rPr lang="zh-CN" altLang="en-US" baseline="0" dirty="0" smtClean="0"/>
              <a:t> </a:t>
            </a:r>
            <a:r>
              <a:rPr lang="en-US" altLang="zh-CN" baseline="0" dirty="0" smtClean="0"/>
              <a:t>the</a:t>
            </a:r>
            <a:r>
              <a:rPr lang="zh-CN" altLang="en-US" baseline="0" dirty="0" smtClean="0"/>
              <a:t> </a:t>
            </a:r>
            <a:r>
              <a:rPr lang="en-US" altLang="zh-CN" baseline="0" dirty="0" smtClean="0"/>
              <a:t>right,</a:t>
            </a:r>
            <a:r>
              <a:rPr lang="zh-CN" altLang="en-US" baseline="0" dirty="0" smtClean="0"/>
              <a:t> </a:t>
            </a:r>
            <a:r>
              <a:rPr lang="en-US" altLang="zh-CN" baseline="0" dirty="0" smtClean="0"/>
              <a:t>it</a:t>
            </a:r>
            <a:r>
              <a:rPr lang="zh-CN" altLang="en-US" baseline="0" dirty="0" smtClean="0"/>
              <a:t> </a:t>
            </a:r>
            <a:r>
              <a:rPr lang="en-US" altLang="zh-CN" baseline="0" dirty="0" smtClean="0"/>
              <a:t>is</a:t>
            </a:r>
            <a:r>
              <a:rPr lang="zh-CN" altLang="en-US" baseline="0" dirty="0" smtClean="0"/>
              <a:t> </a:t>
            </a:r>
            <a:r>
              <a:rPr lang="en-US" altLang="zh-CN" baseline="0" dirty="0" smtClean="0"/>
              <a:t>convolution</a:t>
            </a:r>
            <a:r>
              <a:rPr lang="zh-CN" altLang="en-US" baseline="0" dirty="0" smtClean="0"/>
              <a:t> </a:t>
            </a:r>
            <a:r>
              <a:rPr lang="en-US" altLang="zh-CN" baseline="0" dirty="0" smtClean="0"/>
              <a:t>accelerator</a:t>
            </a:r>
            <a:r>
              <a:rPr lang="zh-CN" altLang="en-US" baseline="0" dirty="0" smtClean="0"/>
              <a:t> </a:t>
            </a:r>
            <a:r>
              <a:rPr lang="en-US" altLang="zh-CN" baseline="0" dirty="0" smtClean="0"/>
              <a:t>after</a:t>
            </a:r>
            <a:r>
              <a:rPr lang="zh-CN" altLang="en-US" baseline="0" dirty="0" smtClean="0"/>
              <a:t> </a:t>
            </a:r>
            <a:r>
              <a:rPr lang="en-US" altLang="zh-CN" baseline="0" dirty="0" smtClean="0"/>
              <a:t>FCN</a:t>
            </a:r>
            <a:r>
              <a:rPr lang="zh-CN" altLang="en-US" baseline="0" dirty="0" smtClean="0"/>
              <a:t> </a:t>
            </a:r>
            <a:r>
              <a:rPr lang="en-US" altLang="zh-CN" baseline="0" dirty="0" smtClean="0"/>
              <a:t>is</a:t>
            </a:r>
            <a:r>
              <a:rPr lang="zh-CN" altLang="en-US" baseline="0" dirty="0" smtClean="0"/>
              <a:t> </a:t>
            </a:r>
            <a:r>
              <a:rPr lang="en-US" altLang="zh-CN" baseline="0" dirty="0" smtClean="0"/>
              <a:t>mapped.</a:t>
            </a:r>
            <a:r>
              <a:rPr lang="zh-CN" altLang="en-US" baseline="0" dirty="0" smtClean="0"/>
              <a:t> </a:t>
            </a:r>
            <a:r>
              <a:rPr lang="en-US" altLang="zh-CN" baseline="0" dirty="0" smtClean="0"/>
              <a:t>In</a:t>
            </a:r>
            <a:r>
              <a:rPr lang="zh-CN" altLang="en-US" baseline="0" dirty="0" smtClean="0"/>
              <a:t> </a:t>
            </a:r>
            <a:r>
              <a:rPr lang="en-US" altLang="zh-CN" baseline="0" dirty="0" err="1" smtClean="0"/>
              <a:t>inpu</a:t>
            </a:r>
            <a:r>
              <a:rPr lang="en-US" altLang="zh-CN" baseline="0" dirty="0" smtClean="0"/>
              <a:t>—major</a:t>
            </a:r>
            <a:r>
              <a:rPr lang="zh-CN" altLang="en-US" baseline="0" dirty="0" smtClean="0"/>
              <a:t> </a:t>
            </a:r>
            <a:r>
              <a:rPr lang="en-US" altLang="zh-CN" baseline="0" dirty="0" smtClean="0"/>
              <a:t>mapping,</a:t>
            </a:r>
            <a:r>
              <a:rPr lang="zh-CN" altLang="en-US" baseline="0" dirty="0" smtClean="0"/>
              <a:t> </a:t>
            </a:r>
            <a:r>
              <a:rPr lang="en-US" altLang="zh-CN" baseline="0" dirty="0" smtClean="0"/>
              <a:t>we</a:t>
            </a:r>
            <a:r>
              <a:rPr lang="zh-CN" altLang="en-US" baseline="0" dirty="0" smtClean="0"/>
              <a:t> </a:t>
            </a:r>
            <a:r>
              <a:rPr lang="en-US" altLang="zh-CN" baseline="0" dirty="0" smtClean="0"/>
              <a:t>map</a:t>
            </a:r>
            <a:r>
              <a:rPr lang="zh-CN" altLang="en-US" baseline="0" dirty="0" smtClean="0"/>
              <a:t> </a:t>
            </a:r>
            <a:r>
              <a:rPr lang="en-US" altLang="zh-CN" baseline="0" dirty="0" smtClean="0"/>
              <a:t>the</a:t>
            </a:r>
            <a:r>
              <a:rPr lang="zh-CN" altLang="en-US" baseline="0" dirty="0" smtClean="0"/>
              <a:t> </a:t>
            </a:r>
            <a:r>
              <a:rPr lang="en-US" altLang="zh-CN" baseline="0" dirty="0" smtClean="0"/>
              <a:t>input</a:t>
            </a:r>
            <a:r>
              <a:rPr lang="zh-CN" altLang="en-US" baseline="0" dirty="0" smtClean="0"/>
              <a:t> </a:t>
            </a:r>
            <a:r>
              <a:rPr lang="en-US" altLang="zh-CN" baseline="0" dirty="0" smtClean="0"/>
              <a:t>vectors</a:t>
            </a:r>
            <a:r>
              <a:rPr lang="zh-CN" altLang="en-US" baseline="0" dirty="0" smtClean="0"/>
              <a:t> </a:t>
            </a:r>
            <a:r>
              <a:rPr lang="en-US" altLang="zh-CN" baseline="0" dirty="0" smtClean="0"/>
              <a:t>in</a:t>
            </a:r>
            <a:r>
              <a:rPr lang="zh-CN" altLang="en-US" baseline="0" dirty="0" smtClean="0"/>
              <a:t> </a:t>
            </a:r>
            <a:r>
              <a:rPr lang="en-US" altLang="zh-CN" baseline="0" dirty="0" smtClean="0"/>
              <a:t>FCN</a:t>
            </a:r>
            <a:r>
              <a:rPr lang="zh-CN" altLang="en-US" baseline="0" dirty="0" smtClean="0"/>
              <a:t> </a:t>
            </a:r>
            <a:r>
              <a:rPr lang="en-US" altLang="zh-CN" baseline="0" dirty="0" smtClean="0"/>
              <a:t>to</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in</a:t>
            </a:r>
            <a:r>
              <a:rPr lang="zh-CN" altLang="en-US" baseline="0" dirty="0" smtClean="0"/>
              <a:t> </a:t>
            </a:r>
            <a:r>
              <a:rPr lang="en-US" altLang="zh-CN" baseline="0" dirty="0" smtClean="0"/>
              <a:t>CONV,</a:t>
            </a:r>
            <a:r>
              <a:rPr lang="zh-CN" altLang="en-US" baseline="0" dirty="0" smtClean="0"/>
              <a:t> </a:t>
            </a:r>
            <a:r>
              <a:rPr lang="en-US" altLang="zh-CN" baseline="0" dirty="0" smtClean="0"/>
              <a:t>and</a:t>
            </a:r>
            <a:r>
              <a:rPr lang="zh-CN" altLang="en-US" baseline="0" dirty="0" smtClean="0"/>
              <a:t> </a:t>
            </a:r>
            <a:r>
              <a:rPr lang="en-US" altLang="zh-CN" baseline="0" dirty="0" smtClean="0"/>
              <a:t>weight</a:t>
            </a:r>
            <a:r>
              <a:rPr lang="zh-CN" altLang="en-US" baseline="0" dirty="0" smtClean="0"/>
              <a:t> </a:t>
            </a:r>
            <a:r>
              <a:rPr lang="en-US" altLang="zh-CN" baseline="0" dirty="0" smtClean="0"/>
              <a:t>matrix</a:t>
            </a:r>
            <a:r>
              <a:rPr lang="zh-CN" altLang="en-US" baseline="0" dirty="0" smtClean="0"/>
              <a:t> </a:t>
            </a:r>
            <a:r>
              <a:rPr lang="en-US" altLang="zh-CN" baseline="0" dirty="0" smtClean="0"/>
              <a:t>of</a:t>
            </a:r>
            <a:r>
              <a:rPr lang="zh-CN" altLang="en-US" baseline="0" dirty="0" smtClean="0"/>
              <a:t> </a:t>
            </a:r>
            <a:r>
              <a:rPr lang="en-US" altLang="zh-CN" baseline="0" dirty="0" smtClean="0"/>
              <a:t>FCN</a:t>
            </a:r>
            <a:r>
              <a:rPr lang="zh-CN" altLang="en-US" baseline="0" dirty="0" smtClean="0"/>
              <a:t> </a:t>
            </a:r>
            <a:r>
              <a:rPr lang="en-US" altLang="zh-CN" baseline="0" dirty="0" smtClean="0"/>
              <a:t>to</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in</a:t>
            </a:r>
            <a:r>
              <a:rPr lang="zh-CN" altLang="en-US" baseline="0" dirty="0" smtClean="0"/>
              <a:t> </a:t>
            </a:r>
            <a:r>
              <a:rPr lang="en-US" altLang="zh-CN" baseline="0" dirty="0" smtClean="0"/>
              <a:t>CONV.</a:t>
            </a:r>
            <a:r>
              <a:rPr lang="zh-CN" altLang="en-US" baseline="0" dirty="0" smtClean="0"/>
              <a:t> </a:t>
            </a:r>
            <a:endParaRPr dirty="0"/>
          </a:p>
        </p:txBody>
      </p:sp>
    </p:spTree>
    <p:extLst>
      <p:ext uri="{BB962C8B-B14F-4D97-AF65-F5344CB8AC3E}">
        <p14:creationId xmlns:p14="http://schemas.microsoft.com/office/powerpoint/2010/main" val="1688986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one</a:t>
            </a:r>
            <a:r>
              <a:rPr lang="zh-CN" altLang="en-US" baseline="0" dirty="0" smtClean="0"/>
              <a:t> </a:t>
            </a:r>
            <a:r>
              <a:rPr lang="en-US" altLang="zh-CN" baseline="0" dirty="0" smtClean="0"/>
              <a:t>is</a:t>
            </a:r>
            <a:r>
              <a:rPr lang="zh-CN" altLang="en-US" baseline="0" dirty="0" smtClean="0"/>
              <a:t> </a:t>
            </a:r>
            <a:r>
              <a:rPr lang="en-US" altLang="zh-CN" baseline="0" dirty="0" smtClean="0"/>
              <a:t>reverse</a:t>
            </a:r>
            <a:r>
              <a:rPr lang="zh-CN" altLang="en-US" baseline="0" dirty="0" smtClean="0"/>
              <a:t> </a:t>
            </a:r>
            <a:r>
              <a:rPr lang="en-US" altLang="zh-CN" baseline="0" dirty="0" smtClean="0"/>
              <a:t>mapping,</a:t>
            </a:r>
            <a:r>
              <a:rPr lang="zh-CN" altLang="en-US" baseline="0" dirty="0" smtClean="0"/>
              <a:t> </a:t>
            </a:r>
            <a:r>
              <a:rPr lang="en-US" altLang="zh-CN" baseline="0" dirty="0" smtClean="0"/>
              <a:t>or</a:t>
            </a:r>
            <a:r>
              <a:rPr lang="zh-CN" altLang="en-US" baseline="0" dirty="0" smtClean="0"/>
              <a:t> </a:t>
            </a:r>
            <a:r>
              <a:rPr lang="en-US" altLang="zh-CN" baseline="0" dirty="0" smtClean="0"/>
              <a:t>weight-major</a:t>
            </a:r>
            <a:r>
              <a:rPr lang="zh-CN" altLang="en-US" baseline="0" dirty="0" smtClean="0"/>
              <a:t> </a:t>
            </a:r>
            <a:r>
              <a:rPr lang="en-US" altLang="zh-CN" baseline="0" dirty="0" smtClean="0"/>
              <a:t>mapping,</a:t>
            </a:r>
            <a:r>
              <a:rPr lang="zh-CN" altLang="en-US" baseline="0" dirty="0" smtClean="0"/>
              <a:t> </a:t>
            </a:r>
            <a:r>
              <a:rPr lang="en-US" altLang="zh-CN" baseline="0" dirty="0" smtClean="0"/>
              <a:t>here,</a:t>
            </a:r>
            <a:r>
              <a:rPr lang="zh-CN" altLang="en-US" baseline="0" dirty="0" smtClean="0"/>
              <a:t> </a:t>
            </a:r>
            <a:r>
              <a:rPr lang="en-US" altLang="zh-CN" baseline="0" dirty="0" smtClean="0"/>
              <a:t>we</a:t>
            </a:r>
            <a:r>
              <a:rPr lang="zh-CN" altLang="en-US" baseline="0" dirty="0" smtClean="0"/>
              <a:t> </a:t>
            </a:r>
            <a:r>
              <a:rPr lang="en-US" altLang="zh-CN" baseline="0" dirty="0" smtClean="0"/>
              <a:t>map</a:t>
            </a:r>
            <a:r>
              <a:rPr lang="zh-CN" altLang="en-US" baseline="0" dirty="0" smtClean="0"/>
              <a:t> </a:t>
            </a:r>
            <a:r>
              <a:rPr lang="en-US" altLang="zh-CN" baseline="0" dirty="0" smtClean="0"/>
              <a:t>the</a:t>
            </a:r>
            <a:r>
              <a:rPr lang="zh-CN" altLang="en-US" baseline="0" dirty="0" smtClean="0"/>
              <a:t> </a:t>
            </a:r>
            <a:r>
              <a:rPr lang="en-US" altLang="zh-CN" baseline="0" dirty="0" smtClean="0"/>
              <a:t>weight</a:t>
            </a:r>
            <a:r>
              <a:rPr lang="zh-CN" altLang="en-US" baseline="0" dirty="0" smtClean="0"/>
              <a:t> </a:t>
            </a:r>
            <a:r>
              <a:rPr lang="en-US" altLang="zh-CN" baseline="0" dirty="0" smtClean="0"/>
              <a:t>matrix</a:t>
            </a:r>
            <a:r>
              <a:rPr lang="zh-CN" altLang="en-US" baseline="0" dirty="0" smtClean="0"/>
              <a:t> </a:t>
            </a:r>
            <a:r>
              <a:rPr lang="en-US" altLang="zh-CN" baseline="0" dirty="0" smtClean="0"/>
              <a:t>in</a:t>
            </a:r>
            <a:r>
              <a:rPr lang="zh-CN" altLang="en-US" baseline="0" dirty="0" smtClean="0"/>
              <a:t> </a:t>
            </a:r>
            <a:r>
              <a:rPr lang="en-US" altLang="zh-CN" baseline="0" dirty="0" smtClean="0"/>
              <a:t>FCN</a:t>
            </a:r>
            <a:r>
              <a:rPr lang="zh-CN" altLang="en-US" baseline="0" dirty="0" smtClean="0"/>
              <a:t> </a:t>
            </a:r>
            <a:r>
              <a:rPr lang="en-US" altLang="zh-CN" baseline="0" dirty="0" smtClean="0"/>
              <a:t>to</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of</a:t>
            </a:r>
            <a:r>
              <a:rPr lang="zh-CN" altLang="en-US" baseline="0" dirty="0" smtClean="0"/>
              <a:t> </a:t>
            </a:r>
            <a:r>
              <a:rPr lang="en-US" altLang="zh-CN" baseline="0" dirty="0" smtClean="0"/>
              <a:t>CONV,</a:t>
            </a:r>
            <a:r>
              <a:rPr lang="zh-CN" altLang="en-US" baseline="0" dirty="0" smtClean="0"/>
              <a:t> </a:t>
            </a:r>
            <a:r>
              <a:rPr lang="en-US" altLang="zh-CN" baseline="0" dirty="0" smtClean="0"/>
              <a:t>accordingly,</a:t>
            </a:r>
            <a:r>
              <a:rPr lang="zh-CN" altLang="en-US" baseline="0" dirty="0" smtClean="0"/>
              <a:t> </a:t>
            </a:r>
            <a:r>
              <a:rPr lang="en-US" altLang="zh-CN" baseline="0" dirty="0" smtClean="0"/>
              <a:t>we</a:t>
            </a:r>
            <a:r>
              <a:rPr lang="zh-CN" altLang="en-US" baseline="0" dirty="0" smtClean="0"/>
              <a:t> </a:t>
            </a:r>
            <a:r>
              <a:rPr lang="en-US" altLang="zh-CN" baseline="0" dirty="0" smtClean="0"/>
              <a:t>map</a:t>
            </a:r>
            <a:r>
              <a:rPr lang="zh-CN" altLang="en-US" baseline="0" dirty="0" smtClean="0"/>
              <a:t> </a:t>
            </a:r>
            <a:r>
              <a:rPr lang="en-US" altLang="zh-CN" baseline="0" dirty="0" smtClean="0"/>
              <a:t>input</a:t>
            </a:r>
            <a:r>
              <a:rPr lang="zh-CN" altLang="en-US" baseline="0" dirty="0" smtClean="0"/>
              <a:t> </a:t>
            </a:r>
            <a:r>
              <a:rPr lang="en-US" altLang="zh-CN" baseline="0" dirty="0" smtClean="0"/>
              <a:t>in</a:t>
            </a:r>
            <a:r>
              <a:rPr lang="zh-CN" altLang="en-US" baseline="0" dirty="0" smtClean="0"/>
              <a:t> </a:t>
            </a:r>
            <a:r>
              <a:rPr lang="en-US" altLang="zh-CN" baseline="0" dirty="0" smtClean="0"/>
              <a:t>FCN</a:t>
            </a:r>
            <a:r>
              <a:rPr lang="zh-CN" altLang="en-US" baseline="0" dirty="0" smtClean="0"/>
              <a:t> </a:t>
            </a:r>
            <a:r>
              <a:rPr lang="en-US" altLang="zh-CN" baseline="0" dirty="0" smtClean="0"/>
              <a:t>to</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of</a:t>
            </a:r>
            <a:r>
              <a:rPr lang="zh-CN" altLang="en-US" baseline="0" dirty="0" smtClean="0"/>
              <a:t> </a:t>
            </a:r>
            <a:r>
              <a:rPr lang="en-US" altLang="zh-CN" baseline="0" dirty="0" smtClean="0"/>
              <a:t>CONV.</a:t>
            </a:r>
            <a:r>
              <a:rPr lang="zh-CN" altLang="en-US" baseline="0" dirty="0" smtClean="0"/>
              <a:t> </a:t>
            </a:r>
            <a:endParaRPr dirty="0"/>
          </a:p>
        </p:txBody>
      </p:sp>
    </p:spTree>
    <p:extLst>
      <p:ext uri="{BB962C8B-B14F-4D97-AF65-F5344CB8AC3E}">
        <p14:creationId xmlns:p14="http://schemas.microsoft.com/office/powerpoint/2010/main" val="1373526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And</a:t>
            </a:r>
            <a:r>
              <a:rPr lang="zh-CN" altLang="en-US" dirty="0" smtClean="0"/>
              <a:t> </a:t>
            </a:r>
            <a:r>
              <a:rPr lang="en-US" altLang="zh-CN" dirty="0" smtClean="0"/>
              <a:t>for</a:t>
            </a:r>
            <a:r>
              <a:rPr lang="zh-CN" altLang="en-US" baseline="0" dirty="0" smtClean="0"/>
              <a:t> </a:t>
            </a:r>
            <a:r>
              <a:rPr lang="en-US" altLang="zh-CN" baseline="0" dirty="0" smtClean="0"/>
              <a:t>each</a:t>
            </a:r>
            <a:r>
              <a:rPr lang="zh-CN" altLang="en-US" baseline="0" dirty="0" smtClean="0"/>
              <a:t> </a:t>
            </a:r>
            <a:r>
              <a:rPr lang="en-US" altLang="zh-CN" baseline="0" dirty="0" smtClean="0"/>
              <a:t>mapping</a:t>
            </a:r>
            <a:r>
              <a:rPr lang="zh-CN" altLang="en-US" baseline="0" dirty="0" smtClean="0"/>
              <a:t> </a:t>
            </a:r>
            <a:r>
              <a:rPr lang="en-US" altLang="zh-CN" baseline="0" dirty="0" smtClean="0"/>
              <a:t>methods,</a:t>
            </a:r>
            <a:r>
              <a:rPr lang="zh-CN" altLang="en-US" baseline="0" dirty="0" smtClean="0"/>
              <a:t> </a:t>
            </a:r>
            <a:r>
              <a:rPr lang="en-US" altLang="zh-CN" baseline="0" dirty="0" smtClean="0"/>
              <a:t>there</a:t>
            </a:r>
            <a:r>
              <a:rPr lang="zh-CN" altLang="en-US" baseline="0" dirty="0" smtClean="0"/>
              <a:t> </a:t>
            </a:r>
            <a:r>
              <a:rPr lang="en-US" altLang="zh-CN" baseline="0" dirty="0" smtClean="0"/>
              <a:t>are</a:t>
            </a:r>
            <a:r>
              <a:rPr lang="zh-CN" altLang="en-US" baseline="0" dirty="0" smtClean="0"/>
              <a:t> </a:t>
            </a:r>
            <a:r>
              <a:rPr lang="en-US" altLang="zh-CN" baseline="0" dirty="0" smtClean="0"/>
              <a:t>two</a:t>
            </a:r>
            <a:r>
              <a:rPr lang="zh-CN" altLang="en-US" baseline="0" dirty="0" smtClean="0"/>
              <a:t> </a:t>
            </a:r>
            <a:r>
              <a:rPr lang="en-US" altLang="zh-CN" baseline="0" dirty="0" smtClean="0"/>
              <a:t>ways</a:t>
            </a:r>
            <a:r>
              <a:rPr lang="zh-CN" altLang="en-US" baseline="0" dirty="0" smtClean="0"/>
              <a:t> </a:t>
            </a:r>
            <a:r>
              <a:rPr lang="en-US" altLang="zh-CN" baseline="0" dirty="0" smtClean="0"/>
              <a:t>to</a:t>
            </a:r>
            <a:r>
              <a:rPr lang="zh-CN" altLang="en-US" baseline="0" dirty="0" smtClean="0"/>
              <a:t> </a:t>
            </a:r>
            <a:r>
              <a:rPr lang="en-US" altLang="zh-CN" baseline="0" dirty="0" smtClean="0"/>
              <a:t>increase</a:t>
            </a:r>
            <a:r>
              <a:rPr lang="zh-CN" altLang="en-US" baseline="0" dirty="0" smtClean="0"/>
              <a:t> </a:t>
            </a:r>
            <a:r>
              <a:rPr lang="en-US" altLang="zh-CN" baseline="0" dirty="0" smtClean="0"/>
              <a:t>the</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in</a:t>
            </a:r>
            <a:r>
              <a:rPr lang="zh-CN" altLang="en-US" baseline="0" dirty="0" smtClean="0"/>
              <a:t> </a:t>
            </a:r>
            <a:r>
              <a:rPr lang="en-US" altLang="zh-CN" baseline="0" dirty="0" smtClean="0"/>
              <a:t>transferring</a:t>
            </a:r>
            <a:r>
              <a:rPr lang="zh-CN" altLang="en-US" baseline="0" dirty="0" smtClean="0"/>
              <a:t> </a:t>
            </a:r>
            <a:r>
              <a:rPr lang="en-US" altLang="zh-CN" baseline="0" dirty="0" smtClean="0"/>
              <a:t>data</a:t>
            </a:r>
            <a:r>
              <a:rPr lang="zh-CN" altLang="en-US" baseline="0" dirty="0" smtClean="0"/>
              <a:t> </a:t>
            </a:r>
            <a:r>
              <a:rPr lang="en-US" altLang="zh-CN" baseline="0" dirty="0" smtClean="0"/>
              <a:t>to</a:t>
            </a:r>
            <a:r>
              <a:rPr lang="zh-CN" altLang="en-US" baseline="0" dirty="0" smtClean="0"/>
              <a:t> </a:t>
            </a:r>
            <a:r>
              <a:rPr lang="en-US" altLang="zh-CN" baseline="0" dirty="0" smtClean="0"/>
              <a:t>improve</a:t>
            </a:r>
            <a:r>
              <a:rPr lang="zh-CN" altLang="en-US" baseline="0" dirty="0" smtClean="0"/>
              <a:t> </a:t>
            </a:r>
            <a:r>
              <a:rPr lang="en-US" altLang="zh-CN" baseline="0" dirty="0" smtClean="0"/>
              <a:t>effective</a:t>
            </a:r>
            <a:r>
              <a:rPr lang="zh-CN" altLang="en-US" baseline="0" dirty="0" smtClean="0"/>
              <a:t> </a:t>
            </a:r>
            <a:r>
              <a:rPr lang="en-US" altLang="zh-CN" baseline="0" dirty="0" smtClean="0"/>
              <a:t>bandwidth.</a:t>
            </a:r>
            <a:r>
              <a:rPr lang="zh-CN" altLang="en-US" baseline="0" dirty="0" smtClean="0"/>
              <a:t> </a:t>
            </a:r>
            <a:r>
              <a:rPr lang="en-US" altLang="zh-CN" baseline="0" dirty="0" smtClean="0"/>
              <a:t>The</a:t>
            </a:r>
            <a:r>
              <a:rPr lang="zh-CN" altLang="en-US" baseline="0" dirty="0" smtClean="0"/>
              <a:t> </a:t>
            </a:r>
            <a:r>
              <a:rPr lang="en-US" altLang="zh-CN" baseline="0" dirty="0" smtClean="0"/>
              <a:t>first</a:t>
            </a:r>
            <a:r>
              <a:rPr lang="zh-CN" altLang="en-US" baseline="0" dirty="0" smtClean="0"/>
              <a:t> </a:t>
            </a:r>
            <a:r>
              <a:rPr lang="en-US" altLang="zh-CN" baseline="0" dirty="0" smtClean="0"/>
              <a:t>one</a:t>
            </a:r>
            <a:r>
              <a:rPr lang="zh-CN" altLang="en-US" baseline="0" dirty="0" smtClean="0"/>
              <a:t> </a:t>
            </a:r>
            <a:r>
              <a:rPr lang="en-US" altLang="zh-CN" baseline="0" dirty="0" smtClean="0"/>
              <a:t>is</a:t>
            </a:r>
            <a:r>
              <a:rPr lang="zh-CN" altLang="en-US" baseline="0" dirty="0" smtClean="0"/>
              <a:t> </a:t>
            </a:r>
            <a:r>
              <a:rPr lang="en-US" altLang="zh-CN" baseline="0" dirty="0" smtClean="0"/>
              <a:t>batching</a:t>
            </a:r>
            <a:r>
              <a:rPr lang="zh-CN" altLang="en-US" baseline="0" dirty="0" smtClean="0"/>
              <a:t> </a:t>
            </a:r>
            <a:r>
              <a:rPr lang="en-US" altLang="zh-CN" baseline="0" dirty="0" smtClean="0"/>
              <a:t>the</a:t>
            </a:r>
            <a:r>
              <a:rPr lang="zh-CN" altLang="en-US" baseline="0" dirty="0" smtClean="0"/>
              <a:t> </a:t>
            </a:r>
            <a:r>
              <a:rPr lang="en-US" altLang="zh-CN" baseline="0" dirty="0" smtClean="0"/>
              <a:t>input.</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map</a:t>
            </a:r>
            <a:r>
              <a:rPr lang="zh-CN" altLang="en-US" baseline="0" dirty="0" smtClean="0"/>
              <a:t> </a:t>
            </a:r>
            <a:r>
              <a:rPr lang="en-US" altLang="zh-CN" baseline="0" dirty="0" smtClean="0"/>
              <a:t>a</a:t>
            </a:r>
            <a:r>
              <a:rPr lang="zh-CN" altLang="en-US" baseline="0" dirty="0" smtClean="0"/>
              <a:t> </a:t>
            </a:r>
            <a:r>
              <a:rPr lang="en-US" altLang="zh-CN" baseline="0" dirty="0" smtClean="0"/>
              <a:t>batch</a:t>
            </a:r>
            <a:r>
              <a:rPr lang="zh-CN" altLang="en-US" baseline="0" dirty="0" smtClean="0"/>
              <a:t> </a:t>
            </a:r>
            <a:r>
              <a:rPr lang="en-US" altLang="zh-CN" baseline="0" dirty="0" smtClean="0"/>
              <a:t>of</a:t>
            </a:r>
            <a:r>
              <a:rPr lang="zh-CN" altLang="en-US" baseline="0" dirty="0" smtClean="0"/>
              <a:t> </a:t>
            </a:r>
            <a:r>
              <a:rPr lang="en-US" altLang="zh-CN" baseline="0" dirty="0" smtClean="0"/>
              <a:t>elements</a:t>
            </a:r>
            <a:r>
              <a:rPr lang="zh-CN" altLang="en-US" baseline="0" dirty="0" smtClean="0"/>
              <a:t> </a:t>
            </a:r>
            <a:r>
              <a:rPr lang="en-US" altLang="zh-CN" baseline="0" dirty="0" smtClean="0"/>
              <a:t>from</a:t>
            </a:r>
            <a:r>
              <a:rPr lang="zh-CN" altLang="en-US" baseline="0" dirty="0" smtClean="0"/>
              <a:t> </a:t>
            </a:r>
            <a:r>
              <a:rPr lang="en-US" altLang="zh-CN" baseline="0" dirty="0" smtClean="0"/>
              <a:t>different</a:t>
            </a:r>
            <a:r>
              <a:rPr lang="zh-CN" altLang="en-US" baseline="0" dirty="0" smtClean="0"/>
              <a:t> </a:t>
            </a:r>
            <a:r>
              <a:rPr lang="en-US" altLang="zh-CN" baseline="0" dirty="0" smtClean="0"/>
              <a:t>input</a:t>
            </a:r>
            <a:r>
              <a:rPr lang="zh-CN" altLang="en-US" baseline="0" dirty="0" smtClean="0"/>
              <a:t> </a:t>
            </a:r>
            <a:r>
              <a:rPr lang="en-US" altLang="zh-CN" baseline="0" dirty="0" smtClean="0"/>
              <a:t>vectors</a:t>
            </a:r>
            <a:r>
              <a:rPr lang="zh-CN" altLang="en-US" baseline="0" dirty="0" smtClean="0"/>
              <a:t> </a:t>
            </a:r>
            <a:r>
              <a:rPr lang="en-US" altLang="zh-CN" baseline="0" dirty="0" smtClean="0"/>
              <a:t>in</a:t>
            </a:r>
            <a:r>
              <a:rPr lang="zh-CN" altLang="en-US" baseline="0" dirty="0" smtClean="0"/>
              <a:t> </a:t>
            </a:r>
            <a:r>
              <a:rPr lang="en-US" altLang="zh-CN" baseline="0" dirty="0" smtClean="0"/>
              <a:t>FCN</a:t>
            </a:r>
            <a:r>
              <a:rPr lang="zh-CN" altLang="en-US" baseline="0" dirty="0" smtClean="0"/>
              <a:t> </a:t>
            </a:r>
            <a:r>
              <a:rPr lang="en-US" altLang="zh-CN" baseline="0" dirty="0" smtClean="0"/>
              <a:t>to</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in</a:t>
            </a:r>
            <a:r>
              <a:rPr lang="zh-CN" altLang="en-US" baseline="0" dirty="0" smtClean="0"/>
              <a:t> </a:t>
            </a:r>
            <a:r>
              <a:rPr lang="en-US" altLang="zh-CN" baseline="0" dirty="0" smtClean="0"/>
              <a:t>CONV,</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here,</a:t>
            </a:r>
            <a:r>
              <a:rPr lang="zh-CN" altLang="en-US" baseline="0" dirty="0" smtClean="0"/>
              <a:t> </a:t>
            </a:r>
            <a:r>
              <a:rPr lang="en-US" altLang="zh-CN" baseline="0" dirty="0" smtClean="0"/>
              <a:t>we</a:t>
            </a:r>
            <a:r>
              <a:rPr lang="zh-CN" altLang="en-US" baseline="0" dirty="0" smtClean="0"/>
              <a:t> </a:t>
            </a:r>
            <a:r>
              <a:rPr lang="en-US" altLang="zh-CN" baseline="0" dirty="0" smtClean="0"/>
              <a:t>batch</a:t>
            </a:r>
            <a:r>
              <a:rPr lang="zh-CN" altLang="en-US" baseline="0" dirty="0" smtClean="0"/>
              <a:t> </a:t>
            </a:r>
            <a:r>
              <a:rPr lang="en-US" altLang="zh-CN" baseline="0" dirty="0" smtClean="0"/>
              <a:t>3</a:t>
            </a:r>
            <a:r>
              <a:rPr lang="zh-CN" altLang="en-US" baseline="0" dirty="0" smtClean="0"/>
              <a:t> </a:t>
            </a:r>
            <a:r>
              <a:rPr lang="en-US" altLang="zh-CN" baseline="0" dirty="0" smtClean="0"/>
              <a:t>input</a:t>
            </a:r>
            <a:r>
              <a:rPr lang="zh-CN" altLang="en-US" baseline="0" dirty="0" smtClean="0"/>
              <a:t> </a:t>
            </a:r>
            <a:r>
              <a:rPr lang="en-US" altLang="zh-CN" baseline="0" dirty="0" smtClean="0"/>
              <a:t>vectors.</a:t>
            </a:r>
            <a:r>
              <a:rPr lang="zh-CN" altLang="en-US" baseline="0" dirty="0" smtClean="0"/>
              <a:t> </a:t>
            </a:r>
            <a:r>
              <a:rPr lang="en-US" altLang="zh-CN" baseline="0" dirty="0" smtClean="0"/>
              <a:t>As</a:t>
            </a:r>
            <a:r>
              <a:rPr lang="zh-CN" altLang="en-US" baseline="0" dirty="0" smtClean="0"/>
              <a:t> </a:t>
            </a:r>
            <a:r>
              <a:rPr lang="en-US" altLang="zh-CN" baseline="0" dirty="0" smtClean="0"/>
              <a:t>a</a:t>
            </a:r>
            <a:r>
              <a:rPr lang="zh-CN" altLang="en-US" baseline="0" dirty="0" smtClean="0"/>
              <a:t> </a:t>
            </a:r>
            <a:r>
              <a:rPr lang="en-US" altLang="zh-CN" baseline="0" dirty="0" smtClean="0"/>
              <a:t>result,</a:t>
            </a:r>
            <a:r>
              <a:rPr lang="zh-CN" altLang="en-US" baseline="0" dirty="0" smtClean="0"/>
              <a:t> </a:t>
            </a:r>
            <a:r>
              <a:rPr lang="en-US" altLang="zh-CN" baseline="0" dirty="0" smtClean="0"/>
              <a:t>the</a:t>
            </a:r>
            <a:r>
              <a:rPr lang="zh-CN" altLang="en-US" baseline="0" dirty="0" smtClean="0"/>
              <a:t> </a:t>
            </a:r>
            <a:r>
              <a:rPr lang="en-US" altLang="zh-CN" baseline="0" dirty="0" smtClean="0"/>
              <a:t>data</a:t>
            </a:r>
            <a:r>
              <a:rPr lang="zh-CN" altLang="en-US" baseline="0" dirty="0" smtClean="0"/>
              <a:t> </a:t>
            </a:r>
            <a:r>
              <a:rPr lang="en-US" altLang="zh-CN" baseline="0" dirty="0" smtClean="0"/>
              <a:t>reuse</a:t>
            </a:r>
            <a:r>
              <a:rPr lang="zh-CN" altLang="en-US" baseline="0" dirty="0" smtClean="0"/>
              <a:t> </a:t>
            </a:r>
            <a:r>
              <a:rPr lang="en-US" altLang="zh-CN" baseline="0" dirty="0" smtClean="0"/>
              <a:t>of</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is</a:t>
            </a:r>
            <a:r>
              <a:rPr lang="zh-CN" altLang="en-US" baseline="0" dirty="0" smtClean="0"/>
              <a:t> </a:t>
            </a:r>
            <a:r>
              <a:rPr lang="en-US" altLang="zh-CN" baseline="0" dirty="0" smtClean="0"/>
              <a:t>improved.</a:t>
            </a:r>
            <a:r>
              <a:rPr lang="zh-CN" altLang="en-US" baseline="0" dirty="0" smtClean="0"/>
              <a:t> </a:t>
            </a:r>
            <a:endParaRPr lang="en-US" altLang="zh-CN" baseline="0" dirty="0" smtClean="0"/>
          </a:p>
          <a:p>
            <a:r>
              <a:rPr lang="en-US" altLang="zh-CN" baseline="0"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one</a:t>
            </a:r>
            <a:r>
              <a:rPr lang="zh-CN" altLang="en-US" baseline="0" dirty="0" smtClean="0"/>
              <a:t> </a:t>
            </a:r>
            <a:r>
              <a:rPr lang="en-US" altLang="zh-CN" baseline="0" dirty="0" smtClean="0"/>
              <a:t>is</a:t>
            </a:r>
            <a:r>
              <a:rPr lang="zh-CN" altLang="en-US" baseline="0" dirty="0" smtClean="0"/>
              <a:t> </a:t>
            </a:r>
            <a:r>
              <a:rPr lang="en-US" altLang="zh-CN" baseline="0" dirty="0" smtClean="0"/>
              <a:t>merging</a:t>
            </a:r>
            <a:r>
              <a:rPr lang="zh-CN" altLang="en-US" baseline="0" dirty="0" smtClean="0"/>
              <a:t> </a:t>
            </a:r>
            <a:r>
              <a:rPr lang="en-US" altLang="zh-CN" baseline="0" dirty="0" smtClean="0"/>
              <a:t>the</a:t>
            </a:r>
            <a:r>
              <a:rPr lang="zh-CN" altLang="en-US" baseline="0" dirty="0" smtClean="0"/>
              <a:t> </a:t>
            </a:r>
            <a:r>
              <a:rPr lang="en-US" altLang="zh-CN" baseline="0" dirty="0" smtClean="0"/>
              <a:t>weight</a:t>
            </a:r>
            <a:r>
              <a:rPr lang="zh-CN" altLang="en-US" baseline="0" dirty="0" smtClean="0"/>
              <a:t> </a:t>
            </a:r>
            <a:r>
              <a:rPr lang="en-US" altLang="zh-CN" baseline="0" dirty="0" smtClean="0"/>
              <a:t>kernel,</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we</a:t>
            </a:r>
            <a:r>
              <a:rPr lang="zh-CN" altLang="en-US" baseline="0" dirty="0" smtClean="0"/>
              <a:t> </a:t>
            </a:r>
            <a:r>
              <a:rPr lang="en-US" altLang="zh-CN" baseline="0" dirty="0" smtClean="0"/>
              <a:t>could</a:t>
            </a:r>
            <a:r>
              <a:rPr lang="zh-CN" altLang="en-US" baseline="0" dirty="0" smtClean="0"/>
              <a:t> </a:t>
            </a:r>
            <a:r>
              <a:rPr lang="en-US" altLang="zh-CN" baseline="0" dirty="0" smtClean="0"/>
              <a:t>merge</a:t>
            </a:r>
            <a:r>
              <a:rPr lang="zh-CN" altLang="en-US" baseline="0" dirty="0" smtClean="0"/>
              <a:t> </a:t>
            </a:r>
            <a:r>
              <a:rPr lang="en-US" altLang="zh-CN" baseline="0" dirty="0" smtClean="0"/>
              <a:t>groups</a:t>
            </a:r>
            <a:r>
              <a:rPr lang="zh-CN" altLang="en-US" baseline="0" dirty="0" smtClean="0"/>
              <a:t> </a:t>
            </a:r>
            <a:r>
              <a:rPr lang="en-US" altLang="zh-CN" baseline="0" dirty="0" smtClean="0"/>
              <a:t>of</a:t>
            </a:r>
            <a:r>
              <a:rPr lang="zh-CN" altLang="en-US" baseline="0" dirty="0" smtClean="0"/>
              <a:t> </a:t>
            </a:r>
            <a:r>
              <a:rPr lang="en-US" altLang="zh-CN" baseline="0" dirty="0" smtClean="0"/>
              <a:t>input</a:t>
            </a:r>
            <a:r>
              <a:rPr lang="zh-CN" altLang="en-US" baseline="0" dirty="0" smtClean="0"/>
              <a:t> </a:t>
            </a:r>
            <a:r>
              <a:rPr lang="en-US" altLang="zh-CN" baseline="0" dirty="0" smtClean="0"/>
              <a:t>features</a:t>
            </a:r>
            <a:r>
              <a:rPr lang="zh-CN" altLang="en-US" baseline="0" dirty="0" smtClean="0"/>
              <a:t> </a:t>
            </a:r>
            <a:r>
              <a:rPr lang="en-US" altLang="zh-CN" baseline="0" dirty="0" smtClean="0"/>
              <a:t>maps</a:t>
            </a:r>
            <a:r>
              <a:rPr lang="zh-CN" altLang="en-US" baseline="0" dirty="0" smtClean="0"/>
              <a:t> </a:t>
            </a:r>
            <a:r>
              <a:rPr lang="en-US" altLang="zh-CN" baseline="0" dirty="0" smtClean="0"/>
              <a:t>to</a:t>
            </a:r>
            <a:r>
              <a:rPr lang="zh-CN" altLang="en-US" baseline="0" dirty="0" smtClean="0"/>
              <a:t> </a:t>
            </a:r>
            <a:r>
              <a:rPr lang="en-US" altLang="zh-CN" baseline="0" dirty="0" smtClean="0"/>
              <a:t>one</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and</a:t>
            </a:r>
            <a:r>
              <a:rPr lang="zh-CN" altLang="en-US" baseline="0" dirty="0" smtClean="0"/>
              <a:t> </a:t>
            </a:r>
            <a:r>
              <a:rPr lang="en-US" altLang="zh-CN" baseline="0" dirty="0" smtClean="0"/>
              <a:t>groups</a:t>
            </a:r>
            <a:r>
              <a:rPr lang="zh-CN" altLang="en-US" baseline="0" dirty="0" smtClean="0"/>
              <a:t> </a:t>
            </a:r>
            <a:r>
              <a:rPr lang="en-US" altLang="zh-CN" baseline="0" dirty="0" smtClean="0"/>
              <a:t>of</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into</a:t>
            </a:r>
            <a:r>
              <a:rPr lang="zh-CN" altLang="en-US" baseline="0" dirty="0" smtClean="0"/>
              <a:t> </a:t>
            </a:r>
            <a:r>
              <a:rPr lang="en-US" altLang="zh-CN" baseline="0" dirty="0" smtClean="0"/>
              <a:t>one</a:t>
            </a:r>
            <a:r>
              <a:rPr lang="zh-CN" altLang="en-US" baseline="0" dirty="0" smtClean="0"/>
              <a:t> </a:t>
            </a:r>
            <a:r>
              <a:rPr lang="en-US" altLang="zh-CN" baseline="0" dirty="0" smtClean="0"/>
              <a:t>weight</a:t>
            </a:r>
            <a:r>
              <a:rPr lang="zh-CN" altLang="en-US" baseline="0" dirty="0" smtClean="0"/>
              <a:t> </a:t>
            </a:r>
            <a:r>
              <a:rPr lang="en-US" altLang="zh-CN" baseline="0" dirty="0" smtClean="0"/>
              <a:t>kernel.</a:t>
            </a:r>
            <a:r>
              <a:rPr lang="zh-CN" altLang="en-US" baseline="0" dirty="0" smtClean="0"/>
              <a:t> </a:t>
            </a:r>
            <a:endParaRPr lang="en-US" altLang="zh-CN" baseline="0" dirty="0" smtClean="0"/>
          </a:p>
          <a:p>
            <a:r>
              <a:rPr lang="en-US" altLang="zh-CN" baseline="0" dirty="0" smtClean="0"/>
              <a:t>Both</a:t>
            </a:r>
            <a:r>
              <a:rPr lang="zh-CN" altLang="en-US" baseline="0" dirty="0" smtClean="0"/>
              <a:t> </a:t>
            </a:r>
            <a:r>
              <a:rPr lang="en-US" altLang="zh-CN" baseline="0" dirty="0" smtClean="0"/>
              <a:t>ways</a:t>
            </a:r>
            <a:r>
              <a:rPr lang="zh-CN" altLang="en-US" baseline="0" dirty="0" smtClean="0"/>
              <a:t> </a:t>
            </a:r>
            <a:r>
              <a:rPr lang="en-US" altLang="zh-CN" baseline="0" dirty="0" smtClean="0"/>
              <a:t>will</a:t>
            </a:r>
            <a:r>
              <a:rPr lang="zh-CN" altLang="en-US" baseline="0" dirty="0" smtClean="0"/>
              <a:t> </a:t>
            </a:r>
            <a:r>
              <a:rPr lang="en-US" altLang="zh-CN" baseline="0" dirty="0" smtClean="0"/>
              <a:t>increase</a:t>
            </a:r>
            <a:r>
              <a:rPr lang="zh-CN" altLang="en-US" baseline="0" dirty="0" smtClean="0"/>
              <a:t> </a:t>
            </a:r>
            <a:r>
              <a:rPr lang="en-US" altLang="zh-CN" baseline="0" dirty="0" smtClean="0"/>
              <a:t>the</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and</a:t>
            </a:r>
            <a:r>
              <a:rPr lang="zh-CN" altLang="en-US" baseline="0" dirty="0" smtClean="0"/>
              <a:t> </a:t>
            </a:r>
            <a:r>
              <a:rPr lang="en-US" altLang="zh-CN" baseline="0" dirty="0" smtClean="0"/>
              <a:t>effective</a:t>
            </a:r>
            <a:r>
              <a:rPr lang="zh-CN" altLang="en-US" baseline="0" dirty="0" smtClean="0"/>
              <a:t> </a:t>
            </a:r>
            <a:r>
              <a:rPr lang="en-US" altLang="zh-CN" baseline="0" dirty="0" smtClean="0"/>
              <a:t>off-chip</a:t>
            </a:r>
            <a:r>
              <a:rPr lang="zh-CN" altLang="en-US" baseline="0" dirty="0" smtClean="0"/>
              <a:t> </a:t>
            </a:r>
            <a:r>
              <a:rPr lang="en-US" altLang="zh-CN" baseline="0" dirty="0" smtClean="0"/>
              <a:t>bandwidth.</a:t>
            </a:r>
            <a:endParaRPr lang="en-US" dirty="0"/>
          </a:p>
        </p:txBody>
      </p:sp>
    </p:spTree>
    <p:extLst>
      <p:ext uri="{BB962C8B-B14F-4D97-AF65-F5344CB8AC3E}">
        <p14:creationId xmlns:p14="http://schemas.microsoft.com/office/powerpoint/2010/main" val="1766310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For</a:t>
            </a:r>
            <a:r>
              <a:rPr lang="zh-CN" altLang="en-US" dirty="0" smtClean="0"/>
              <a:t> </a:t>
            </a:r>
            <a:r>
              <a:rPr lang="en-US" altLang="zh-CN" dirty="0" smtClean="0"/>
              <a:t>reverse</a:t>
            </a:r>
            <a:r>
              <a:rPr lang="zh-CN" altLang="en-US" baseline="0" dirty="0" smtClean="0"/>
              <a:t> </a:t>
            </a:r>
            <a:r>
              <a:rPr lang="en-US" altLang="zh-CN" baseline="0" dirty="0" smtClean="0"/>
              <a:t>weight</a:t>
            </a:r>
            <a:r>
              <a:rPr lang="zh-CN" altLang="en-US" baseline="0" dirty="0" smtClean="0"/>
              <a:t> </a:t>
            </a:r>
            <a:r>
              <a:rPr lang="en-US" altLang="zh-CN" baseline="0" dirty="0" smtClean="0"/>
              <a:t>major</a:t>
            </a:r>
            <a:r>
              <a:rPr lang="zh-CN" altLang="en-US" baseline="0" dirty="0" smtClean="0"/>
              <a:t> </a:t>
            </a:r>
            <a:r>
              <a:rPr lang="en-US" altLang="zh-CN" baseline="0" dirty="0" smtClean="0"/>
              <a:t>mapping,</a:t>
            </a:r>
            <a:r>
              <a:rPr lang="zh-CN" altLang="en-US" baseline="0" dirty="0" smtClean="0"/>
              <a:t> </a:t>
            </a:r>
            <a:r>
              <a:rPr lang="en-US" altLang="zh-CN" baseline="0" dirty="0" smtClean="0"/>
              <a:t>similarly,</a:t>
            </a:r>
            <a:r>
              <a:rPr lang="zh-CN" altLang="en-US" baseline="0" dirty="0" smtClean="0"/>
              <a:t> </a:t>
            </a:r>
            <a:r>
              <a:rPr lang="en-US" altLang="zh-CN" baseline="0" dirty="0" smtClean="0"/>
              <a:t>batching</a:t>
            </a:r>
            <a:r>
              <a:rPr lang="zh-CN" altLang="en-US" baseline="0" dirty="0" smtClean="0"/>
              <a:t> </a:t>
            </a:r>
            <a:r>
              <a:rPr lang="en-US" altLang="zh-CN" baseline="0" dirty="0" smtClean="0"/>
              <a:t>input</a:t>
            </a:r>
            <a:r>
              <a:rPr lang="zh-CN" altLang="en-US" baseline="0" dirty="0" smtClean="0"/>
              <a:t> </a:t>
            </a:r>
            <a:r>
              <a:rPr lang="en-US" altLang="zh-CN" baseline="0" dirty="0" smtClean="0"/>
              <a:t>to</a:t>
            </a:r>
            <a:r>
              <a:rPr lang="zh-CN" altLang="en-US" baseline="0" dirty="0" smtClean="0"/>
              <a:t> </a:t>
            </a:r>
            <a:r>
              <a:rPr lang="en-US" altLang="zh-CN" baseline="0" dirty="0" smtClean="0"/>
              <a:t>increase</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in</a:t>
            </a:r>
            <a:r>
              <a:rPr lang="zh-CN" altLang="en-US" baseline="0" dirty="0" smtClean="0"/>
              <a:t> </a:t>
            </a:r>
            <a:r>
              <a:rPr lang="en-US" altLang="zh-CN" baseline="0" dirty="0" smtClean="0"/>
              <a:t>CONV</a:t>
            </a:r>
            <a:r>
              <a:rPr lang="zh-CN" altLang="en-US" baseline="0" dirty="0" smtClean="0"/>
              <a:t> </a:t>
            </a:r>
            <a:r>
              <a:rPr lang="en-US" altLang="zh-CN" baseline="0" dirty="0" smtClean="0"/>
              <a:t>and</a:t>
            </a:r>
            <a:r>
              <a:rPr lang="zh-CN" altLang="en-US" baseline="0" dirty="0" smtClean="0"/>
              <a:t> </a:t>
            </a:r>
            <a:r>
              <a:rPr lang="en-US" altLang="zh-CN" baseline="0" dirty="0" smtClean="0"/>
              <a:t>merging</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will</a:t>
            </a:r>
            <a:r>
              <a:rPr lang="zh-CN" altLang="en-US" baseline="0" dirty="0" smtClean="0"/>
              <a:t> </a:t>
            </a:r>
            <a:r>
              <a:rPr lang="en-US" altLang="zh-CN" baseline="0" dirty="0" smtClean="0"/>
              <a:t>increase</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and</a:t>
            </a:r>
            <a:r>
              <a:rPr lang="zh-CN" altLang="en-US" baseline="0" dirty="0" smtClean="0"/>
              <a:t> </a:t>
            </a:r>
            <a:r>
              <a:rPr lang="en-US" altLang="zh-CN" baseline="0" dirty="0" smtClean="0"/>
              <a:t>effective</a:t>
            </a:r>
            <a:r>
              <a:rPr lang="zh-CN" altLang="en-US" baseline="0" dirty="0" smtClean="0"/>
              <a:t> </a:t>
            </a:r>
            <a:r>
              <a:rPr lang="en-US" altLang="zh-CN" baseline="0" dirty="0" smtClean="0"/>
              <a:t>bandwidth.</a:t>
            </a:r>
            <a:r>
              <a:rPr lang="zh-CN" altLang="en-US" baseline="0" dirty="0" smtClean="0"/>
              <a:t> </a:t>
            </a:r>
            <a:r>
              <a:rPr lang="en-US" altLang="zh-CN" baseline="0" dirty="0" smtClean="0"/>
              <a:t>Batching</a:t>
            </a:r>
            <a:r>
              <a:rPr lang="zh-CN" altLang="en-US" baseline="0" dirty="0" smtClean="0"/>
              <a:t> </a:t>
            </a:r>
            <a:r>
              <a:rPr lang="en-US" altLang="zh-CN" baseline="0" dirty="0" smtClean="0"/>
              <a:t>and</a:t>
            </a:r>
            <a:r>
              <a:rPr lang="zh-CN" altLang="en-US" baseline="0" dirty="0" smtClean="0"/>
              <a:t> </a:t>
            </a:r>
            <a:r>
              <a:rPr lang="en-US" altLang="zh-CN" baseline="0" dirty="0" smtClean="0"/>
              <a:t>merging</a:t>
            </a:r>
            <a:r>
              <a:rPr lang="zh-CN" altLang="en-US" baseline="0" dirty="0" smtClean="0"/>
              <a:t> </a:t>
            </a:r>
            <a:r>
              <a:rPr lang="en-US" altLang="zh-CN" baseline="0" dirty="0" smtClean="0"/>
              <a:t>help</a:t>
            </a:r>
            <a:r>
              <a:rPr lang="zh-CN" altLang="en-US" baseline="0" dirty="0" smtClean="0"/>
              <a:t> </a:t>
            </a:r>
            <a:r>
              <a:rPr lang="en-US" altLang="zh-CN" baseline="0" dirty="0" smtClean="0"/>
              <a:t>improving</a:t>
            </a:r>
            <a:r>
              <a:rPr lang="zh-CN" altLang="en-US" baseline="0" dirty="0" smtClean="0"/>
              <a:t> </a:t>
            </a:r>
            <a:r>
              <a:rPr lang="en-US" altLang="zh-CN" baseline="0" dirty="0" smtClean="0"/>
              <a:t>effective</a:t>
            </a:r>
            <a:r>
              <a:rPr lang="zh-CN" altLang="en-US" baseline="0" dirty="0" smtClean="0"/>
              <a:t> </a:t>
            </a:r>
            <a:r>
              <a:rPr lang="en-US" altLang="zh-CN" baseline="0" dirty="0" smtClean="0"/>
              <a:t>bandwidth</a:t>
            </a:r>
            <a:r>
              <a:rPr lang="zh-CN" altLang="en-US" baseline="0" dirty="0" smtClean="0"/>
              <a:t> </a:t>
            </a:r>
            <a:r>
              <a:rPr lang="en-US" altLang="zh-CN" baseline="0" dirty="0" smtClean="0"/>
              <a:t>for</a:t>
            </a:r>
            <a:r>
              <a:rPr lang="zh-CN" altLang="en-US" baseline="0" dirty="0" smtClean="0"/>
              <a:t> </a:t>
            </a:r>
            <a:r>
              <a:rPr lang="en-US" altLang="zh-CN" baseline="0" dirty="0" smtClean="0"/>
              <a:t>both</a:t>
            </a:r>
            <a:r>
              <a:rPr lang="zh-CN" altLang="en-US" baseline="0" dirty="0" smtClean="0"/>
              <a:t> </a:t>
            </a:r>
            <a:r>
              <a:rPr lang="en-US" altLang="zh-CN" baseline="0" dirty="0" smtClean="0"/>
              <a:t>methods.</a:t>
            </a:r>
            <a:r>
              <a:rPr lang="zh-CN" altLang="en-US" baseline="0" dirty="0" smtClean="0"/>
              <a:t> </a:t>
            </a:r>
            <a:r>
              <a:rPr lang="en-US" altLang="zh-CN" baseline="0" dirty="0" smtClean="0"/>
              <a:t>Furthermore,</a:t>
            </a:r>
            <a:r>
              <a:rPr lang="zh-CN" altLang="en-US" baseline="0" dirty="0" smtClean="0"/>
              <a:t> </a:t>
            </a:r>
            <a:r>
              <a:rPr lang="en-US" altLang="zh-CN" baseline="0" dirty="0" smtClean="0"/>
              <a:t>we</a:t>
            </a:r>
            <a:r>
              <a:rPr lang="zh-CN" altLang="en-US" baseline="0" dirty="0" smtClean="0"/>
              <a:t> </a:t>
            </a:r>
            <a:r>
              <a:rPr lang="en-US" altLang="zh-CN" baseline="0" dirty="0" smtClean="0"/>
              <a:t>will</a:t>
            </a:r>
            <a:r>
              <a:rPr lang="zh-CN" altLang="en-US" baseline="0" dirty="0" smtClean="0"/>
              <a:t> </a:t>
            </a:r>
            <a:r>
              <a:rPr lang="en-US" altLang="zh-CN" baseline="0" dirty="0" smtClean="0"/>
              <a:t>show</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later</a:t>
            </a:r>
            <a:r>
              <a:rPr lang="zh-CN" altLang="en-US" baseline="0" dirty="0" smtClean="0"/>
              <a:t> </a:t>
            </a:r>
            <a:r>
              <a:rPr lang="en-US" altLang="zh-CN" baseline="0" dirty="0" smtClean="0"/>
              <a:t>slides,</a:t>
            </a:r>
            <a:r>
              <a:rPr lang="zh-CN" altLang="en-US" baseline="0" dirty="0" smtClean="0"/>
              <a:t> </a:t>
            </a:r>
            <a:r>
              <a:rPr lang="en-US" altLang="zh-CN" baseline="0" dirty="0" smtClean="0"/>
              <a:t>weight-major</a:t>
            </a:r>
            <a:r>
              <a:rPr lang="zh-CN" altLang="en-US" baseline="0" dirty="0" smtClean="0"/>
              <a:t> </a:t>
            </a:r>
            <a:r>
              <a:rPr lang="en-US" altLang="zh-CN" baseline="0" dirty="0" smtClean="0"/>
              <a:t>mapping</a:t>
            </a:r>
            <a:r>
              <a:rPr lang="zh-CN" altLang="en-US" baseline="0" dirty="0" smtClean="0"/>
              <a:t> </a:t>
            </a:r>
            <a:r>
              <a:rPr lang="en-US" altLang="zh-CN" baseline="0" dirty="0" smtClean="0"/>
              <a:t>make</a:t>
            </a:r>
            <a:r>
              <a:rPr lang="zh-CN" altLang="en-US" baseline="0" dirty="0" smtClean="0"/>
              <a:t> </a:t>
            </a:r>
            <a:r>
              <a:rPr lang="en-US" altLang="zh-CN" baseline="0" dirty="0" smtClean="0"/>
              <a:t>more</a:t>
            </a:r>
            <a:r>
              <a:rPr lang="zh-CN" altLang="en-US" baseline="0" dirty="0" smtClean="0"/>
              <a:t> </a:t>
            </a:r>
            <a:r>
              <a:rPr lang="en-US" altLang="zh-CN" baseline="0" dirty="0" smtClean="0"/>
              <a:t>use</a:t>
            </a:r>
            <a:r>
              <a:rPr lang="zh-CN" altLang="en-US" baseline="0" dirty="0" smtClean="0"/>
              <a:t> </a:t>
            </a:r>
            <a:r>
              <a:rPr lang="en-US" altLang="zh-CN" baseline="0" dirty="0" smtClean="0"/>
              <a:t>of</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map</a:t>
            </a:r>
            <a:r>
              <a:rPr lang="zh-CN" altLang="en-US" baseline="0" dirty="0" smtClean="0"/>
              <a:t> </a:t>
            </a:r>
            <a:r>
              <a:rPr lang="en-US" altLang="zh-CN" baseline="0" dirty="0" smtClean="0"/>
              <a:t>buffer</a:t>
            </a:r>
            <a:r>
              <a:rPr lang="zh-CN" altLang="en-US" baseline="0" dirty="0" smtClean="0"/>
              <a:t> </a:t>
            </a:r>
            <a:r>
              <a:rPr lang="en-US" altLang="zh-CN" baseline="0" dirty="0" smtClean="0"/>
              <a:t>and</a:t>
            </a:r>
            <a:r>
              <a:rPr lang="zh-CN" altLang="en-US" baseline="0" dirty="0" smtClean="0"/>
              <a:t> </a:t>
            </a:r>
            <a:r>
              <a:rPr lang="en-US" altLang="zh-CN" baseline="0" dirty="0" smtClean="0"/>
              <a:t>is</a:t>
            </a:r>
            <a:r>
              <a:rPr lang="zh-CN" altLang="en-US" baseline="0" dirty="0" smtClean="0"/>
              <a:t> </a:t>
            </a:r>
            <a:r>
              <a:rPr lang="en-US" altLang="zh-CN" baseline="0" dirty="0" smtClean="0"/>
              <a:t>better</a:t>
            </a:r>
            <a:r>
              <a:rPr lang="zh-CN" altLang="en-US" baseline="0" dirty="0" smtClean="0"/>
              <a:t> </a:t>
            </a:r>
            <a:r>
              <a:rPr lang="en-US" altLang="zh-CN" baseline="0" dirty="0" smtClean="0"/>
              <a:t>than</a:t>
            </a:r>
            <a:r>
              <a:rPr lang="zh-CN" altLang="en-US" baseline="0" dirty="0" smtClean="0"/>
              <a:t> </a:t>
            </a:r>
            <a:r>
              <a:rPr lang="en-US" altLang="zh-CN" baseline="0" dirty="0" smtClean="0"/>
              <a:t>input-major</a:t>
            </a:r>
            <a:r>
              <a:rPr lang="zh-CN" altLang="en-US" baseline="0" dirty="0" smtClean="0"/>
              <a:t> </a:t>
            </a:r>
            <a:r>
              <a:rPr lang="en-US" altLang="zh-CN" baseline="0" dirty="0" smtClean="0"/>
              <a:t>mapping</a:t>
            </a:r>
            <a:r>
              <a:rPr lang="zh-CN" altLang="en-US" baseline="0" dirty="0" smtClean="0"/>
              <a:t> </a:t>
            </a:r>
            <a:r>
              <a:rPr lang="en-US" altLang="zh-CN" baseline="0" dirty="0" smtClean="0"/>
              <a:t>in</a:t>
            </a:r>
            <a:r>
              <a:rPr lang="zh-CN" altLang="en-US" baseline="0" dirty="0" smtClean="0"/>
              <a:t> </a:t>
            </a:r>
            <a:r>
              <a:rPr lang="en-US" altLang="zh-CN" baseline="0" dirty="0" smtClean="0"/>
              <a:t>terms</a:t>
            </a:r>
            <a:r>
              <a:rPr lang="zh-CN" altLang="en-US" baseline="0" dirty="0" smtClean="0"/>
              <a:t> </a:t>
            </a:r>
            <a:r>
              <a:rPr lang="en-US" altLang="zh-CN" baseline="0" dirty="0" smtClean="0"/>
              <a:t>of</a:t>
            </a:r>
            <a:r>
              <a:rPr lang="zh-CN" altLang="en-US" baseline="0" dirty="0" smtClean="0"/>
              <a:t> </a:t>
            </a:r>
            <a:r>
              <a:rPr lang="en-US" altLang="zh-CN" baseline="0" dirty="0" smtClean="0"/>
              <a:t>effective</a:t>
            </a:r>
            <a:r>
              <a:rPr lang="zh-CN" altLang="en-US" baseline="0" dirty="0" smtClean="0"/>
              <a:t> </a:t>
            </a:r>
            <a:r>
              <a:rPr lang="en-US" altLang="zh-CN" baseline="0" dirty="0" smtClean="0"/>
              <a:t>bandwidth,</a:t>
            </a:r>
            <a:r>
              <a:rPr lang="zh-CN" altLang="en-US" baseline="0" dirty="0" smtClean="0"/>
              <a:t> </a:t>
            </a:r>
            <a:r>
              <a:rPr lang="en-US" altLang="zh-CN" baseline="0" dirty="0" smtClean="0"/>
              <a:t>even</a:t>
            </a:r>
            <a:r>
              <a:rPr lang="zh-CN" altLang="en-US" baseline="0" dirty="0" smtClean="0"/>
              <a:t> </a:t>
            </a:r>
            <a:r>
              <a:rPr lang="en-US" altLang="zh-CN" baseline="0" dirty="0" smtClean="0"/>
              <a:t>when</a:t>
            </a:r>
            <a:r>
              <a:rPr lang="zh-CN" altLang="en-US" baseline="0" dirty="0" smtClean="0"/>
              <a:t> </a:t>
            </a:r>
            <a:r>
              <a:rPr lang="en-US" altLang="zh-CN" baseline="0" dirty="0" smtClean="0"/>
              <a:t>batch</a:t>
            </a:r>
            <a:r>
              <a:rPr lang="zh-CN" altLang="en-US" baseline="0" dirty="0" smtClean="0"/>
              <a:t> </a:t>
            </a:r>
            <a:r>
              <a:rPr lang="en-US" altLang="zh-CN" baseline="0" dirty="0" smtClean="0"/>
              <a:t>size</a:t>
            </a:r>
            <a:r>
              <a:rPr lang="zh-CN" altLang="en-US" baseline="0" dirty="0" smtClean="0"/>
              <a:t> </a:t>
            </a:r>
            <a:r>
              <a:rPr lang="en-US" altLang="zh-CN" baseline="0" dirty="0" smtClean="0"/>
              <a:t>is</a:t>
            </a:r>
            <a:r>
              <a:rPr lang="zh-CN" altLang="en-US" baseline="0" dirty="0" smtClean="0"/>
              <a:t> </a:t>
            </a:r>
            <a:r>
              <a:rPr lang="en-US" altLang="zh-CN" baseline="0" dirty="0" smtClean="0"/>
              <a:t>1.</a:t>
            </a:r>
            <a:r>
              <a:rPr lang="zh-CN" altLang="en-US" baseline="0" dirty="0" smtClean="0"/>
              <a:t> </a:t>
            </a:r>
            <a:endParaRPr lang="en-US" dirty="0"/>
          </a:p>
        </p:txBody>
      </p:sp>
    </p:spTree>
    <p:extLst>
      <p:ext uri="{BB962C8B-B14F-4D97-AF65-F5344CB8AC3E}">
        <p14:creationId xmlns:p14="http://schemas.microsoft.com/office/powerpoint/2010/main" val="752062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For</a:t>
            </a:r>
            <a:r>
              <a:rPr lang="zh-CN" altLang="en-US" dirty="0" smtClean="0"/>
              <a:t> </a:t>
            </a:r>
            <a:r>
              <a:rPr lang="en-US" altLang="zh-CN" dirty="0" smtClean="0"/>
              <a:t>example,</a:t>
            </a:r>
            <a:r>
              <a:rPr lang="zh-CN" altLang="en-US" baseline="0" dirty="0" smtClean="0"/>
              <a:t> </a:t>
            </a:r>
            <a:r>
              <a:rPr lang="en-US" altLang="zh-CN" baseline="0" dirty="0" smtClean="0"/>
              <a:t>when</a:t>
            </a:r>
            <a:r>
              <a:rPr lang="zh-CN" altLang="en-US" baseline="0" dirty="0" smtClean="0"/>
              <a:t> </a:t>
            </a:r>
            <a:r>
              <a:rPr lang="en-US" altLang="zh-CN" baseline="0" dirty="0" smtClean="0"/>
              <a:t>batch</a:t>
            </a:r>
            <a:r>
              <a:rPr lang="zh-CN" altLang="en-US" baseline="0" dirty="0" smtClean="0"/>
              <a:t> </a:t>
            </a:r>
            <a:r>
              <a:rPr lang="en-US" altLang="zh-CN" baseline="0" dirty="0" smtClean="0"/>
              <a:t>size</a:t>
            </a:r>
            <a:r>
              <a:rPr lang="zh-CN" altLang="en-US" baseline="0" dirty="0" smtClean="0"/>
              <a:t> </a:t>
            </a:r>
            <a:r>
              <a:rPr lang="en-US" altLang="zh-CN" baseline="0" dirty="0" smtClean="0"/>
              <a:t>is</a:t>
            </a:r>
            <a:r>
              <a:rPr lang="zh-CN" altLang="en-US" baseline="0" dirty="0" smtClean="0"/>
              <a:t> </a:t>
            </a:r>
            <a:r>
              <a:rPr lang="en-US" altLang="zh-CN" baseline="0" dirty="0" smtClean="0"/>
              <a:t>1,</a:t>
            </a:r>
            <a:r>
              <a:rPr lang="zh-CN" altLang="en-US" baseline="0" dirty="0" smtClean="0"/>
              <a:t> </a:t>
            </a:r>
            <a:r>
              <a:rPr lang="en-US" altLang="zh-CN" baseline="0" dirty="0" smtClean="0"/>
              <a:t>and</a:t>
            </a:r>
            <a:r>
              <a:rPr lang="zh-CN" altLang="en-US" baseline="0" dirty="0" smtClean="0"/>
              <a:t> </a:t>
            </a:r>
            <a:r>
              <a:rPr lang="en-US" altLang="zh-CN" baseline="0" dirty="0" smtClean="0"/>
              <a:t>we</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compute</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that</a:t>
            </a:r>
            <a:r>
              <a:rPr lang="zh-CN" altLang="en-US" baseline="0" dirty="0" smtClean="0"/>
              <a:t> </a:t>
            </a:r>
            <a:r>
              <a:rPr lang="en-US" altLang="zh-CN" baseline="0" dirty="0" smtClean="0"/>
              <a:t>has</a:t>
            </a:r>
            <a:r>
              <a:rPr lang="zh-CN" altLang="en-US" baseline="0" dirty="0" smtClean="0"/>
              <a:t> </a:t>
            </a:r>
            <a:r>
              <a:rPr lang="en-US" altLang="zh-CN" baseline="0" dirty="0" smtClean="0"/>
              <a:t>25k</a:t>
            </a:r>
            <a:r>
              <a:rPr lang="zh-CN" altLang="en-US" baseline="0" dirty="0" smtClean="0"/>
              <a:t> </a:t>
            </a:r>
            <a:r>
              <a:rPr lang="en-US" altLang="zh-CN" baseline="0" dirty="0" smtClean="0"/>
              <a:t>input</a:t>
            </a:r>
            <a:r>
              <a:rPr lang="zh-CN" altLang="en-US" baseline="0" dirty="0" smtClean="0"/>
              <a:t> </a:t>
            </a:r>
            <a:r>
              <a:rPr lang="en-US" altLang="zh-CN" baseline="0" dirty="0" smtClean="0"/>
              <a:t>and</a:t>
            </a:r>
            <a:r>
              <a:rPr lang="zh-CN" altLang="en-US" baseline="0" dirty="0" smtClean="0"/>
              <a:t> </a:t>
            </a:r>
            <a:r>
              <a:rPr lang="en-US" altLang="zh-CN" baseline="0" dirty="0" smtClean="0"/>
              <a:t>4k</a:t>
            </a:r>
            <a:r>
              <a:rPr lang="zh-CN" altLang="en-US" baseline="0" dirty="0" smtClean="0"/>
              <a:t> </a:t>
            </a:r>
            <a:r>
              <a:rPr lang="en-US" altLang="zh-CN" baseline="0" dirty="0" smtClean="0"/>
              <a:t>output,</a:t>
            </a:r>
            <a:r>
              <a:rPr lang="zh-CN" altLang="en-US" baseline="0" dirty="0" smtClean="0"/>
              <a:t> </a:t>
            </a:r>
            <a:r>
              <a:rPr lang="en-US" altLang="zh-CN" baseline="0" dirty="0" smtClean="0"/>
              <a:t>in</a:t>
            </a:r>
            <a:r>
              <a:rPr lang="zh-CN" altLang="en-US" baseline="0" dirty="0" smtClean="0"/>
              <a:t> </a:t>
            </a:r>
            <a:r>
              <a:rPr lang="en-US" altLang="zh-CN" baseline="0" dirty="0" smtClean="0"/>
              <a:t>total</a:t>
            </a:r>
            <a:r>
              <a:rPr lang="zh-CN" altLang="en-US" baseline="0" dirty="0" smtClean="0"/>
              <a:t> </a:t>
            </a:r>
            <a:r>
              <a:rPr lang="en-US" altLang="zh-CN" baseline="0" dirty="0" smtClean="0"/>
              <a:t>25k</a:t>
            </a:r>
            <a:r>
              <a:rPr lang="zh-CN" altLang="en-US" baseline="0" dirty="0" smtClean="0"/>
              <a:t> </a:t>
            </a:r>
            <a:r>
              <a:rPr lang="en-US" altLang="zh-CN" baseline="0" dirty="0" smtClean="0"/>
              <a:t>times</a:t>
            </a:r>
            <a:r>
              <a:rPr lang="zh-CN" altLang="en-US" baseline="0" dirty="0" smtClean="0"/>
              <a:t> </a:t>
            </a:r>
            <a:r>
              <a:rPr lang="en-US" altLang="zh-CN" baseline="0" dirty="0" smtClean="0"/>
              <a:t>4k</a:t>
            </a:r>
            <a:r>
              <a:rPr lang="zh-CN" altLang="en-US" baseline="0" dirty="0" smtClean="0"/>
              <a:t> </a:t>
            </a:r>
            <a:r>
              <a:rPr lang="en-US" altLang="zh-CN" baseline="0" dirty="0" smtClean="0"/>
              <a:t>weight</a:t>
            </a:r>
            <a:r>
              <a:rPr lang="zh-CN" altLang="en-US" baseline="0" dirty="0" smtClean="0"/>
              <a:t> </a:t>
            </a:r>
            <a:r>
              <a:rPr lang="en-US" altLang="zh-CN" baseline="0" dirty="0" smtClean="0"/>
              <a:t>data,</a:t>
            </a:r>
            <a:r>
              <a:rPr lang="zh-CN" altLang="en-US" baseline="0" dirty="0" smtClean="0"/>
              <a:t> </a:t>
            </a:r>
            <a:r>
              <a:rPr lang="en-US" altLang="zh-CN" baseline="0" dirty="0" smtClean="0"/>
              <a:t>And</a:t>
            </a:r>
            <a:r>
              <a:rPr lang="zh-CN" altLang="en-US" baseline="0" dirty="0" smtClean="0"/>
              <a:t> </a:t>
            </a:r>
            <a:r>
              <a:rPr lang="en-US" altLang="zh-CN" baseline="0" dirty="0" smtClean="0"/>
              <a:t>assume</a:t>
            </a:r>
            <a:r>
              <a:rPr lang="zh-CN" altLang="en-US" baseline="0" dirty="0" smtClean="0"/>
              <a:t> </a:t>
            </a:r>
            <a:r>
              <a:rPr lang="en-US" altLang="zh-CN" baseline="0" dirty="0" smtClean="0"/>
              <a:t>that</a:t>
            </a:r>
            <a:r>
              <a:rPr lang="zh-CN" altLang="en-US" baseline="0" dirty="0" smtClean="0"/>
              <a:t> </a:t>
            </a: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CONV</a:t>
            </a:r>
            <a:r>
              <a:rPr lang="zh-CN" altLang="en-US" baseline="0" dirty="0" smtClean="0"/>
              <a:t> </a:t>
            </a:r>
            <a:r>
              <a:rPr lang="en-US" altLang="zh-CN" baseline="0" dirty="0" smtClean="0"/>
              <a:t>accelerator</a:t>
            </a:r>
            <a:r>
              <a:rPr lang="zh-CN" altLang="en-US" baseline="0" dirty="0" smtClean="0"/>
              <a:t> </a:t>
            </a:r>
            <a:r>
              <a:rPr lang="en-US" altLang="zh-CN" baseline="0" dirty="0" smtClean="0"/>
              <a:t>that</a:t>
            </a:r>
            <a:r>
              <a:rPr lang="zh-CN" altLang="en-US" baseline="0" dirty="0" smtClean="0"/>
              <a:t> </a:t>
            </a:r>
            <a:r>
              <a:rPr lang="en-US" altLang="zh-CN" baseline="0" dirty="0" smtClean="0"/>
              <a:t>has</a:t>
            </a:r>
            <a:r>
              <a:rPr lang="zh-CN" altLang="en-US" baseline="0" dirty="0" smtClean="0"/>
              <a:t> </a:t>
            </a:r>
            <a:r>
              <a:rPr lang="en-US" altLang="zh-CN" baseline="0" dirty="0" smtClean="0"/>
              <a:t>32</a:t>
            </a:r>
            <a:r>
              <a:rPr lang="zh-CN" altLang="en-US" baseline="0" dirty="0" smtClean="0"/>
              <a:t> </a:t>
            </a:r>
            <a:r>
              <a:rPr lang="en-US" altLang="zh-CN" baseline="0" dirty="0" smtClean="0"/>
              <a:t>input</a:t>
            </a:r>
            <a:r>
              <a:rPr lang="zh-CN" altLang="en-US" baseline="0" dirty="0" smtClean="0"/>
              <a:t> </a:t>
            </a:r>
            <a:r>
              <a:rPr lang="en-US" altLang="zh-CN" baseline="0" dirty="0" smtClean="0"/>
              <a:t>buffers,</a:t>
            </a:r>
            <a:r>
              <a:rPr lang="zh-CN" altLang="en-US" baseline="0" dirty="0" smtClean="0"/>
              <a:t> </a:t>
            </a:r>
            <a:r>
              <a:rPr lang="en-US" altLang="zh-CN" baseline="0" dirty="0" smtClean="0"/>
              <a:t>and</a:t>
            </a:r>
            <a:r>
              <a:rPr lang="zh-CN" altLang="en-US" baseline="0" dirty="0" smtClean="0"/>
              <a:t> </a:t>
            </a:r>
            <a:r>
              <a:rPr lang="en-US" altLang="zh-CN" baseline="0" dirty="0" smtClean="0"/>
              <a:t>32</a:t>
            </a:r>
            <a:r>
              <a:rPr lang="zh-CN" altLang="en-US" baseline="0" dirty="0" smtClean="0"/>
              <a:t> </a:t>
            </a:r>
            <a:r>
              <a:rPr lang="en-US" altLang="zh-CN" baseline="0" dirty="0" smtClean="0"/>
              <a:t>output</a:t>
            </a:r>
            <a:r>
              <a:rPr lang="zh-CN" altLang="en-US" baseline="0" dirty="0" smtClean="0"/>
              <a:t> </a:t>
            </a:r>
            <a:r>
              <a:rPr lang="en-US" altLang="zh-CN" baseline="0" dirty="0" smtClean="0"/>
              <a:t>buffers,</a:t>
            </a:r>
            <a:r>
              <a:rPr lang="zh-CN" altLang="en-US" baseline="0" dirty="0" smtClean="0"/>
              <a:t> </a:t>
            </a:r>
            <a:r>
              <a:rPr lang="en-US" altLang="zh-CN" baseline="0" dirty="0" smtClean="0"/>
              <a:t>32</a:t>
            </a:r>
            <a:r>
              <a:rPr lang="zh-CN" altLang="en-US" baseline="0" dirty="0" smtClean="0"/>
              <a:t>*</a:t>
            </a:r>
            <a:r>
              <a:rPr lang="en-US" altLang="zh-CN" baseline="0" dirty="0" smtClean="0"/>
              <a:t>32</a:t>
            </a:r>
            <a:r>
              <a:rPr lang="zh-CN" altLang="en-US" baseline="0" dirty="0" smtClean="0"/>
              <a:t> </a:t>
            </a:r>
            <a:r>
              <a:rPr lang="en-US" altLang="zh-CN" baseline="0" dirty="0" smtClean="0"/>
              <a:t>number</a:t>
            </a:r>
            <a:r>
              <a:rPr lang="zh-CN" altLang="en-US" baseline="0" dirty="0" smtClean="0"/>
              <a:t> </a:t>
            </a:r>
            <a:r>
              <a:rPr lang="en-US" altLang="zh-CN" baseline="0" dirty="0" smtClean="0"/>
              <a:t>of</a:t>
            </a:r>
            <a:r>
              <a:rPr lang="zh-CN" altLang="en-US" baseline="0" dirty="0" smtClean="0"/>
              <a:t> </a:t>
            </a:r>
            <a:r>
              <a:rPr lang="en-US" altLang="zh-CN" baseline="0" dirty="0" smtClean="0"/>
              <a:t>weight</a:t>
            </a:r>
            <a:r>
              <a:rPr lang="zh-CN" altLang="en-US" baseline="0" dirty="0" smtClean="0"/>
              <a:t> </a:t>
            </a:r>
            <a:r>
              <a:rPr lang="en-US" altLang="zh-CN" baseline="0" dirty="0" smtClean="0"/>
              <a:t>buffers.</a:t>
            </a:r>
            <a:r>
              <a:rPr lang="zh-CN" altLang="en-US" baseline="0" dirty="0" smtClean="0"/>
              <a:t> </a:t>
            </a:r>
            <a:r>
              <a:rPr lang="en-US" altLang="zh-CN" baseline="0" dirty="0" smtClean="0"/>
              <a:t>After</a:t>
            </a:r>
            <a:r>
              <a:rPr lang="zh-CN" altLang="en-US" baseline="0" dirty="0" smtClean="0"/>
              <a:t> </a:t>
            </a:r>
            <a:r>
              <a:rPr lang="en-US" altLang="zh-CN" baseline="0" dirty="0" smtClean="0"/>
              <a:t>mapping</a:t>
            </a:r>
            <a:r>
              <a:rPr lang="zh-CN" altLang="en-US" baseline="0" dirty="0" smtClean="0"/>
              <a:t> </a:t>
            </a:r>
            <a:r>
              <a:rPr lang="en-US" altLang="zh-CN" baseline="0" dirty="0" smtClean="0"/>
              <a:t>this</a:t>
            </a:r>
            <a:r>
              <a:rPr lang="zh-CN" altLang="en-US" baseline="0" dirty="0" smtClean="0"/>
              <a:t> </a:t>
            </a:r>
            <a:r>
              <a:rPr lang="en-US" altLang="zh-CN" baseline="0" dirty="0" smtClean="0"/>
              <a:t>FCN</a:t>
            </a:r>
            <a:r>
              <a:rPr lang="zh-CN" altLang="en-US" baseline="0" dirty="0" smtClean="0"/>
              <a:t> </a:t>
            </a:r>
            <a:r>
              <a:rPr lang="en-US" altLang="zh-CN" baseline="0" dirty="0" smtClean="0"/>
              <a:t>to</a:t>
            </a:r>
            <a:r>
              <a:rPr lang="zh-CN" altLang="en-US" baseline="0" dirty="0" smtClean="0"/>
              <a:t> </a:t>
            </a:r>
            <a:r>
              <a:rPr lang="en-US" altLang="zh-CN" baseline="0" dirty="0" smtClean="0"/>
              <a:t>CONV</a:t>
            </a:r>
            <a:r>
              <a:rPr lang="zh-CN" altLang="en-US" baseline="0" dirty="0" smtClean="0"/>
              <a:t> </a:t>
            </a:r>
            <a:r>
              <a:rPr lang="en-US" altLang="zh-CN" baseline="0" dirty="0" smtClean="0"/>
              <a:t>accelerator</a:t>
            </a:r>
            <a:r>
              <a:rPr lang="zh-CN" altLang="en-US" baseline="0" dirty="0" smtClean="0"/>
              <a:t> </a:t>
            </a:r>
            <a:r>
              <a:rPr lang="en-US" altLang="zh-CN" baseline="0" dirty="0" smtClean="0"/>
              <a:t>using</a:t>
            </a:r>
            <a:r>
              <a:rPr lang="zh-CN" altLang="en-US" baseline="0" dirty="0" smtClean="0"/>
              <a:t> </a:t>
            </a:r>
            <a:r>
              <a:rPr lang="en-US" altLang="zh-CN" baseline="0" dirty="0" smtClean="0"/>
              <a:t>input-major</a:t>
            </a:r>
            <a:r>
              <a:rPr lang="zh-CN" altLang="en-US" baseline="0" dirty="0" smtClean="0"/>
              <a:t> </a:t>
            </a:r>
            <a:r>
              <a:rPr lang="en-US" altLang="zh-CN" baseline="0" dirty="0" smtClean="0"/>
              <a:t>mapping,</a:t>
            </a:r>
            <a:r>
              <a:rPr lang="zh-CN" altLang="en-US" baseline="0" dirty="0" smtClean="0"/>
              <a:t> </a:t>
            </a:r>
            <a:r>
              <a:rPr lang="en-US" altLang="zh-CN" baseline="0" dirty="0" smtClean="0"/>
              <a:t>in</a:t>
            </a:r>
            <a:r>
              <a:rPr lang="zh-CN" altLang="en-US" baseline="0" dirty="0" smtClean="0"/>
              <a:t> </a:t>
            </a:r>
            <a:r>
              <a:rPr lang="en-US" altLang="zh-CN" baseline="0" dirty="0" smtClean="0"/>
              <a:t>each</a:t>
            </a:r>
            <a:r>
              <a:rPr lang="zh-CN" altLang="en-US" baseline="0" dirty="0" smtClean="0"/>
              <a:t> </a:t>
            </a:r>
            <a:r>
              <a:rPr lang="en-US" altLang="zh-CN" baseline="0" dirty="0" smtClean="0"/>
              <a:t>input</a:t>
            </a:r>
            <a:r>
              <a:rPr lang="zh-CN" altLang="en-US" baseline="0" dirty="0" smtClean="0"/>
              <a:t> </a:t>
            </a:r>
            <a:r>
              <a:rPr lang="en-US" altLang="zh-CN" baseline="0" dirty="0" smtClean="0"/>
              <a:t>buffer,</a:t>
            </a:r>
            <a:r>
              <a:rPr lang="zh-CN" altLang="en-US" baseline="0" dirty="0" smtClean="0"/>
              <a:t> </a:t>
            </a:r>
            <a:r>
              <a:rPr lang="en-US" altLang="zh-CN" baseline="0" dirty="0" smtClean="0"/>
              <a:t>there</a:t>
            </a:r>
            <a:r>
              <a:rPr lang="zh-CN" altLang="en-US" baseline="0" dirty="0" smtClean="0"/>
              <a:t> </a:t>
            </a:r>
            <a:r>
              <a:rPr lang="en-US" altLang="zh-CN" baseline="0" dirty="0" smtClean="0"/>
              <a:t>is</a:t>
            </a:r>
            <a:r>
              <a:rPr lang="zh-CN" altLang="en-US" baseline="0" dirty="0" smtClean="0"/>
              <a:t> </a:t>
            </a:r>
            <a:r>
              <a:rPr lang="en-US" altLang="zh-CN" baseline="0" dirty="0" smtClean="0"/>
              <a:t>only</a:t>
            </a:r>
            <a:r>
              <a:rPr lang="zh-CN" altLang="en-US" baseline="0" dirty="0" smtClean="0"/>
              <a:t> </a:t>
            </a:r>
            <a:r>
              <a:rPr lang="en-US" altLang="zh-CN" baseline="0" dirty="0" smtClean="0"/>
              <a:t>1</a:t>
            </a:r>
            <a:r>
              <a:rPr lang="zh-CN" altLang="en-US" baseline="0" dirty="0" smtClean="0"/>
              <a:t> </a:t>
            </a:r>
            <a:r>
              <a:rPr lang="en-US" altLang="zh-CN" baseline="0" dirty="0" smtClean="0"/>
              <a:t>data</a:t>
            </a:r>
            <a:r>
              <a:rPr lang="zh-CN" altLang="en-US" baseline="0" dirty="0" smtClean="0"/>
              <a:t> </a:t>
            </a:r>
            <a:r>
              <a:rPr lang="en-US" altLang="zh-CN" baseline="0" dirty="0" smtClean="0"/>
              <a:t>when</a:t>
            </a:r>
            <a:r>
              <a:rPr lang="zh-CN" altLang="en-US" baseline="0" dirty="0" smtClean="0"/>
              <a:t> </a:t>
            </a:r>
            <a:r>
              <a:rPr lang="en-US" altLang="zh-CN" baseline="0" dirty="0" smtClean="0"/>
              <a:t>batch</a:t>
            </a:r>
            <a:r>
              <a:rPr lang="zh-CN" altLang="en-US" baseline="0" dirty="0" smtClean="0"/>
              <a:t> </a:t>
            </a:r>
            <a:r>
              <a:rPr lang="en-US" altLang="zh-CN" baseline="0" dirty="0" smtClean="0"/>
              <a:t>size</a:t>
            </a:r>
            <a:r>
              <a:rPr lang="zh-CN" altLang="en-US" baseline="0" dirty="0" smtClean="0"/>
              <a:t> </a:t>
            </a:r>
            <a:r>
              <a:rPr lang="en-US" altLang="zh-CN" baseline="0" dirty="0" smtClean="0"/>
              <a:t>is</a:t>
            </a:r>
            <a:r>
              <a:rPr lang="zh-CN" altLang="en-US" baseline="0" dirty="0" smtClean="0"/>
              <a:t> </a:t>
            </a:r>
            <a:r>
              <a:rPr lang="en-US" altLang="zh-CN" baseline="0" dirty="0" smtClean="0"/>
              <a:t>1,</a:t>
            </a:r>
            <a:r>
              <a:rPr lang="zh-CN" altLang="en-US" baseline="0" dirty="0" smtClean="0"/>
              <a:t> </a:t>
            </a:r>
            <a:r>
              <a:rPr lang="en-US" altLang="zh-CN" baseline="0" dirty="0" smtClean="0"/>
              <a:t>and</a:t>
            </a:r>
            <a:r>
              <a:rPr lang="zh-CN" altLang="en-US" baseline="0" dirty="0" smtClean="0"/>
              <a:t> </a:t>
            </a:r>
            <a:r>
              <a:rPr lang="en-US" altLang="zh-CN" baseline="0" dirty="0" smtClean="0"/>
              <a:t>similarly</a:t>
            </a:r>
            <a:r>
              <a:rPr lang="zh-CN" altLang="en-US" baseline="0" dirty="0" smtClean="0"/>
              <a:t> </a:t>
            </a:r>
            <a:r>
              <a:rPr lang="en-US" altLang="zh-CN" baseline="0" dirty="0" smtClean="0"/>
              <a:t>in</a:t>
            </a:r>
            <a:r>
              <a:rPr lang="zh-CN" altLang="en-US" baseline="0" dirty="0" smtClean="0"/>
              <a:t> </a:t>
            </a:r>
            <a:r>
              <a:rPr lang="en-US" altLang="zh-CN" baseline="0" dirty="0" smtClean="0"/>
              <a:t>each</a:t>
            </a:r>
            <a:r>
              <a:rPr lang="zh-CN" altLang="en-US" baseline="0" dirty="0" smtClean="0"/>
              <a:t> </a:t>
            </a:r>
            <a:r>
              <a:rPr lang="en-US" altLang="zh-CN" baseline="0" dirty="0" smtClean="0"/>
              <a:t>output</a:t>
            </a:r>
            <a:r>
              <a:rPr lang="zh-CN" altLang="en-US" baseline="0" dirty="0" smtClean="0"/>
              <a:t> </a:t>
            </a:r>
            <a:r>
              <a:rPr lang="en-US" altLang="zh-CN" baseline="0" dirty="0" smtClean="0"/>
              <a:t>buffer,</a:t>
            </a:r>
            <a:r>
              <a:rPr lang="zh-CN" altLang="en-US" baseline="0" dirty="0" smtClean="0"/>
              <a:t> </a:t>
            </a:r>
            <a:r>
              <a:rPr lang="en-US" altLang="zh-CN" baseline="0" dirty="0" smtClean="0"/>
              <a:t>there</a:t>
            </a:r>
            <a:r>
              <a:rPr lang="zh-CN" altLang="en-US" baseline="0" dirty="0" smtClean="0"/>
              <a:t> </a:t>
            </a:r>
            <a:r>
              <a:rPr lang="en-US" altLang="zh-CN" baseline="0" dirty="0" smtClean="0"/>
              <a:t>is</a:t>
            </a:r>
            <a:r>
              <a:rPr lang="zh-CN" altLang="en-US" baseline="0" dirty="0" smtClean="0"/>
              <a:t> </a:t>
            </a:r>
            <a:r>
              <a:rPr lang="en-US" altLang="zh-CN" baseline="0" dirty="0" smtClean="0"/>
              <a:t>only</a:t>
            </a:r>
            <a:r>
              <a:rPr lang="zh-CN" altLang="en-US" baseline="0" dirty="0" smtClean="0"/>
              <a:t> </a:t>
            </a:r>
            <a:r>
              <a:rPr lang="en-US" altLang="zh-CN" baseline="0" dirty="0" smtClean="0"/>
              <a:t>1</a:t>
            </a:r>
            <a:r>
              <a:rPr lang="zh-CN" altLang="en-US" baseline="0" dirty="0" smtClean="0"/>
              <a:t> </a:t>
            </a:r>
            <a:r>
              <a:rPr lang="en-US" altLang="zh-CN" baseline="0" dirty="0" smtClean="0"/>
              <a:t>data</a:t>
            </a:r>
            <a:r>
              <a:rPr lang="zh-CN" altLang="en-US" baseline="0" dirty="0" smtClean="0"/>
              <a:t> </a:t>
            </a:r>
            <a:r>
              <a:rPr lang="en-US" altLang="zh-CN" baseline="0" dirty="0" smtClean="0"/>
              <a:t>element,</a:t>
            </a:r>
            <a:r>
              <a:rPr lang="zh-CN" altLang="en-US" baseline="0" dirty="0" smtClean="0"/>
              <a:t> </a:t>
            </a:r>
            <a:r>
              <a:rPr lang="en-US" altLang="zh-CN" baseline="0" dirty="0" smtClean="0"/>
              <a:t>And</a:t>
            </a:r>
            <a:r>
              <a:rPr lang="zh-CN" altLang="en-US" baseline="0" dirty="0" smtClean="0"/>
              <a:t> </a:t>
            </a:r>
            <a:r>
              <a:rPr lang="en-US" altLang="zh-CN" baseline="0" dirty="0" smtClean="0"/>
              <a:t>each</a:t>
            </a:r>
            <a:r>
              <a:rPr lang="zh-CN" altLang="en-US" baseline="0" dirty="0" smtClean="0"/>
              <a:t> </a:t>
            </a:r>
            <a:r>
              <a:rPr lang="en-US" altLang="zh-CN" baseline="0" dirty="0" smtClean="0"/>
              <a:t>weight</a:t>
            </a:r>
            <a:r>
              <a:rPr lang="zh-CN" altLang="en-US" baseline="0" dirty="0" smtClean="0"/>
              <a:t> </a:t>
            </a:r>
            <a:r>
              <a:rPr lang="en-US" altLang="zh-CN" baseline="0" dirty="0" smtClean="0"/>
              <a:t>buffer,</a:t>
            </a:r>
            <a:r>
              <a:rPr lang="zh-CN" altLang="en-US" baseline="0" dirty="0" smtClean="0"/>
              <a:t> </a:t>
            </a:r>
            <a:r>
              <a:rPr lang="en-US" altLang="zh-CN" baseline="0" dirty="0" smtClean="0"/>
              <a:t>there</a:t>
            </a:r>
            <a:r>
              <a:rPr lang="zh-CN" altLang="en-US" baseline="0" dirty="0" smtClean="0"/>
              <a:t> </a:t>
            </a:r>
            <a:r>
              <a:rPr lang="en-US" altLang="zh-CN" baseline="0" dirty="0" smtClean="0"/>
              <a:t>is</a:t>
            </a:r>
            <a:r>
              <a:rPr lang="zh-CN" altLang="en-US" baseline="0" dirty="0" smtClean="0"/>
              <a:t> </a:t>
            </a:r>
            <a:r>
              <a:rPr lang="en-US" altLang="zh-CN" baseline="0" dirty="0" smtClean="0"/>
              <a:t>only</a:t>
            </a:r>
            <a:r>
              <a:rPr lang="zh-CN" altLang="en-US" baseline="0" dirty="0" smtClean="0"/>
              <a:t> </a:t>
            </a:r>
            <a:r>
              <a:rPr lang="en-US" altLang="zh-CN" baseline="0" dirty="0" smtClean="0"/>
              <a:t>1</a:t>
            </a:r>
            <a:r>
              <a:rPr lang="zh-CN" altLang="en-US" baseline="0" dirty="0" smtClean="0"/>
              <a:t> </a:t>
            </a:r>
            <a:r>
              <a:rPr lang="en-US" altLang="zh-CN" baseline="0" dirty="0" smtClean="0"/>
              <a:t>data</a:t>
            </a:r>
            <a:r>
              <a:rPr lang="zh-CN" altLang="en-US" baseline="0" dirty="0" smtClean="0"/>
              <a:t> </a:t>
            </a:r>
            <a:r>
              <a:rPr lang="en-US" altLang="zh-CN" baseline="0" dirty="0" smtClean="0"/>
              <a:t>element.</a:t>
            </a:r>
            <a:r>
              <a:rPr lang="zh-CN" altLang="en-US" baseline="0" dirty="0" smtClean="0"/>
              <a:t> </a:t>
            </a:r>
            <a:r>
              <a:rPr lang="en-US" altLang="zh-CN" baseline="0" dirty="0" smtClean="0"/>
              <a:t>Assume</a:t>
            </a:r>
            <a:r>
              <a:rPr lang="zh-CN" altLang="en-US" baseline="0" dirty="0" smtClean="0"/>
              <a:t> </a:t>
            </a:r>
            <a:r>
              <a:rPr lang="en-US" altLang="zh-CN" baseline="0" dirty="0" smtClean="0"/>
              <a:t>we</a:t>
            </a:r>
            <a:r>
              <a:rPr lang="zh-CN" altLang="en-US" baseline="0" dirty="0" smtClean="0"/>
              <a:t> </a:t>
            </a:r>
            <a:r>
              <a:rPr lang="en-US" altLang="zh-CN" baseline="0" dirty="0" smtClean="0"/>
              <a:t>could</a:t>
            </a:r>
            <a:r>
              <a:rPr lang="zh-CN" altLang="en-US" baseline="0" dirty="0" smtClean="0"/>
              <a:t> </a:t>
            </a:r>
            <a:r>
              <a:rPr lang="en-US" altLang="zh-CN" baseline="0" dirty="0" smtClean="0"/>
              <a:t>load</a:t>
            </a:r>
            <a:r>
              <a:rPr lang="zh-CN" altLang="en-US" baseline="0" dirty="0" smtClean="0"/>
              <a:t> </a:t>
            </a:r>
            <a:r>
              <a:rPr lang="en-US" altLang="zh-CN" baseline="0" dirty="0" smtClean="0"/>
              <a:t>all</a:t>
            </a:r>
            <a:r>
              <a:rPr lang="zh-CN" altLang="en-US" baseline="0" dirty="0" smtClean="0"/>
              <a:t> </a:t>
            </a:r>
            <a:r>
              <a:rPr lang="en-US" altLang="zh-CN" baseline="0" dirty="0" smtClean="0"/>
              <a:t>input</a:t>
            </a:r>
            <a:r>
              <a:rPr lang="zh-CN" altLang="en-US" baseline="0" dirty="0" smtClean="0"/>
              <a:t> </a:t>
            </a:r>
            <a:r>
              <a:rPr lang="en-US" altLang="zh-CN" baseline="0" dirty="0" smtClean="0"/>
              <a:t>data</a:t>
            </a:r>
            <a:r>
              <a:rPr lang="zh-CN" altLang="en-US" baseline="0" dirty="0" smtClean="0"/>
              <a:t> </a:t>
            </a:r>
            <a:r>
              <a:rPr lang="en-US" altLang="zh-CN" baseline="0" dirty="0" smtClean="0"/>
              <a:t>in</a:t>
            </a:r>
            <a:r>
              <a:rPr lang="zh-CN" altLang="en-US" baseline="0" dirty="0" smtClean="0"/>
              <a:t> </a:t>
            </a:r>
            <a:r>
              <a:rPr lang="en-US" altLang="zh-CN" baseline="0" dirty="0" smtClean="0"/>
              <a:t>1</a:t>
            </a:r>
            <a:r>
              <a:rPr lang="zh-CN" altLang="en-US" baseline="0" dirty="0" smtClean="0"/>
              <a:t> </a:t>
            </a:r>
            <a:r>
              <a:rPr lang="en-US" altLang="zh-CN" baseline="0" dirty="0" smtClean="0"/>
              <a:t>bus</a:t>
            </a:r>
            <a:r>
              <a:rPr lang="zh-CN" altLang="en-US" baseline="0" dirty="0" smtClean="0"/>
              <a:t> </a:t>
            </a:r>
            <a:r>
              <a:rPr lang="en-US" altLang="zh-CN" baseline="0" dirty="0" smtClean="0"/>
              <a:t>transfer,</a:t>
            </a:r>
            <a:r>
              <a:rPr lang="zh-CN" altLang="en-US" baseline="0" dirty="0" smtClean="0"/>
              <a:t> </a:t>
            </a:r>
            <a:r>
              <a:rPr lang="en-US" altLang="zh-CN" baseline="0" dirty="0" smtClean="0"/>
              <a:t>then</a:t>
            </a:r>
            <a:r>
              <a:rPr lang="zh-CN" altLang="en-US" baseline="0" dirty="0" smtClean="0"/>
              <a:t> </a:t>
            </a:r>
            <a:r>
              <a:rPr lang="en-US" altLang="zh-CN" baseline="0" dirty="0" smtClean="0"/>
              <a:t>the</a:t>
            </a:r>
            <a:r>
              <a:rPr lang="zh-CN" altLang="en-US" baseline="0" dirty="0" smtClean="0"/>
              <a:t> </a:t>
            </a:r>
            <a:r>
              <a:rPr lang="en-US" altLang="zh-CN" baseline="0" dirty="0" smtClean="0"/>
              <a:t>input</a:t>
            </a:r>
            <a:r>
              <a:rPr lang="zh-CN" altLang="en-US" baseline="0" dirty="0" smtClean="0"/>
              <a:t> </a:t>
            </a:r>
            <a:r>
              <a:rPr lang="en-US" altLang="zh-CN" baseline="0" dirty="0" smtClean="0"/>
              <a:t>and</a:t>
            </a:r>
            <a:r>
              <a:rPr lang="zh-CN" altLang="en-US" baseline="0" dirty="0" smtClean="0"/>
              <a:t> </a:t>
            </a:r>
            <a:r>
              <a:rPr lang="en-US" altLang="zh-CN" baseline="0" dirty="0" smtClean="0"/>
              <a:t>output</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is</a:t>
            </a:r>
            <a:r>
              <a:rPr lang="zh-CN" altLang="en-US" baseline="0" dirty="0" smtClean="0"/>
              <a:t> </a:t>
            </a:r>
            <a:r>
              <a:rPr lang="en-US" altLang="zh-CN" baseline="0" dirty="0" smtClean="0"/>
              <a:t>32,</a:t>
            </a:r>
            <a:r>
              <a:rPr lang="zh-CN" altLang="en-US" baseline="0" dirty="0" smtClean="0"/>
              <a:t> </a:t>
            </a:r>
            <a:r>
              <a:rPr lang="en-US" altLang="zh-CN" baseline="0" dirty="0" smtClean="0"/>
              <a:t>and</a:t>
            </a:r>
            <a:r>
              <a:rPr lang="zh-CN" altLang="en-US" baseline="0" dirty="0" smtClean="0"/>
              <a:t> </a:t>
            </a:r>
            <a:r>
              <a:rPr lang="en-US" altLang="zh-CN" baseline="0" dirty="0" smtClean="0"/>
              <a:t>weight</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is</a:t>
            </a:r>
            <a:r>
              <a:rPr lang="zh-CN" altLang="en-US" baseline="0" dirty="0" smtClean="0"/>
              <a:t> </a:t>
            </a:r>
            <a:r>
              <a:rPr lang="en-US" altLang="zh-CN" baseline="0" dirty="0" smtClean="0"/>
              <a:t>1024.</a:t>
            </a:r>
            <a:r>
              <a:rPr lang="zh-CN" altLang="en-US" baseline="0" dirty="0" smtClean="0"/>
              <a:t> </a:t>
            </a:r>
            <a:endParaRPr lang="en-US" dirty="0"/>
          </a:p>
        </p:txBody>
      </p:sp>
    </p:spTree>
    <p:extLst>
      <p:ext uri="{BB962C8B-B14F-4D97-AF65-F5344CB8AC3E}">
        <p14:creationId xmlns:p14="http://schemas.microsoft.com/office/powerpoint/2010/main" val="842278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However,</a:t>
            </a:r>
            <a:r>
              <a:rPr lang="zh-CN" altLang="en-US" dirty="0" smtClean="0"/>
              <a:t> </a:t>
            </a:r>
            <a:r>
              <a:rPr lang="en-US" altLang="zh-CN" dirty="0" smtClean="0"/>
              <a:t>if</a:t>
            </a:r>
            <a:r>
              <a:rPr lang="zh-CN" altLang="en-US" dirty="0" smtClean="0"/>
              <a:t> </a:t>
            </a:r>
            <a:r>
              <a:rPr lang="en-US" altLang="zh-CN" dirty="0" smtClean="0"/>
              <a:t>we</a:t>
            </a:r>
            <a:r>
              <a:rPr lang="zh-CN" altLang="en-US" dirty="0" smtClean="0"/>
              <a:t> </a:t>
            </a:r>
            <a:r>
              <a:rPr lang="en-US" altLang="zh-CN" dirty="0" smtClean="0"/>
              <a:t>map</a:t>
            </a:r>
            <a:r>
              <a:rPr lang="zh-CN" altLang="en-US" dirty="0" smtClean="0"/>
              <a:t> </a:t>
            </a:r>
            <a:r>
              <a:rPr lang="en-US" altLang="zh-CN" dirty="0" smtClean="0"/>
              <a:t>the</a:t>
            </a:r>
            <a:r>
              <a:rPr lang="zh-CN" altLang="en-US" dirty="0" smtClean="0"/>
              <a:t> </a:t>
            </a:r>
            <a:r>
              <a:rPr lang="en-US" altLang="zh-CN" dirty="0" smtClean="0"/>
              <a:t>same</a:t>
            </a:r>
            <a:r>
              <a:rPr lang="zh-CN" altLang="en-US" dirty="0" smtClean="0"/>
              <a:t> </a:t>
            </a:r>
            <a:r>
              <a:rPr lang="en-US" altLang="zh-CN" dirty="0" smtClean="0"/>
              <a:t>FCN</a:t>
            </a:r>
            <a:r>
              <a:rPr lang="zh-CN" altLang="en-US" dirty="0" smtClean="0"/>
              <a:t> </a:t>
            </a:r>
            <a:r>
              <a:rPr lang="en-US" altLang="zh-CN" dirty="0" smtClean="0"/>
              <a:t>computation</a:t>
            </a:r>
            <a:r>
              <a:rPr lang="zh-CN" altLang="en-US" dirty="0" smtClean="0"/>
              <a:t> </a:t>
            </a:r>
            <a:r>
              <a:rPr lang="en-US" altLang="zh-CN" dirty="0" smtClean="0"/>
              <a:t>in</a:t>
            </a:r>
            <a:r>
              <a:rPr lang="zh-CN" altLang="en-US" dirty="0" smtClean="0"/>
              <a:t> </a:t>
            </a:r>
            <a:r>
              <a:rPr lang="en-US" altLang="zh-CN" dirty="0" smtClean="0"/>
              <a:t>CONV</a:t>
            </a:r>
            <a:r>
              <a:rPr lang="zh-CN" altLang="en-US" baseline="0" dirty="0" smtClean="0"/>
              <a:t> </a:t>
            </a:r>
            <a:r>
              <a:rPr lang="en-US" altLang="zh-CN" baseline="0" dirty="0" smtClean="0"/>
              <a:t>accelerator</a:t>
            </a:r>
            <a:r>
              <a:rPr lang="zh-CN" altLang="en-US" baseline="0" dirty="0" smtClean="0"/>
              <a:t> </a:t>
            </a:r>
            <a:r>
              <a:rPr lang="en-US" altLang="zh-CN" baseline="0" dirty="0" smtClean="0"/>
              <a:t>using</a:t>
            </a:r>
            <a:r>
              <a:rPr lang="zh-CN" altLang="en-US" baseline="0" dirty="0" smtClean="0"/>
              <a:t> </a:t>
            </a:r>
            <a:r>
              <a:rPr lang="en-US" altLang="zh-CN" baseline="0" dirty="0" smtClean="0"/>
              <a:t>reverse</a:t>
            </a:r>
            <a:r>
              <a:rPr lang="zh-CN" altLang="en-US" baseline="0" dirty="0" smtClean="0"/>
              <a:t> </a:t>
            </a:r>
            <a:r>
              <a:rPr lang="en-US" altLang="zh-CN" baseline="0" dirty="0" smtClean="0"/>
              <a:t>mapping,</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map</a:t>
            </a:r>
            <a:r>
              <a:rPr lang="zh-CN" altLang="en-US" baseline="0" dirty="0" smtClean="0"/>
              <a:t> </a:t>
            </a:r>
            <a:r>
              <a:rPr lang="en-US" altLang="zh-CN" baseline="0" dirty="0" smtClean="0"/>
              <a:t>weight</a:t>
            </a:r>
            <a:r>
              <a:rPr lang="zh-CN" altLang="en-US" baseline="0" dirty="0" smtClean="0"/>
              <a:t> </a:t>
            </a:r>
            <a:r>
              <a:rPr lang="en-US" altLang="zh-CN" baseline="0" dirty="0" smtClean="0"/>
              <a:t>kernel</a:t>
            </a:r>
            <a:r>
              <a:rPr lang="zh-CN" altLang="en-US" baseline="0" dirty="0" smtClean="0"/>
              <a:t> </a:t>
            </a:r>
            <a:r>
              <a:rPr lang="en-US" altLang="zh-CN" baseline="0" dirty="0" smtClean="0"/>
              <a:t>in</a:t>
            </a:r>
            <a:r>
              <a:rPr lang="zh-CN" altLang="en-US" baseline="0" dirty="0" smtClean="0"/>
              <a:t> </a:t>
            </a:r>
            <a:r>
              <a:rPr lang="en-US" altLang="zh-CN" baseline="0" dirty="0" smtClean="0"/>
              <a:t>FCN</a:t>
            </a:r>
            <a:r>
              <a:rPr lang="zh-CN" altLang="en-US" baseline="0" dirty="0" smtClean="0"/>
              <a:t> </a:t>
            </a:r>
            <a:r>
              <a:rPr lang="en-US" altLang="zh-CN" baseline="0" dirty="0" smtClean="0"/>
              <a:t>into</a:t>
            </a:r>
            <a:r>
              <a:rPr lang="zh-CN" altLang="en-US" baseline="0" dirty="0" smtClean="0"/>
              <a:t> </a:t>
            </a:r>
            <a:r>
              <a:rPr lang="en-US" altLang="zh-CN" baseline="0" dirty="0" smtClean="0"/>
              <a:t>CONV</a:t>
            </a:r>
            <a:r>
              <a:rPr lang="zh-CN" altLang="en-US" baseline="0" dirty="0" smtClean="0"/>
              <a:t> </a:t>
            </a:r>
            <a:r>
              <a:rPr lang="en-US" altLang="zh-CN" baseline="0" dirty="0" smtClean="0"/>
              <a:t>input</a:t>
            </a:r>
            <a:r>
              <a:rPr lang="zh-CN" altLang="en-US" baseline="0" dirty="0" smtClean="0"/>
              <a:t> </a:t>
            </a:r>
            <a:r>
              <a:rPr lang="en-US" altLang="zh-CN" baseline="0" dirty="0" smtClean="0"/>
              <a:t>buffers.</a:t>
            </a:r>
            <a:r>
              <a:rPr lang="zh-CN" altLang="en-US" baseline="0" dirty="0" smtClean="0"/>
              <a:t> </a:t>
            </a:r>
            <a:r>
              <a:rPr lang="en-US" altLang="zh-CN" baseline="0" dirty="0" smtClean="0"/>
              <a:t>Since</a:t>
            </a:r>
            <a:r>
              <a:rPr lang="zh-CN" altLang="en-US" baseline="0" dirty="0" smtClean="0"/>
              <a:t> </a:t>
            </a:r>
            <a:r>
              <a:rPr lang="en-US" altLang="zh-CN" baseline="0" dirty="0" smtClean="0"/>
              <a:t>each</a:t>
            </a:r>
            <a:r>
              <a:rPr lang="zh-CN" altLang="en-US" baseline="0" dirty="0" smtClean="0"/>
              <a:t> </a:t>
            </a:r>
            <a:r>
              <a:rPr lang="en-US" altLang="zh-CN" baseline="0" dirty="0" smtClean="0"/>
              <a:t>CONV</a:t>
            </a:r>
            <a:r>
              <a:rPr lang="zh-CN" altLang="en-US" baseline="0" dirty="0" smtClean="0"/>
              <a:t> </a:t>
            </a:r>
            <a:r>
              <a:rPr lang="en-US" altLang="zh-CN" baseline="0" dirty="0" smtClean="0"/>
              <a:t>input</a:t>
            </a:r>
            <a:r>
              <a:rPr lang="zh-CN" altLang="en-US" baseline="0" dirty="0" smtClean="0"/>
              <a:t> </a:t>
            </a:r>
            <a:r>
              <a:rPr lang="en-US" altLang="zh-CN" baseline="0" dirty="0" smtClean="0"/>
              <a:t>buffers</a:t>
            </a:r>
            <a:r>
              <a:rPr lang="zh-CN" altLang="en-US" baseline="0" dirty="0" smtClean="0"/>
              <a:t> </a:t>
            </a:r>
            <a:r>
              <a:rPr lang="en-US" altLang="zh-CN" baseline="0" dirty="0" smtClean="0"/>
              <a:t>are</a:t>
            </a:r>
            <a:r>
              <a:rPr lang="zh-CN" altLang="en-US" baseline="0" dirty="0" smtClean="0"/>
              <a:t> </a:t>
            </a:r>
            <a:r>
              <a:rPr lang="en-US" altLang="zh-CN" baseline="0" dirty="0" smtClean="0"/>
              <a:t>large</a:t>
            </a:r>
            <a:r>
              <a:rPr lang="zh-CN" altLang="en-US" baseline="0" dirty="0" smtClean="0"/>
              <a:t> </a:t>
            </a:r>
            <a:r>
              <a:rPr lang="en-US" altLang="zh-CN" baseline="0" dirty="0" smtClean="0"/>
              <a:t>buffers</a:t>
            </a:r>
            <a:r>
              <a:rPr lang="zh-CN" altLang="en-US" baseline="0" dirty="0" smtClean="0"/>
              <a:t> </a:t>
            </a:r>
            <a:r>
              <a:rPr lang="en-US" altLang="zh-CN" baseline="0" dirty="0" smtClean="0"/>
              <a:t>that</a:t>
            </a:r>
            <a:r>
              <a:rPr lang="zh-CN" altLang="en-US" baseline="0" dirty="0" smtClean="0"/>
              <a:t> </a:t>
            </a:r>
            <a:r>
              <a:rPr lang="en-US" altLang="zh-CN" baseline="0" dirty="0" smtClean="0"/>
              <a:t>can</a:t>
            </a:r>
            <a:r>
              <a:rPr lang="zh-CN" altLang="en-US" baseline="0" dirty="0" smtClean="0"/>
              <a:t> </a:t>
            </a:r>
            <a:r>
              <a:rPr lang="en-US" altLang="zh-CN" baseline="0" dirty="0" smtClean="0"/>
              <a:t>hold</a:t>
            </a:r>
            <a:r>
              <a:rPr lang="zh-CN" altLang="en-US" baseline="0" dirty="0" smtClean="0"/>
              <a:t> </a:t>
            </a:r>
            <a:r>
              <a:rPr lang="en-US" altLang="zh-CN" baseline="0" dirty="0" smtClean="0"/>
              <a:t>up</a:t>
            </a:r>
            <a:r>
              <a:rPr lang="zh-CN" altLang="en-US" baseline="0" dirty="0" smtClean="0"/>
              <a:t> </a:t>
            </a:r>
            <a:r>
              <a:rPr lang="en-US" altLang="zh-CN" baseline="0" dirty="0" smtClean="0"/>
              <a:t>to</a:t>
            </a:r>
            <a:r>
              <a:rPr lang="zh-CN" altLang="en-US" baseline="0" dirty="0" smtClean="0"/>
              <a:t> </a:t>
            </a:r>
            <a:r>
              <a:rPr lang="en-US" altLang="zh-CN" baseline="0" dirty="0" smtClean="0"/>
              <a:t>7000</a:t>
            </a:r>
            <a:r>
              <a:rPr lang="zh-CN" altLang="en-US" baseline="0" dirty="0" smtClean="0"/>
              <a:t> </a:t>
            </a:r>
            <a:r>
              <a:rPr lang="en-US" altLang="zh-CN" baseline="0" dirty="0" smtClean="0"/>
              <a:t>data</a:t>
            </a:r>
            <a:r>
              <a:rPr lang="zh-CN" altLang="en-US" baseline="0" dirty="0" smtClean="0"/>
              <a:t> </a:t>
            </a:r>
            <a:r>
              <a:rPr lang="en-US" altLang="zh-CN" baseline="0" dirty="0" smtClean="0"/>
              <a:t>elements,</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store</a:t>
            </a:r>
            <a:r>
              <a:rPr lang="zh-CN" altLang="en-US" baseline="0" dirty="0" smtClean="0"/>
              <a:t> </a:t>
            </a:r>
            <a:r>
              <a:rPr lang="en-US" altLang="zh-CN" baseline="0" dirty="0" smtClean="0"/>
              <a:t>all</a:t>
            </a:r>
            <a:r>
              <a:rPr lang="zh-CN" altLang="en-US" baseline="0" dirty="0" smtClean="0"/>
              <a:t> </a:t>
            </a:r>
            <a:r>
              <a:rPr lang="en-US" altLang="zh-CN" baseline="0" dirty="0" smtClean="0"/>
              <a:t>the</a:t>
            </a:r>
            <a:r>
              <a:rPr lang="zh-CN" altLang="en-US" baseline="0" dirty="0" smtClean="0"/>
              <a:t> </a:t>
            </a:r>
            <a:r>
              <a:rPr lang="en-US" altLang="zh-CN" baseline="0" dirty="0" smtClean="0"/>
              <a:t>weight</a:t>
            </a:r>
            <a:r>
              <a:rPr lang="zh-CN" altLang="en-US" baseline="0" dirty="0" smtClean="0"/>
              <a:t> </a:t>
            </a:r>
            <a:r>
              <a:rPr lang="en-US" altLang="zh-CN" baseline="0" dirty="0" smtClean="0"/>
              <a:t>kernels</a:t>
            </a:r>
            <a:r>
              <a:rPr lang="zh-CN" altLang="en-US" baseline="0" dirty="0" smtClean="0"/>
              <a:t> </a:t>
            </a:r>
            <a:r>
              <a:rPr lang="en-US" altLang="zh-CN" baseline="0" dirty="0" smtClean="0"/>
              <a:t>corresponds</a:t>
            </a:r>
            <a:r>
              <a:rPr lang="zh-CN" altLang="en-US" baseline="0" dirty="0" smtClean="0"/>
              <a:t> </a:t>
            </a:r>
            <a:r>
              <a:rPr lang="en-US" altLang="zh-CN" baseline="0" dirty="0" smtClean="0"/>
              <a:t>to</a:t>
            </a:r>
            <a:r>
              <a:rPr lang="zh-CN" altLang="en-US" baseline="0" dirty="0" smtClean="0"/>
              <a:t> </a:t>
            </a:r>
            <a:r>
              <a:rPr lang="en-US" altLang="zh-CN" baseline="0" dirty="0" smtClean="0"/>
              <a:t>32</a:t>
            </a:r>
            <a:r>
              <a:rPr lang="zh-CN" altLang="en-US" baseline="0" dirty="0" smtClean="0"/>
              <a:t> </a:t>
            </a:r>
            <a:r>
              <a:rPr lang="en-US" altLang="zh-CN" baseline="0" dirty="0" smtClean="0"/>
              <a:t>input</a:t>
            </a:r>
            <a:r>
              <a:rPr lang="zh-CN" altLang="en-US" baseline="0" dirty="0" smtClean="0"/>
              <a:t> </a:t>
            </a:r>
            <a:r>
              <a:rPr lang="en-US" altLang="zh-CN" baseline="0" dirty="0" smtClean="0"/>
              <a:t>feature</a:t>
            </a:r>
            <a:r>
              <a:rPr lang="zh-CN" altLang="en-US" baseline="0" dirty="0" smtClean="0"/>
              <a:t> </a:t>
            </a:r>
            <a:r>
              <a:rPr lang="en-US" altLang="zh-CN" baseline="0" dirty="0" smtClean="0"/>
              <a:t>and</a:t>
            </a:r>
            <a:r>
              <a:rPr lang="zh-CN" altLang="en-US" baseline="0" dirty="0" smtClean="0"/>
              <a:t> </a:t>
            </a:r>
            <a:r>
              <a:rPr lang="en-US" altLang="zh-CN" baseline="0" dirty="0" smtClean="0"/>
              <a:t>4k</a:t>
            </a:r>
            <a:r>
              <a:rPr lang="zh-CN" altLang="en-US" baseline="0" dirty="0" smtClean="0"/>
              <a:t> </a:t>
            </a:r>
            <a:r>
              <a:rPr lang="en-US" altLang="zh-CN" baseline="0" dirty="0" smtClean="0"/>
              <a:t>output</a:t>
            </a:r>
            <a:r>
              <a:rPr lang="zh-CN" altLang="en-US" baseline="0" dirty="0" smtClean="0"/>
              <a:t> </a:t>
            </a:r>
            <a:r>
              <a:rPr lang="en-US" altLang="zh-CN" baseline="0" dirty="0" smtClean="0"/>
              <a:t>feature</a:t>
            </a:r>
            <a:r>
              <a:rPr lang="zh-CN" altLang="en-US" baseline="0" dirty="0" smtClean="0"/>
              <a:t> </a:t>
            </a:r>
            <a:r>
              <a:rPr lang="en-US" altLang="zh-CN" baseline="0" dirty="0" smtClean="0"/>
              <a:t>on</a:t>
            </a:r>
            <a:r>
              <a:rPr lang="zh-CN" altLang="en-US" baseline="0" dirty="0" smtClean="0"/>
              <a:t> </a:t>
            </a:r>
            <a:r>
              <a:rPr lang="en-US" altLang="zh-CN" baseline="0" dirty="0" smtClean="0"/>
              <a:t>chip</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CONV</a:t>
            </a:r>
            <a:r>
              <a:rPr lang="zh-CN" altLang="en-US" baseline="0" dirty="0" smtClean="0"/>
              <a:t> </a:t>
            </a:r>
            <a:r>
              <a:rPr lang="en-US" altLang="zh-CN" baseline="0" dirty="0" smtClean="0"/>
              <a:t>input</a:t>
            </a:r>
            <a:r>
              <a:rPr lang="zh-CN" altLang="en-US" baseline="0" dirty="0" smtClean="0"/>
              <a:t> </a:t>
            </a:r>
            <a:r>
              <a:rPr lang="en-US" altLang="zh-CN" baseline="0" dirty="0" smtClean="0"/>
              <a:t>buffer,</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32</a:t>
            </a:r>
            <a:r>
              <a:rPr lang="zh-CN" altLang="en-US" baseline="0" dirty="0" smtClean="0"/>
              <a:t> </a:t>
            </a:r>
            <a:r>
              <a:rPr lang="en-US" altLang="zh-CN" baseline="0" dirty="0" smtClean="0"/>
              <a:t>by</a:t>
            </a:r>
            <a:r>
              <a:rPr lang="zh-CN" altLang="en-US" baseline="0" dirty="0" smtClean="0"/>
              <a:t> </a:t>
            </a:r>
            <a:r>
              <a:rPr lang="en-US" altLang="zh-CN" baseline="0" dirty="0" smtClean="0"/>
              <a:t>4K.</a:t>
            </a:r>
            <a:r>
              <a:rPr lang="zh-CN" altLang="en-US" baseline="0" dirty="0" smtClean="0"/>
              <a:t> </a:t>
            </a:r>
            <a:r>
              <a:rPr lang="en-US" altLang="zh-CN" baseline="0" dirty="0" smtClean="0"/>
              <a:t>Accordingly,</a:t>
            </a:r>
            <a:r>
              <a:rPr lang="zh-CN" altLang="en-US" baseline="0" dirty="0" smtClean="0"/>
              <a:t> </a:t>
            </a:r>
            <a:r>
              <a:rPr lang="en-US" altLang="zh-CN" baseline="0" dirty="0" smtClean="0"/>
              <a:t>the</a:t>
            </a:r>
            <a:r>
              <a:rPr lang="zh-CN" altLang="en-US" baseline="0" dirty="0" smtClean="0"/>
              <a:t> </a:t>
            </a:r>
            <a:r>
              <a:rPr lang="en-US" altLang="zh-CN" baseline="0" dirty="0" smtClean="0"/>
              <a:t>output</a:t>
            </a:r>
            <a:r>
              <a:rPr lang="zh-CN" altLang="en-US" baseline="0" dirty="0" smtClean="0"/>
              <a:t> </a:t>
            </a:r>
            <a:r>
              <a:rPr lang="en-US" altLang="zh-CN" baseline="0" dirty="0" smtClean="0"/>
              <a:t>for</a:t>
            </a:r>
            <a:r>
              <a:rPr lang="zh-CN" altLang="en-US" baseline="0" dirty="0" smtClean="0"/>
              <a:t> </a:t>
            </a:r>
            <a:r>
              <a:rPr lang="en-US" altLang="zh-CN" baseline="0" dirty="0" smtClean="0"/>
              <a:t>this</a:t>
            </a:r>
            <a:r>
              <a:rPr lang="zh-CN" altLang="en-US" baseline="0" dirty="0" smtClean="0"/>
              <a:t> </a:t>
            </a:r>
            <a:r>
              <a:rPr lang="en-US" altLang="zh-CN" baseline="0" dirty="0" smtClean="0"/>
              <a:t>one</a:t>
            </a:r>
            <a:r>
              <a:rPr lang="zh-CN" altLang="en-US" baseline="0" dirty="0" smtClean="0"/>
              <a:t> </a:t>
            </a:r>
            <a:r>
              <a:rPr lang="en-US" altLang="zh-CN" baseline="0" dirty="0" smtClean="0"/>
              <a:t>batch</a:t>
            </a:r>
            <a:r>
              <a:rPr lang="zh-CN" altLang="en-US" baseline="0" dirty="0" smtClean="0"/>
              <a:t> </a:t>
            </a:r>
            <a:r>
              <a:rPr lang="en-US" altLang="zh-CN" baseline="0" dirty="0" smtClean="0"/>
              <a:t>are</a:t>
            </a:r>
            <a:r>
              <a:rPr lang="zh-CN" altLang="en-US" baseline="0" dirty="0" smtClean="0"/>
              <a:t> </a:t>
            </a:r>
            <a:r>
              <a:rPr lang="en-US" altLang="zh-CN" baseline="0" dirty="0" smtClean="0"/>
              <a:t>stored</a:t>
            </a:r>
            <a:r>
              <a:rPr lang="zh-CN" altLang="en-US" baseline="0" dirty="0" smtClean="0"/>
              <a:t> </a:t>
            </a:r>
            <a:r>
              <a:rPr lang="en-US" altLang="zh-CN" baseline="0" dirty="0" smtClean="0"/>
              <a:t>in</a:t>
            </a:r>
            <a:r>
              <a:rPr lang="zh-CN" altLang="en-US" baseline="0" dirty="0" smtClean="0"/>
              <a:t> </a:t>
            </a:r>
            <a:r>
              <a:rPr lang="en-US" altLang="zh-CN" baseline="0" dirty="0" smtClean="0"/>
              <a:t>one</a:t>
            </a:r>
            <a:r>
              <a:rPr lang="zh-CN" altLang="en-US" baseline="0" dirty="0" smtClean="0"/>
              <a:t> </a:t>
            </a:r>
            <a:r>
              <a:rPr lang="en-US" altLang="zh-CN" baseline="0" dirty="0" smtClean="0"/>
              <a:t>output</a:t>
            </a:r>
            <a:r>
              <a:rPr lang="zh-CN" altLang="en-US" baseline="0" dirty="0" smtClean="0"/>
              <a:t> </a:t>
            </a:r>
            <a:r>
              <a:rPr lang="en-US" altLang="zh-CN" baseline="0" dirty="0" smtClean="0"/>
              <a:t>buffer</a:t>
            </a:r>
            <a:r>
              <a:rPr lang="zh-CN" altLang="en-US" baseline="0" dirty="0" smtClean="0"/>
              <a:t> </a:t>
            </a:r>
            <a:r>
              <a:rPr lang="en-US" altLang="zh-CN" baseline="0" dirty="0" smtClean="0"/>
              <a:t>in</a:t>
            </a:r>
            <a:r>
              <a:rPr lang="zh-CN" altLang="en-US" baseline="0" dirty="0" smtClean="0"/>
              <a:t> </a:t>
            </a:r>
            <a:r>
              <a:rPr lang="en-US" altLang="zh-CN" baseline="0" dirty="0" smtClean="0"/>
              <a:t>CONV</a:t>
            </a:r>
            <a:r>
              <a:rPr lang="zh-CN" altLang="en-US" baseline="0" dirty="0" smtClean="0"/>
              <a:t> </a:t>
            </a:r>
            <a:r>
              <a:rPr lang="en-US" altLang="zh-CN" baseline="0" dirty="0" smtClean="0"/>
              <a:t>accelerator.</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way,</a:t>
            </a:r>
            <a:r>
              <a:rPr lang="zh-CN" altLang="en-US" baseline="0" dirty="0" smtClean="0"/>
              <a:t> </a:t>
            </a:r>
            <a:r>
              <a:rPr lang="en-US" altLang="zh-CN" baseline="0" dirty="0" smtClean="0"/>
              <a:t>the</a:t>
            </a:r>
            <a:r>
              <a:rPr lang="zh-CN" altLang="en-US" baseline="0" dirty="0" smtClean="0"/>
              <a:t> </a:t>
            </a:r>
            <a:r>
              <a:rPr lang="en-US" altLang="zh-CN" baseline="0" dirty="0" smtClean="0"/>
              <a:t>input</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is</a:t>
            </a:r>
            <a:r>
              <a:rPr lang="zh-CN" altLang="en-US" baseline="0" dirty="0" smtClean="0"/>
              <a:t> </a:t>
            </a:r>
            <a:r>
              <a:rPr lang="en-US" altLang="zh-CN" baseline="0" dirty="0" smtClean="0"/>
              <a:t>still</a:t>
            </a:r>
            <a:r>
              <a:rPr lang="zh-CN" altLang="en-US" baseline="0" dirty="0" smtClean="0"/>
              <a:t> </a:t>
            </a:r>
            <a:r>
              <a:rPr lang="en-US" altLang="zh-CN" baseline="0" dirty="0" smtClean="0"/>
              <a:t>32,</a:t>
            </a:r>
            <a:r>
              <a:rPr lang="zh-CN" altLang="en-US" baseline="0" dirty="0" smtClean="0"/>
              <a:t> </a:t>
            </a:r>
            <a:r>
              <a:rPr lang="en-US" altLang="zh-CN" baseline="0" dirty="0" smtClean="0"/>
              <a:t>while</a:t>
            </a:r>
            <a:r>
              <a:rPr lang="zh-CN" altLang="en-US" baseline="0" dirty="0" smtClean="0"/>
              <a:t> </a:t>
            </a:r>
            <a:r>
              <a:rPr lang="en-US" altLang="zh-CN" baseline="0" dirty="0" smtClean="0"/>
              <a:t>the</a:t>
            </a:r>
            <a:r>
              <a:rPr lang="zh-CN" altLang="en-US" baseline="0" dirty="0" smtClean="0"/>
              <a:t> </a:t>
            </a:r>
            <a:r>
              <a:rPr lang="en-US" altLang="zh-CN" baseline="0" dirty="0" smtClean="0"/>
              <a:t>weight</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increases</a:t>
            </a:r>
            <a:r>
              <a:rPr lang="zh-CN" altLang="en-US" baseline="0" dirty="0" smtClean="0"/>
              <a:t> </a:t>
            </a:r>
            <a:r>
              <a:rPr lang="en-US" altLang="zh-CN" baseline="0" dirty="0" smtClean="0"/>
              <a:t>to</a:t>
            </a:r>
            <a:r>
              <a:rPr lang="zh-CN" altLang="en-US" baseline="0" dirty="0" smtClean="0"/>
              <a:t> </a:t>
            </a:r>
            <a:r>
              <a:rPr lang="en-US" altLang="zh-CN" baseline="0" dirty="0" smtClean="0"/>
              <a:t>131K</a:t>
            </a:r>
            <a:r>
              <a:rPr lang="zh-CN" altLang="en-US" baseline="0" dirty="0" smtClean="0"/>
              <a:t> </a:t>
            </a:r>
            <a:r>
              <a:rPr lang="en-US" altLang="zh-CN" baseline="0" dirty="0" smtClean="0"/>
              <a:t>and</a:t>
            </a:r>
            <a:r>
              <a:rPr lang="zh-CN" altLang="en-US" baseline="0" dirty="0" smtClean="0"/>
              <a:t> </a:t>
            </a:r>
            <a:r>
              <a:rPr lang="en-US" altLang="zh-CN" baseline="0" dirty="0" smtClean="0"/>
              <a:t>output</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increases</a:t>
            </a:r>
            <a:r>
              <a:rPr lang="zh-CN" altLang="en-US" baseline="0" dirty="0" smtClean="0"/>
              <a:t> </a:t>
            </a:r>
            <a:r>
              <a:rPr lang="en-US" altLang="zh-CN" baseline="0" dirty="0" smtClean="0"/>
              <a:t>to</a:t>
            </a:r>
            <a:r>
              <a:rPr lang="zh-CN" altLang="en-US" baseline="0" dirty="0" smtClean="0"/>
              <a:t> </a:t>
            </a:r>
            <a:r>
              <a:rPr lang="en-US" altLang="zh-CN" baseline="0" dirty="0" smtClean="0"/>
              <a:t>4K.</a:t>
            </a:r>
            <a:r>
              <a:rPr lang="zh-CN" altLang="en-US" baseline="0" dirty="0" smtClean="0"/>
              <a:t> </a:t>
            </a:r>
            <a:r>
              <a:rPr lang="en-US" altLang="zh-CN" baseline="0" dirty="0" smtClean="0"/>
              <a:t>And</a:t>
            </a:r>
            <a:r>
              <a:rPr lang="zh-CN" altLang="en-US" baseline="0" dirty="0" smtClean="0"/>
              <a:t> </a:t>
            </a: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huge</a:t>
            </a:r>
            <a:r>
              <a:rPr lang="zh-CN" altLang="en-US" baseline="0" dirty="0" smtClean="0"/>
              <a:t> </a:t>
            </a:r>
            <a:r>
              <a:rPr lang="en-US" altLang="zh-CN" baseline="0" dirty="0" smtClean="0"/>
              <a:t>improvement</a:t>
            </a:r>
            <a:r>
              <a:rPr lang="zh-CN" altLang="en-US" baseline="0" dirty="0" smtClean="0"/>
              <a:t> </a:t>
            </a:r>
            <a:r>
              <a:rPr lang="en-US" altLang="zh-CN" baseline="0" dirty="0" smtClean="0"/>
              <a:t>in</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compared</a:t>
            </a:r>
            <a:r>
              <a:rPr lang="zh-CN" altLang="en-US" baseline="0" dirty="0" smtClean="0"/>
              <a:t> </a:t>
            </a:r>
            <a:r>
              <a:rPr lang="en-US" altLang="zh-CN" baseline="0" dirty="0" smtClean="0"/>
              <a:t>to</a:t>
            </a:r>
            <a:r>
              <a:rPr lang="zh-CN" altLang="en-US" baseline="0" dirty="0" smtClean="0"/>
              <a:t> </a:t>
            </a:r>
            <a:r>
              <a:rPr lang="en-US" altLang="zh-CN" baseline="0" dirty="0" smtClean="0"/>
              <a:t>input-major</a:t>
            </a:r>
            <a:r>
              <a:rPr lang="zh-CN" altLang="en-US" baseline="0" dirty="0" smtClean="0"/>
              <a:t> </a:t>
            </a:r>
            <a:r>
              <a:rPr lang="en-US" altLang="zh-CN" baseline="0" dirty="0" smtClean="0"/>
              <a:t>mapping</a:t>
            </a:r>
            <a:r>
              <a:rPr lang="zh-CN" altLang="en-US" baseline="0" dirty="0" smtClean="0"/>
              <a:t> </a:t>
            </a:r>
            <a:r>
              <a:rPr lang="en-US" altLang="zh-CN" baseline="0" dirty="0" smtClean="0"/>
              <a:t>when</a:t>
            </a:r>
            <a:r>
              <a:rPr lang="zh-CN" altLang="en-US" baseline="0" dirty="0" smtClean="0"/>
              <a:t> </a:t>
            </a:r>
            <a:r>
              <a:rPr lang="en-US" altLang="zh-CN" baseline="0" dirty="0" smtClean="0"/>
              <a:t>batch</a:t>
            </a:r>
            <a:r>
              <a:rPr lang="zh-CN" altLang="en-US" baseline="0" dirty="0" smtClean="0"/>
              <a:t> </a:t>
            </a:r>
            <a:r>
              <a:rPr lang="en-US" altLang="zh-CN" baseline="0" dirty="0" smtClean="0"/>
              <a:t>size</a:t>
            </a:r>
            <a:r>
              <a:rPr lang="zh-CN" altLang="en-US" baseline="0" dirty="0" smtClean="0"/>
              <a:t> </a:t>
            </a:r>
            <a:r>
              <a:rPr lang="en-US" altLang="zh-CN" baseline="0" dirty="0" smtClean="0"/>
              <a:t>is</a:t>
            </a:r>
            <a:r>
              <a:rPr lang="zh-CN" altLang="en-US" baseline="0" dirty="0" smtClean="0"/>
              <a:t> </a:t>
            </a:r>
            <a:r>
              <a:rPr lang="en-US" altLang="zh-CN" baseline="0" dirty="0" smtClean="0"/>
              <a:t>only</a:t>
            </a:r>
            <a:r>
              <a:rPr lang="zh-CN" altLang="en-US" baseline="0" dirty="0" smtClean="0"/>
              <a:t> </a:t>
            </a:r>
            <a:r>
              <a:rPr lang="en-US" altLang="zh-CN" baseline="0" dirty="0" smtClean="0"/>
              <a:t>1.</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to</a:t>
            </a:r>
            <a:r>
              <a:rPr lang="zh-CN" altLang="en-US" baseline="0" dirty="0" smtClean="0"/>
              <a:t> </a:t>
            </a:r>
            <a:r>
              <a:rPr lang="en-US" altLang="zh-CN" baseline="0" dirty="0" smtClean="0"/>
              <a:t>say,</a:t>
            </a:r>
            <a:r>
              <a:rPr lang="zh-CN" altLang="en-US" baseline="0" dirty="0" smtClean="0"/>
              <a:t> </a:t>
            </a:r>
            <a:r>
              <a:rPr lang="en-US" altLang="zh-CN" baseline="0" dirty="0" smtClean="0"/>
              <a:t>reverse</a:t>
            </a:r>
            <a:r>
              <a:rPr lang="zh-CN" altLang="en-US" baseline="0" dirty="0" smtClean="0"/>
              <a:t> </a:t>
            </a:r>
            <a:r>
              <a:rPr lang="en-US" altLang="zh-CN" baseline="0" dirty="0" smtClean="0"/>
              <a:t>mapping</a:t>
            </a:r>
            <a:r>
              <a:rPr lang="zh-CN" altLang="en-US" baseline="0" dirty="0" smtClean="0"/>
              <a:t> </a:t>
            </a:r>
            <a:r>
              <a:rPr lang="en-US" altLang="zh-CN" baseline="0" dirty="0" smtClean="0"/>
              <a:t>makes</a:t>
            </a:r>
            <a:r>
              <a:rPr lang="zh-CN" altLang="en-US" baseline="0" dirty="0" smtClean="0"/>
              <a:t> </a:t>
            </a:r>
            <a:r>
              <a:rPr lang="en-US" altLang="zh-CN" baseline="0" dirty="0" smtClean="0"/>
              <a:t>more</a:t>
            </a:r>
            <a:r>
              <a:rPr lang="zh-CN" altLang="en-US" baseline="0" dirty="0" smtClean="0"/>
              <a:t> </a:t>
            </a:r>
            <a:r>
              <a:rPr lang="en-US" altLang="zh-CN" baseline="0" dirty="0" smtClean="0"/>
              <a:t>use</a:t>
            </a:r>
            <a:r>
              <a:rPr lang="zh-CN" altLang="en-US" baseline="0" dirty="0" smtClean="0"/>
              <a:t> </a:t>
            </a:r>
            <a:r>
              <a:rPr lang="en-US" altLang="zh-CN" baseline="0" dirty="0" smtClean="0"/>
              <a:t>of</a:t>
            </a:r>
            <a:r>
              <a:rPr lang="zh-CN" altLang="en-US" baseline="0" dirty="0" smtClean="0"/>
              <a:t> </a:t>
            </a:r>
            <a:r>
              <a:rPr lang="en-US" altLang="zh-CN" baseline="0" dirty="0" smtClean="0"/>
              <a:t>buffer</a:t>
            </a:r>
            <a:r>
              <a:rPr lang="zh-CN" altLang="en-US" baseline="0" dirty="0" smtClean="0"/>
              <a:t> </a:t>
            </a:r>
            <a:r>
              <a:rPr lang="en-US" altLang="zh-CN" baseline="0" dirty="0" smtClean="0"/>
              <a:t>size</a:t>
            </a:r>
            <a:r>
              <a:rPr lang="zh-CN" altLang="en-US" baseline="0" dirty="0" smtClean="0"/>
              <a:t> </a:t>
            </a:r>
            <a:r>
              <a:rPr lang="en-US" altLang="zh-CN" baseline="0" dirty="0" smtClean="0"/>
              <a:t>and</a:t>
            </a:r>
            <a:r>
              <a:rPr lang="zh-CN" altLang="en-US" baseline="0" dirty="0" smtClean="0"/>
              <a:t> </a:t>
            </a:r>
            <a:r>
              <a:rPr lang="en-US" altLang="zh-CN" baseline="0" dirty="0" smtClean="0"/>
              <a:t>have</a:t>
            </a:r>
            <a:r>
              <a:rPr lang="zh-CN" altLang="en-US" baseline="0" dirty="0" smtClean="0"/>
              <a:t> </a:t>
            </a:r>
            <a:r>
              <a:rPr lang="en-US" altLang="zh-CN" baseline="0" dirty="0" smtClean="0"/>
              <a:t>higher</a:t>
            </a:r>
            <a:r>
              <a:rPr lang="zh-CN" altLang="en-US" baseline="0" dirty="0" smtClean="0"/>
              <a:t> </a:t>
            </a:r>
            <a:r>
              <a:rPr lang="en-US" altLang="zh-CN" baseline="0" dirty="0" smtClean="0"/>
              <a:t>burst</a:t>
            </a:r>
            <a:r>
              <a:rPr lang="zh-CN" altLang="en-US" baseline="0" dirty="0" smtClean="0"/>
              <a:t> </a:t>
            </a:r>
            <a:r>
              <a:rPr lang="en-US" altLang="zh-CN" baseline="0" dirty="0" smtClean="0"/>
              <a:t>length</a:t>
            </a:r>
            <a:r>
              <a:rPr lang="zh-CN" altLang="en-US" baseline="0" dirty="0" smtClean="0"/>
              <a:t> </a:t>
            </a:r>
            <a:r>
              <a:rPr lang="en-US" altLang="zh-CN" baseline="0" dirty="0" smtClean="0"/>
              <a:t>and</a:t>
            </a:r>
            <a:r>
              <a:rPr lang="zh-CN" altLang="en-US" baseline="0" dirty="0" smtClean="0"/>
              <a:t> </a:t>
            </a:r>
            <a:r>
              <a:rPr lang="en-US" altLang="zh-CN" baseline="0" dirty="0" smtClean="0"/>
              <a:t>off-chip</a:t>
            </a:r>
            <a:r>
              <a:rPr lang="zh-CN" altLang="en-US" baseline="0" dirty="0" smtClean="0"/>
              <a:t> </a:t>
            </a:r>
            <a:r>
              <a:rPr lang="en-US" altLang="zh-CN" baseline="0" dirty="0" smtClean="0"/>
              <a:t>bandwidth</a:t>
            </a:r>
            <a:r>
              <a:rPr lang="zh-CN" altLang="en-US" baseline="0" dirty="0" smtClean="0"/>
              <a:t> </a:t>
            </a:r>
            <a:r>
              <a:rPr lang="en-US" altLang="zh-CN" baseline="0" dirty="0" smtClean="0"/>
              <a:t>compared</a:t>
            </a:r>
            <a:r>
              <a:rPr lang="zh-CN" altLang="en-US" baseline="0" dirty="0" smtClean="0"/>
              <a:t> </a:t>
            </a:r>
            <a:r>
              <a:rPr lang="en-US" altLang="zh-CN" baseline="0" dirty="0" smtClean="0"/>
              <a:t>to</a:t>
            </a:r>
            <a:r>
              <a:rPr lang="zh-CN" altLang="en-US" baseline="0" dirty="0" smtClean="0"/>
              <a:t> </a:t>
            </a:r>
            <a:r>
              <a:rPr lang="en-US" altLang="zh-CN" baseline="0" dirty="0" smtClean="0"/>
              <a:t>input-major</a:t>
            </a:r>
            <a:r>
              <a:rPr lang="zh-CN" altLang="en-US" baseline="0" dirty="0" smtClean="0"/>
              <a:t> </a:t>
            </a:r>
            <a:r>
              <a:rPr lang="en-US" altLang="zh-CN" baseline="0" dirty="0" smtClean="0"/>
              <a:t>mapping.</a:t>
            </a:r>
            <a:endParaRPr lang="en-US" dirty="0"/>
          </a:p>
        </p:txBody>
      </p:sp>
    </p:spTree>
    <p:extLst>
      <p:ext uri="{BB962C8B-B14F-4D97-AF65-F5344CB8AC3E}">
        <p14:creationId xmlns:p14="http://schemas.microsoft.com/office/powerpoint/2010/main" val="153247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Deep learning</a:t>
            </a:r>
            <a:r>
              <a:rPr lang="en-US" baseline="0" dirty="0" smtClean="0"/>
              <a:t> algorithms are used everywhere. But, we think, they are deployed in 3 stages.</a:t>
            </a:r>
          </a:p>
          <a:p>
            <a:pPr lvl="0">
              <a:spcBef>
                <a:spcPts val="0"/>
              </a:spcBef>
              <a:buNone/>
            </a:pPr>
            <a:endParaRPr lang="en-US" baseline="0" dirty="0" smtClean="0"/>
          </a:p>
          <a:p>
            <a:pPr lvl="0">
              <a:spcBef>
                <a:spcPts val="0"/>
              </a:spcBef>
              <a:buNone/>
            </a:pPr>
            <a:r>
              <a:rPr lang="en-US" baseline="0" dirty="0" smtClean="0"/>
              <a:t>The first stage is called back-end training, in which a large amount of data are fed to deep learning algorithms to let it learn data patterns automatically. </a:t>
            </a:r>
          </a:p>
          <a:p>
            <a:pPr lvl="0">
              <a:spcBef>
                <a:spcPts val="0"/>
              </a:spcBef>
              <a:buNone/>
            </a:pPr>
            <a:r>
              <a:rPr lang="en-US" baseline="0" dirty="0" smtClean="0"/>
              <a:t>It usually contains a huge amount of computation workload. So those servers are usually equipped with tens to hundreds of high end GPUs.</a:t>
            </a:r>
          </a:p>
          <a:p>
            <a:pPr lvl="0">
              <a:spcBef>
                <a:spcPts val="0"/>
              </a:spcBef>
              <a:buNone/>
            </a:pPr>
            <a:endParaRPr lang="en-US" baseline="0" dirty="0" smtClean="0"/>
          </a:p>
          <a:p>
            <a:pPr lvl="0">
              <a:spcBef>
                <a:spcPts val="0"/>
              </a:spcBef>
              <a:buNone/>
            </a:pPr>
            <a:r>
              <a:rPr lang="en-US" baseline="0" dirty="0" smtClean="0"/>
              <a:t>The second stage is called online processing. A cloud server usually contains tens of thousands servers to processing online data, like image search engines. </a:t>
            </a:r>
          </a:p>
          <a:p>
            <a:pPr lvl="0">
              <a:spcBef>
                <a:spcPts val="0"/>
              </a:spcBef>
              <a:buNone/>
            </a:pPr>
            <a:r>
              <a:rPr lang="en-US" baseline="0" dirty="0" smtClean="0"/>
              <a:t>Because of data center’s requirement on power budget and low-latency computing, a large amount of accelerators are required in this level.</a:t>
            </a:r>
          </a:p>
          <a:p>
            <a:pPr lvl="0">
              <a:spcBef>
                <a:spcPts val="0"/>
              </a:spcBef>
              <a:buNone/>
            </a:pPr>
            <a:endParaRPr lang="en-US" baseline="0" dirty="0" smtClean="0"/>
          </a:p>
          <a:p>
            <a:pPr lvl="0">
              <a:spcBef>
                <a:spcPts val="0"/>
              </a:spcBef>
              <a:buNone/>
            </a:pPr>
            <a:r>
              <a:rPr lang="en-US" baseline="0" dirty="0" smtClean="0"/>
              <a:t>The last level is called embedded or intelligence device.</a:t>
            </a:r>
          </a:p>
          <a:p>
            <a:pPr lvl="0">
              <a:spcBef>
                <a:spcPts val="0"/>
              </a:spcBef>
              <a:buNone/>
            </a:pPr>
            <a:endParaRPr lang="en-US" baseline="0" dirty="0" smtClean="0"/>
          </a:p>
          <a:p>
            <a:pPr lvl="0">
              <a:spcBef>
                <a:spcPts val="0"/>
              </a:spcBef>
              <a:buNone/>
            </a:pPr>
            <a:r>
              <a:rPr lang="en-US" baseline="0" dirty="0" smtClean="0"/>
              <a:t>Our work is mainly focused on accelerating deep learning’s online processing.</a:t>
            </a:r>
          </a:p>
        </p:txBody>
      </p:sp>
    </p:spTree>
    <p:extLst>
      <p:ext uri="{BB962C8B-B14F-4D97-AF65-F5344CB8AC3E}">
        <p14:creationId xmlns:p14="http://schemas.microsoft.com/office/powerpoint/2010/main" val="2849841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Here</a:t>
            </a:r>
            <a:r>
              <a:rPr lang="zh-CN" altLang="en-US" baseline="0" dirty="0" smtClean="0"/>
              <a:t> </a:t>
            </a:r>
            <a:r>
              <a:rPr lang="en-US" altLang="zh-CN" baseline="0" dirty="0" smtClean="0"/>
              <a:t>we</a:t>
            </a:r>
            <a:r>
              <a:rPr lang="zh-CN" altLang="en-US" baseline="0" dirty="0" smtClean="0"/>
              <a:t> </a:t>
            </a:r>
            <a:r>
              <a:rPr lang="en-US" altLang="zh-CN" baseline="0" dirty="0" smtClean="0"/>
              <a:t>show</a:t>
            </a:r>
            <a:r>
              <a:rPr lang="zh-CN" altLang="en-US" baseline="0" dirty="0" smtClean="0"/>
              <a:t> </a:t>
            </a:r>
            <a:r>
              <a:rPr lang="en-US" altLang="zh-CN" baseline="0" dirty="0" smtClean="0"/>
              <a:t>the</a:t>
            </a:r>
            <a:r>
              <a:rPr lang="zh-CN" altLang="en-US" baseline="0" dirty="0" smtClean="0"/>
              <a:t> </a:t>
            </a:r>
            <a:r>
              <a:rPr lang="en-US" altLang="zh-CN" baseline="0" dirty="0" smtClean="0"/>
              <a:t>design</a:t>
            </a:r>
            <a:r>
              <a:rPr lang="zh-CN" altLang="en-US" baseline="0" dirty="0" smtClean="0"/>
              <a:t> </a:t>
            </a:r>
            <a:r>
              <a:rPr lang="en-US" altLang="zh-CN" baseline="0" dirty="0" smtClean="0"/>
              <a:t>space</a:t>
            </a:r>
            <a:r>
              <a:rPr lang="zh-CN" altLang="en-US" baseline="0" dirty="0" smtClean="0"/>
              <a:t> </a:t>
            </a:r>
            <a:r>
              <a:rPr lang="en-US" altLang="zh-CN" baseline="0" dirty="0" smtClean="0"/>
              <a:t>exploration</a:t>
            </a:r>
            <a:r>
              <a:rPr lang="zh-CN" altLang="en-US" baseline="0" dirty="0" smtClean="0"/>
              <a:t> </a:t>
            </a:r>
            <a:r>
              <a:rPr lang="en-US" altLang="zh-CN" baseline="0" dirty="0" smtClean="0"/>
              <a:t>when</a:t>
            </a:r>
            <a:r>
              <a:rPr lang="zh-CN" altLang="en-US" baseline="0" dirty="0" smtClean="0"/>
              <a:t> </a:t>
            </a:r>
            <a:r>
              <a:rPr lang="en-US" altLang="zh-CN" baseline="0" dirty="0" smtClean="0"/>
              <a:t>we</a:t>
            </a:r>
            <a:r>
              <a:rPr lang="zh-CN" altLang="en-US" baseline="0" dirty="0" smtClean="0"/>
              <a:t> </a:t>
            </a:r>
            <a:r>
              <a:rPr lang="en-US" altLang="zh-CN" baseline="0" dirty="0" smtClean="0"/>
              <a:t>have</a:t>
            </a:r>
            <a:r>
              <a:rPr lang="zh-CN" altLang="en-US" baseline="0" dirty="0" smtClean="0"/>
              <a:t> </a:t>
            </a:r>
            <a:r>
              <a:rPr lang="en-US" altLang="zh-CN" baseline="0" dirty="0" smtClean="0"/>
              <a:t>different</a:t>
            </a:r>
            <a:r>
              <a:rPr lang="zh-CN" altLang="en-US" baseline="0" dirty="0" smtClean="0"/>
              <a:t> </a:t>
            </a:r>
            <a:r>
              <a:rPr lang="en-US" altLang="zh-CN" baseline="0" dirty="0" smtClean="0"/>
              <a:t>batch</a:t>
            </a:r>
            <a:r>
              <a:rPr lang="zh-CN" altLang="en-US" baseline="0" dirty="0" smtClean="0"/>
              <a:t> </a:t>
            </a:r>
            <a:r>
              <a:rPr lang="en-US" altLang="zh-CN" baseline="0" dirty="0" smtClean="0"/>
              <a:t>sizes</a:t>
            </a:r>
            <a:r>
              <a:rPr lang="zh-CN" altLang="en-US" baseline="0" dirty="0" smtClean="0"/>
              <a:t> </a:t>
            </a:r>
            <a:r>
              <a:rPr lang="en-US" altLang="zh-CN" baseline="0" dirty="0" smtClean="0"/>
              <a:t>and</a:t>
            </a:r>
            <a:r>
              <a:rPr lang="zh-CN" altLang="en-US" baseline="0" dirty="0" smtClean="0"/>
              <a:t> </a:t>
            </a:r>
            <a:r>
              <a:rPr lang="en-US" altLang="zh-CN" baseline="0" dirty="0" smtClean="0"/>
              <a:t>kernel</a:t>
            </a:r>
            <a:r>
              <a:rPr lang="zh-CN" altLang="en-US" baseline="0" dirty="0" smtClean="0"/>
              <a:t> </a:t>
            </a:r>
            <a:r>
              <a:rPr lang="en-US" altLang="zh-CN" baseline="0" dirty="0" smtClean="0"/>
              <a:t>sizes</a:t>
            </a:r>
            <a:r>
              <a:rPr lang="zh-CN" altLang="en-US" baseline="0" dirty="0" smtClean="0"/>
              <a:t> </a:t>
            </a:r>
            <a:r>
              <a:rPr lang="en-US" altLang="zh-CN" baseline="0" dirty="0" smtClean="0"/>
              <a:t>for</a:t>
            </a:r>
            <a:r>
              <a:rPr lang="zh-CN" altLang="en-US" baseline="0" dirty="0" smtClean="0"/>
              <a:t> </a:t>
            </a:r>
            <a:r>
              <a:rPr lang="en-US" altLang="zh-CN" baseline="0" dirty="0" smtClean="0"/>
              <a:t>input-major</a:t>
            </a:r>
            <a:r>
              <a:rPr lang="zh-CN" altLang="en-US" baseline="0" dirty="0" smtClean="0"/>
              <a:t> </a:t>
            </a:r>
            <a:r>
              <a:rPr lang="en-US" altLang="zh-CN" baseline="0" dirty="0" smtClean="0"/>
              <a:t>mapping</a:t>
            </a:r>
            <a:r>
              <a:rPr lang="zh-CN" altLang="en-US" baseline="0" dirty="0" smtClean="0"/>
              <a:t> </a:t>
            </a:r>
            <a:r>
              <a:rPr lang="en-US" altLang="zh-CN" baseline="0" dirty="0" smtClean="0"/>
              <a:t>and</a:t>
            </a:r>
            <a:r>
              <a:rPr lang="zh-CN" altLang="en-US" baseline="0" dirty="0" smtClean="0"/>
              <a:t> </a:t>
            </a:r>
            <a:r>
              <a:rPr lang="en-US" altLang="zh-CN" baseline="0" dirty="0" smtClean="0"/>
              <a:t>weight-major</a:t>
            </a:r>
            <a:r>
              <a:rPr lang="zh-CN" altLang="en-US" baseline="0" dirty="0" smtClean="0"/>
              <a:t> </a:t>
            </a:r>
            <a:r>
              <a:rPr lang="en-US" altLang="zh-CN" baseline="0" dirty="0" smtClean="0"/>
              <a:t>mapping.</a:t>
            </a:r>
            <a:r>
              <a:rPr lang="zh-CN" altLang="en-US" baseline="0" dirty="0" smtClean="0"/>
              <a:t> </a:t>
            </a:r>
            <a:r>
              <a:rPr lang="en-US" altLang="zh-CN" baseline="0" dirty="0" smtClean="0"/>
              <a:t>The</a:t>
            </a:r>
            <a:r>
              <a:rPr lang="zh-CN" altLang="en-US" baseline="0" dirty="0" smtClean="0"/>
              <a:t> </a:t>
            </a:r>
            <a:r>
              <a:rPr lang="en-US" altLang="zh-CN" baseline="0" dirty="0" smtClean="0"/>
              <a:t>X</a:t>
            </a:r>
            <a:r>
              <a:rPr lang="zh-CN" altLang="en-US" baseline="0" dirty="0" smtClean="0"/>
              <a:t> </a:t>
            </a:r>
            <a:r>
              <a:rPr lang="en-US" altLang="zh-CN" baseline="0" dirty="0" smtClean="0"/>
              <a:t>axis</a:t>
            </a:r>
            <a:r>
              <a:rPr lang="zh-CN" altLang="en-US" baseline="0" dirty="0" smtClean="0"/>
              <a:t> </a:t>
            </a:r>
            <a:r>
              <a:rPr lang="en-US" altLang="zh-CN" baseline="0" dirty="0" smtClean="0"/>
              <a:t>is</a:t>
            </a:r>
            <a:r>
              <a:rPr lang="zh-CN" altLang="en-US" baseline="0" dirty="0" smtClean="0"/>
              <a:t> </a:t>
            </a:r>
            <a:r>
              <a:rPr lang="en-US" altLang="zh-CN" baseline="0" dirty="0" smtClean="0"/>
              <a:t>CTC</a:t>
            </a:r>
            <a:r>
              <a:rPr lang="zh-CN" altLang="en-US" baseline="0" dirty="0" smtClean="0"/>
              <a:t> </a:t>
            </a:r>
            <a:r>
              <a:rPr lang="en-US" altLang="zh-CN" baseline="0" dirty="0" smtClean="0"/>
              <a:t>ratio,</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computation</a:t>
            </a:r>
            <a:r>
              <a:rPr lang="zh-CN" altLang="en-US" baseline="0" dirty="0" smtClean="0"/>
              <a:t> </a:t>
            </a:r>
            <a:r>
              <a:rPr lang="en-US" altLang="zh-CN" baseline="0" dirty="0" smtClean="0"/>
              <a:t>to</a:t>
            </a:r>
            <a:r>
              <a:rPr lang="zh-CN" altLang="en-US" baseline="0" dirty="0" smtClean="0"/>
              <a:t> </a:t>
            </a:r>
            <a:r>
              <a:rPr lang="en-US" altLang="zh-CN" baseline="0" dirty="0" smtClean="0"/>
              <a:t>communication</a:t>
            </a:r>
            <a:r>
              <a:rPr lang="zh-CN" altLang="en-US" baseline="0" dirty="0" smtClean="0"/>
              <a:t> </a:t>
            </a:r>
            <a:r>
              <a:rPr lang="en-US" altLang="zh-CN" baseline="0" dirty="0" smtClean="0"/>
              <a:t>ratio,</a:t>
            </a:r>
            <a:r>
              <a:rPr lang="zh-CN" altLang="en-US" baseline="0" dirty="0" smtClean="0"/>
              <a:t> </a:t>
            </a:r>
            <a:r>
              <a:rPr lang="en-US" altLang="zh-CN" baseline="0" dirty="0" smtClean="0"/>
              <a:t>And</a:t>
            </a:r>
            <a:r>
              <a:rPr lang="zh-CN" altLang="en-US" baseline="0" dirty="0" smtClean="0"/>
              <a:t> </a:t>
            </a:r>
            <a:r>
              <a:rPr lang="en-US" altLang="zh-CN" baseline="0" dirty="0" smtClean="0"/>
              <a:t>Y</a:t>
            </a:r>
            <a:r>
              <a:rPr lang="zh-CN" altLang="en-US" baseline="0" dirty="0" smtClean="0"/>
              <a:t> </a:t>
            </a:r>
            <a:r>
              <a:rPr lang="en-US" altLang="zh-CN" baseline="0" dirty="0" smtClean="0"/>
              <a:t>axis</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computation</a:t>
            </a:r>
            <a:r>
              <a:rPr lang="zh-CN" altLang="en-US" baseline="0" dirty="0" smtClean="0"/>
              <a:t> </a:t>
            </a:r>
            <a:r>
              <a:rPr lang="en-US" altLang="zh-CN" baseline="0" dirty="0" smtClean="0"/>
              <a:t>performance.</a:t>
            </a:r>
            <a:r>
              <a:rPr lang="zh-CN" altLang="en-US" baseline="0" dirty="0" smtClean="0"/>
              <a:t> </a:t>
            </a:r>
            <a:r>
              <a:rPr lang="en-US" altLang="zh-CN" baseline="0" dirty="0" smtClean="0"/>
              <a:t>The</a:t>
            </a:r>
            <a:r>
              <a:rPr lang="zh-CN" altLang="en-US" baseline="0" dirty="0" smtClean="0"/>
              <a:t> </a:t>
            </a:r>
            <a:r>
              <a:rPr lang="en-US" altLang="zh-CN" baseline="0" dirty="0" smtClean="0"/>
              <a:t>blue</a:t>
            </a:r>
            <a:r>
              <a:rPr lang="zh-CN" altLang="en-US" baseline="0" dirty="0" smtClean="0"/>
              <a:t> </a:t>
            </a:r>
            <a:r>
              <a:rPr lang="en-US" altLang="zh-CN" baseline="0" dirty="0" smtClean="0"/>
              <a:t>dots</a:t>
            </a:r>
            <a:r>
              <a:rPr lang="zh-CN" altLang="en-US" baseline="0" dirty="0" smtClean="0"/>
              <a:t> </a:t>
            </a:r>
            <a:r>
              <a:rPr lang="en-US" altLang="zh-CN" baseline="0" dirty="0" smtClean="0"/>
              <a:t>here</a:t>
            </a:r>
            <a:r>
              <a:rPr lang="zh-CN" altLang="en-US" baseline="0" dirty="0" smtClean="0"/>
              <a:t> </a:t>
            </a:r>
            <a:r>
              <a:rPr lang="en-US" altLang="zh-CN" baseline="0" dirty="0" smtClean="0"/>
              <a:t>are</a:t>
            </a:r>
            <a:r>
              <a:rPr lang="zh-CN" altLang="en-US" baseline="0" dirty="0" smtClean="0"/>
              <a:t> </a:t>
            </a:r>
            <a:r>
              <a:rPr lang="en-US" altLang="zh-CN" baseline="0" dirty="0" smtClean="0"/>
              <a:t>design</a:t>
            </a:r>
            <a:r>
              <a:rPr lang="zh-CN" altLang="en-US" baseline="0" dirty="0" smtClean="0"/>
              <a:t> </a:t>
            </a:r>
            <a:r>
              <a:rPr lang="en-US" altLang="zh-CN" baseline="0" dirty="0" smtClean="0"/>
              <a:t>points</a:t>
            </a:r>
            <a:r>
              <a:rPr lang="zh-CN" altLang="en-US" baseline="0" dirty="0" smtClean="0"/>
              <a:t> </a:t>
            </a:r>
            <a:r>
              <a:rPr lang="en-US" altLang="zh-CN" baseline="0" dirty="0" smtClean="0"/>
              <a:t>that</a:t>
            </a:r>
            <a:r>
              <a:rPr lang="zh-CN" altLang="en-US" baseline="0" dirty="0" smtClean="0"/>
              <a:t> </a:t>
            </a:r>
            <a:r>
              <a:rPr lang="en-US" altLang="zh-CN" baseline="0" dirty="0" smtClean="0"/>
              <a:t>have</a:t>
            </a:r>
            <a:r>
              <a:rPr lang="zh-CN" altLang="en-US" baseline="0" dirty="0" smtClean="0"/>
              <a:t> </a:t>
            </a:r>
            <a:r>
              <a:rPr lang="en-US" altLang="zh-CN" baseline="0" dirty="0" smtClean="0"/>
              <a:t>different</a:t>
            </a:r>
            <a:r>
              <a:rPr lang="zh-CN" altLang="en-US" baseline="0" dirty="0" smtClean="0"/>
              <a:t> </a:t>
            </a:r>
            <a:r>
              <a:rPr lang="en-US" altLang="zh-CN" baseline="0" dirty="0" smtClean="0"/>
              <a:t>batch</a:t>
            </a:r>
            <a:r>
              <a:rPr lang="zh-CN" altLang="en-US" baseline="0" dirty="0" smtClean="0"/>
              <a:t> </a:t>
            </a:r>
            <a:r>
              <a:rPr lang="en-US" altLang="zh-CN" baseline="0" dirty="0" smtClean="0"/>
              <a:t>sizes</a:t>
            </a:r>
            <a:r>
              <a:rPr lang="zh-CN" altLang="en-US" baseline="0" dirty="0" smtClean="0"/>
              <a:t> </a:t>
            </a:r>
            <a:r>
              <a:rPr lang="en-US" altLang="zh-CN" baseline="0" dirty="0" smtClean="0"/>
              <a:t>and</a:t>
            </a:r>
            <a:r>
              <a:rPr lang="zh-CN" altLang="en-US" baseline="0" dirty="0" smtClean="0"/>
              <a:t> </a:t>
            </a:r>
            <a:r>
              <a:rPr lang="en-US" altLang="zh-CN" baseline="0" dirty="0" smtClean="0"/>
              <a:t>kernel</a:t>
            </a:r>
            <a:r>
              <a:rPr lang="zh-CN" altLang="en-US" baseline="0" dirty="0" smtClean="0"/>
              <a:t> </a:t>
            </a:r>
            <a:r>
              <a:rPr lang="en-US" altLang="zh-CN" baseline="0" dirty="0" smtClean="0"/>
              <a:t>sizes.</a:t>
            </a:r>
            <a:r>
              <a:rPr lang="zh-CN" altLang="en-US" baseline="0" dirty="0" smtClean="0"/>
              <a:t> </a:t>
            </a:r>
            <a:r>
              <a:rPr lang="en-US" altLang="zh-CN" baseline="0" dirty="0" smtClean="0"/>
              <a:t>And</a:t>
            </a:r>
            <a:r>
              <a:rPr lang="zh-CN" altLang="en-US" baseline="0" dirty="0" smtClean="0"/>
              <a:t> </a:t>
            </a:r>
            <a:r>
              <a:rPr lang="en-US" altLang="zh-CN" baseline="0" dirty="0" smtClean="0"/>
              <a:t>there</a:t>
            </a:r>
            <a:r>
              <a:rPr lang="zh-CN" altLang="en-US" baseline="0" dirty="0" smtClean="0"/>
              <a:t> </a:t>
            </a:r>
            <a:r>
              <a:rPr lang="en-US" altLang="zh-CN" baseline="0" dirty="0" smtClean="0"/>
              <a:t>is</a:t>
            </a:r>
            <a:r>
              <a:rPr lang="zh-CN" altLang="en-US" baseline="0" dirty="0" smtClean="0"/>
              <a:t> </a:t>
            </a:r>
            <a:r>
              <a:rPr lang="en-US" altLang="zh-CN" baseline="0" dirty="0" smtClean="0"/>
              <a:t>line</a:t>
            </a:r>
            <a:r>
              <a:rPr lang="zh-CN" altLang="en-US" baseline="0" dirty="0" smtClean="0"/>
              <a:t> </a:t>
            </a:r>
            <a:r>
              <a:rPr lang="en-US" altLang="zh-CN" baseline="0" dirty="0" smtClean="0"/>
              <a:t>that</a:t>
            </a:r>
            <a:r>
              <a:rPr lang="zh-CN" altLang="en-US" baseline="0" dirty="0" smtClean="0"/>
              <a:t> </a:t>
            </a:r>
            <a:r>
              <a:rPr lang="en-US" altLang="zh-CN" baseline="0" dirty="0" smtClean="0"/>
              <a:t>goes</a:t>
            </a:r>
            <a:r>
              <a:rPr lang="zh-CN" altLang="en-US" baseline="0" dirty="0" smtClean="0"/>
              <a:t> </a:t>
            </a:r>
            <a:r>
              <a:rPr lang="en-US" altLang="zh-CN" baseline="0" dirty="0" smtClean="0"/>
              <a:t>through</a:t>
            </a:r>
            <a:r>
              <a:rPr lang="zh-CN" altLang="en-US" baseline="0" dirty="0" smtClean="0"/>
              <a:t> </a:t>
            </a:r>
            <a:r>
              <a:rPr lang="en-US" altLang="zh-CN" baseline="0" dirty="0" smtClean="0"/>
              <a:t>the</a:t>
            </a:r>
            <a:r>
              <a:rPr lang="zh-CN" altLang="en-US" baseline="0" dirty="0" smtClean="0"/>
              <a:t> </a:t>
            </a:r>
            <a:r>
              <a:rPr lang="en-US" altLang="zh-CN" baseline="0" dirty="0" smtClean="0"/>
              <a:t>origin</a:t>
            </a:r>
            <a:r>
              <a:rPr lang="zh-CN" altLang="en-US" baseline="0" dirty="0" smtClean="0"/>
              <a:t> </a:t>
            </a:r>
            <a:r>
              <a:rPr lang="en-US" altLang="zh-CN" baseline="0" dirty="0" smtClean="0"/>
              <a:t>of</a:t>
            </a:r>
            <a:r>
              <a:rPr lang="zh-CN" altLang="en-US" baseline="0" dirty="0" smtClean="0"/>
              <a:t> </a:t>
            </a:r>
            <a:r>
              <a:rPr lang="en-US" altLang="zh-CN" baseline="0" dirty="0" smtClean="0"/>
              <a:t>coordinate</a:t>
            </a:r>
            <a:r>
              <a:rPr lang="zh-CN" altLang="en-US" baseline="0" dirty="0" smtClean="0"/>
              <a:t> </a:t>
            </a:r>
            <a:r>
              <a:rPr lang="en-US" altLang="zh-CN" baseline="0" dirty="0" smtClean="0"/>
              <a:t>here</a:t>
            </a:r>
            <a:r>
              <a:rPr lang="zh-CN" altLang="en-US" baseline="0" dirty="0" smtClean="0"/>
              <a:t> </a:t>
            </a:r>
            <a:r>
              <a:rPr lang="en-US" altLang="zh-CN" baseline="0" dirty="0" smtClean="0"/>
              <a:t>shows</a:t>
            </a:r>
            <a:r>
              <a:rPr lang="zh-CN" altLang="en-US" baseline="0" dirty="0" smtClean="0"/>
              <a:t> </a:t>
            </a:r>
            <a:r>
              <a:rPr lang="en-US" altLang="zh-CN" baseline="0" dirty="0" smtClean="0"/>
              <a:t>the</a:t>
            </a:r>
            <a:r>
              <a:rPr lang="zh-CN" altLang="en-US" baseline="0" dirty="0" smtClean="0"/>
              <a:t> </a:t>
            </a:r>
            <a:r>
              <a:rPr lang="en-US" altLang="zh-CN" baseline="0" dirty="0" smtClean="0"/>
              <a:t>FPGA</a:t>
            </a:r>
            <a:r>
              <a:rPr lang="zh-CN" altLang="en-US" baseline="0" dirty="0" smtClean="0"/>
              <a:t> </a:t>
            </a:r>
            <a:r>
              <a:rPr lang="en-US" altLang="zh-CN" baseline="0" dirty="0" smtClean="0"/>
              <a:t>bandwidth</a:t>
            </a:r>
            <a:r>
              <a:rPr lang="zh-CN" altLang="en-US" baseline="0" dirty="0" smtClean="0"/>
              <a:t> </a:t>
            </a:r>
            <a:r>
              <a:rPr lang="en-US" altLang="zh-CN" baseline="0" dirty="0" smtClean="0"/>
              <a:t>roofline.</a:t>
            </a:r>
            <a:r>
              <a:rPr lang="zh-CN" altLang="en-US" baseline="0" dirty="0" smtClean="0"/>
              <a:t> </a:t>
            </a:r>
            <a:r>
              <a:rPr lang="en-US" altLang="zh-CN" baseline="0" dirty="0" smtClean="0"/>
              <a:t>For</a:t>
            </a:r>
            <a:r>
              <a:rPr lang="zh-CN" altLang="en-US" baseline="0" dirty="0" smtClean="0"/>
              <a:t> </a:t>
            </a:r>
            <a:r>
              <a:rPr lang="en-US" altLang="zh-CN" baseline="0" dirty="0" smtClean="0"/>
              <a:t>a</a:t>
            </a:r>
            <a:r>
              <a:rPr lang="zh-CN" altLang="en-US" baseline="0" dirty="0" smtClean="0"/>
              <a:t> </a:t>
            </a:r>
            <a:r>
              <a:rPr lang="en-US" altLang="zh-CN" baseline="0" dirty="0" smtClean="0"/>
              <a:t>specific</a:t>
            </a:r>
            <a:r>
              <a:rPr lang="zh-CN" altLang="en-US" baseline="0" dirty="0" smtClean="0"/>
              <a:t> </a:t>
            </a:r>
            <a:r>
              <a:rPr lang="en-US" altLang="zh-CN" baseline="0" dirty="0" smtClean="0"/>
              <a:t>FPGA</a:t>
            </a:r>
            <a:r>
              <a:rPr lang="zh-CN" altLang="en-US" baseline="0" dirty="0" smtClean="0"/>
              <a:t> </a:t>
            </a:r>
            <a:r>
              <a:rPr lang="en-US" altLang="zh-CN" baseline="0" dirty="0" smtClean="0"/>
              <a:t>platform,</a:t>
            </a:r>
            <a:r>
              <a:rPr lang="zh-CN" altLang="en-US" baseline="0" dirty="0" smtClean="0"/>
              <a:t> </a:t>
            </a:r>
            <a:r>
              <a:rPr lang="en-US" altLang="zh-CN" baseline="0" dirty="0" smtClean="0"/>
              <a:t>this</a:t>
            </a:r>
            <a:r>
              <a:rPr lang="zh-CN" altLang="en-US" baseline="0" dirty="0" smtClean="0"/>
              <a:t> </a:t>
            </a:r>
            <a:r>
              <a:rPr lang="en-US" altLang="zh-CN" baseline="0" dirty="0" smtClean="0"/>
              <a:t>line</a:t>
            </a:r>
            <a:r>
              <a:rPr lang="zh-CN" altLang="en-US" baseline="0" dirty="0" smtClean="0"/>
              <a:t> </a:t>
            </a:r>
            <a:r>
              <a:rPr lang="en-US" altLang="zh-CN" baseline="0" dirty="0" smtClean="0"/>
              <a:t>has</a:t>
            </a:r>
            <a:r>
              <a:rPr lang="zh-CN" altLang="en-US" baseline="0" dirty="0" smtClean="0"/>
              <a:t> </a:t>
            </a:r>
            <a:r>
              <a:rPr lang="en-US" altLang="zh-CN" baseline="0" dirty="0" smtClean="0"/>
              <a:t>a</a:t>
            </a:r>
            <a:r>
              <a:rPr lang="zh-CN" altLang="en-US" baseline="0" dirty="0" smtClean="0"/>
              <a:t> </a:t>
            </a:r>
            <a:r>
              <a:rPr lang="en-US" altLang="zh-CN" baseline="0" dirty="0" smtClean="0"/>
              <a:t>fixed</a:t>
            </a:r>
            <a:r>
              <a:rPr lang="zh-CN" altLang="en-US" baseline="0" dirty="0" smtClean="0"/>
              <a:t> </a:t>
            </a:r>
            <a:r>
              <a:rPr lang="en-US" altLang="zh-CN" baseline="0" dirty="0" smtClean="0"/>
              <a:t>slope</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slope</a:t>
            </a:r>
            <a:r>
              <a:rPr lang="zh-CN" altLang="en-US" baseline="0" dirty="0" smtClean="0"/>
              <a:t> </a:t>
            </a:r>
            <a:r>
              <a:rPr lang="en-US" altLang="zh-CN" baseline="0" dirty="0" smtClean="0"/>
              <a:t>characterizes</a:t>
            </a:r>
            <a:r>
              <a:rPr lang="zh-CN" altLang="en-US" baseline="0" dirty="0" smtClean="0"/>
              <a:t> </a:t>
            </a:r>
            <a:r>
              <a:rPr lang="en-US" altLang="zh-CN" baseline="0" dirty="0" smtClean="0"/>
              <a:t>the</a:t>
            </a:r>
            <a:r>
              <a:rPr lang="zh-CN" altLang="en-US" baseline="0" dirty="0" smtClean="0"/>
              <a:t> </a:t>
            </a:r>
            <a:r>
              <a:rPr lang="en-US" altLang="zh-CN" baseline="0" dirty="0" smtClean="0"/>
              <a:t>off-chip</a:t>
            </a:r>
            <a:r>
              <a:rPr lang="zh-CN" altLang="en-US" baseline="0" dirty="0" smtClean="0"/>
              <a:t> </a:t>
            </a:r>
            <a:r>
              <a:rPr lang="en-US" altLang="zh-CN" baseline="0" dirty="0" smtClean="0"/>
              <a:t>bandwidth</a:t>
            </a:r>
            <a:r>
              <a:rPr lang="zh-CN" altLang="en-US" baseline="0" dirty="0" smtClean="0"/>
              <a:t> </a:t>
            </a:r>
            <a:r>
              <a:rPr lang="en-US" altLang="zh-CN" baseline="0" dirty="0" smtClean="0"/>
              <a:t>limit.</a:t>
            </a:r>
            <a:r>
              <a:rPr lang="zh-CN" altLang="en-US" baseline="0" dirty="0" smtClean="0"/>
              <a:t> </a:t>
            </a:r>
            <a:r>
              <a:rPr lang="en-US" altLang="zh-CN" baseline="0" dirty="0" smtClean="0"/>
              <a:t>And</a:t>
            </a:r>
            <a:r>
              <a:rPr lang="zh-CN" altLang="en-US" baseline="0" dirty="0" smtClean="0"/>
              <a:t> </a:t>
            </a:r>
            <a:r>
              <a:rPr lang="en-US" altLang="zh-CN" baseline="0" dirty="0" smtClean="0"/>
              <a:t>dots</a:t>
            </a:r>
            <a:r>
              <a:rPr lang="zh-CN" altLang="en-US" baseline="0" dirty="0" smtClean="0"/>
              <a:t> </a:t>
            </a:r>
            <a:r>
              <a:rPr lang="en-US" altLang="zh-CN" baseline="0" dirty="0" smtClean="0"/>
              <a:t>that</a:t>
            </a:r>
            <a:r>
              <a:rPr lang="zh-CN" altLang="en-US" baseline="0" dirty="0" smtClean="0"/>
              <a:t> </a:t>
            </a:r>
            <a:r>
              <a:rPr lang="en-US" altLang="zh-CN" baseline="0" dirty="0" smtClean="0"/>
              <a:t>are</a:t>
            </a:r>
            <a:r>
              <a:rPr lang="zh-CN" altLang="en-US" baseline="0" dirty="0" smtClean="0"/>
              <a:t> </a:t>
            </a:r>
            <a:r>
              <a:rPr lang="en-US" altLang="zh-CN" baseline="0" dirty="0" smtClean="0"/>
              <a:t>above</a:t>
            </a:r>
            <a:r>
              <a:rPr lang="zh-CN" altLang="en-US" baseline="0" dirty="0" smtClean="0"/>
              <a:t> </a:t>
            </a:r>
            <a:r>
              <a:rPr lang="en-US" altLang="zh-CN" baseline="0" dirty="0" smtClean="0"/>
              <a:t>this</a:t>
            </a:r>
            <a:r>
              <a:rPr lang="zh-CN" altLang="en-US" baseline="0" dirty="0" smtClean="0"/>
              <a:t> </a:t>
            </a:r>
            <a:r>
              <a:rPr lang="en-US" altLang="zh-CN" baseline="0" dirty="0" smtClean="0"/>
              <a:t>line</a:t>
            </a:r>
            <a:r>
              <a:rPr lang="zh-CN" altLang="en-US" baseline="0" dirty="0" smtClean="0"/>
              <a:t> </a:t>
            </a:r>
            <a:r>
              <a:rPr lang="en-US" altLang="zh-CN" baseline="0" dirty="0" smtClean="0"/>
              <a:t>cannot</a:t>
            </a:r>
            <a:r>
              <a:rPr lang="zh-CN" altLang="en-US" baseline="0" dirty="0" smtClean="0"/>
              <a:t> </a:t>
            </a:r>
            <a:r>
              <a:rPr lang="en-US" altLang="zh-CN" baseline="0" dirty="0" smtClean="0"/>
              <a:t>achieve</a:t>
            </a:r>
            <a:r>
              <a:rPr lang="zh-CN" altLang="en-US" baseline="0" dirty="0" smtClean="0"/>
              <a:t> </a:t>
            </a:r>
            <a:r>
              <a:rPr lang="en-US" altLang="zh-CN" baseline="0" dirty="0" smtClean="0"/>
              <a:t>the</a:t>
            </a:r>
            <a:r>
              <a:rPr lang="zh-CN" altLang="en-US" baseline="0" dirty="0" smtClean="0"/>
              <a:t> </a:t>
            </a:r>
            <a:r>
              <a:rPr lang="en-US" altLang="zh-CN" baseline="0" dirty="0" smtClean="0"/>
              <a:t>computational</a:t>
            </a:r>
            <a:r>
              <a:rPr lang="zh-CN" altLang="en-US" baseline="0" dirty="0" smtClean="0"/>
              <a:t> </a:t>
            </a:r>
            <a:r>
              <a:rPr lang="en-US" altLang="zh-CN" baseline="0" dirty="0" smtClean="0"/>
              <a:t>roofline</a:t>
            </a:r>
            <a:r>
              <a:rPr lang="zh-CN" altLang="en-US" baseline="0" dirty="0" smtClean="0"/>
              <a:t> </a:t>
            </a:r>
            <a:r>
              <a:rPr lang="en-US" altLang="zh-CN" baseline="0" dirty="0" smtClean="0"/>
              <a:t>and</a:t>
            </a:r>
            <a:r>
              <a:rPr lang="zh-CN" altLang="en-US" baseline="0" dirty="0" smtClean="0"/>
              <a:t> </a:t>
            </a:r>
            <a:r>
              <a:rPr lang="en-US" altLang="zh-CN" baseline="0" dirty="0" smtClean="0"/>
              <a:t>their</a:t>
            </a:r>
            <a:r>
              <a:rPr lang="zh-CN" altLang="en-US" baseline="0" dirty="0" smtClean="0"/>
              <a:t> </a:t>
            </a:r>
            <a:r>
              <a:rPr lang="en-US" altLang="zh-CN" baseline="0" dirty="0" smtClean="0"/>
              <a:t>projection</a:t>
            </a:r>
            <a:r>
              <a:rPr lang="zh-CN" altLang="en-US" baseline="0" dirty="0" smtClean="0"/>
              <a:t> </a:t>
            </a:r>
            <a:r>
              <a:rPr lang="en-US" altLang="zh-CN" baseline="0" dirty="0" smtClean="0"/>
              <a:t>onto</a:t>
            </a:r>
            <a:r>
              <a:rPr lang="zh-CN" altLang="en-US" baseline="0" dirty="0" smtClean="0"/>
              <a:t> </a:t>
            </a:r>
            <a:r>
              <a:rPr lang="en-US" altLang="zh-CN" baseline="0" dirty="0" smtClean="0"/>
              <a:t>the</a:t>
            </a:r>
            <a:r>
              <a:rPr lang="zh-CN" altLang="en-US" baseline="0" dirty="0" smtClean="0"/>
              <a:t> </a:t>
            </a:r>
            <a:r>
              <a:rPr lang="en-US" altLang="zh-CN" baseline="0" dirty="0" smtClean="0"/>
              <a:t>bandwidth</a:t>
            </a:r>
            <a:r>
              <a:rPr lang="zh-CN" altLang="en-US" baseline="0" dirty="0" smtClean="0"/>
              <a:t> </a:t>
            </a:r>
            <a:r>
              <a:rPr lang="en-US" altLang="zh-CN" baseline="0" dirty="0" smtClean="0"/>
              <a:t>roofline</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actual</a:t>
            </a:r>
            <a:r>
              <a:rPr lang="zh-CN" altLang="en-US" baseline="0" dirty="0" smtClean="0"/>
              <a:t> </a:t>
            </a:r>
            <a:r>
              <a:rPr lang="en-US" altLang="zh-CN" baseline="0" dirty="0" smtClean="0"/>
              <a:t>or</a:t>
            </a:r>
            <a:r>
              <a:rPr lang="zh-CN" altLang="en-US" baseline="0" dirty="0" smtClean="0"/>
              <a:t> </a:t>
            </a:r>
            <a:r>
              <a:rPr lang="en-US" altLang="zh-CN" baseline="0" dirty="0" smtClean="0"/>
              <a:t>attainable</a:t>
            </a:r>
            <a:r>
              <a:rPr lang="zh-CN" altLang="en-US" baseline="0" dirty="0" smtClean="0"/>
              <a:t> </a:t>
            </a:r>
            <a:r>
              <a:rPr lang="en-US" altLang="zh-CN" baseline="0" dirty="0" smtClean="0"/>
              <a:t>computation</a:t>
            </a:r>
            <a:r>
              <a:rPr lang="zh-CN" altLang="en-US" baseline="0" dirty="0" smtClean="0"/>
              <a:t> </a:t>
            </a:r>
            <a:r>
              <a:rPr lang="en-US" altLang="zh-CN" baseline="0" dirty="0" smtClean="0"/>
              <a:t>performance.</a:t>
            </a:r>
            <a:r>
              <a:rPr lang="zh-CN" altLang="en-US" baseline="0" dirty="0" smtClean="0"/>
              <a:t> </a:t>
            </a:r>
            <a:endParaRPr lang="en-US" altLang="zh-CN" baseline="0" dirty="0" smtClean="0"/>
          </a:p>
          <a:p>
            <a:r>
              <a:rPr lang="zh-CN" altLang="en-US" baseline="0" dirty="0" smtClean="0"/>
              <a:t> </a:t>
            </a:r>
            <a:endParaRPr lang="en-US" altLang="zh-CN" dirty="0" smtClean="0"/>
          </a:p>
          <a:p>
            <a:r>
              <a:rPr lang="en-US" altLang="zh-CN" baseline="0" dirty="0" smtClean="0"/>
              <a:t>We can drew two conclusions from the two graphs. </a:t>
            </a:r>
          </a:p>
          <a:p>
            <a:endParaRPr lang="en-US" altLang="zh-CN"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zh-CN" baseline="0" dirty="0" smtClean="0"/>
              <a:t>Comparing A1 and B1, we can see B1 weight-major mapping can achieve higher performance because it has better bandwidth performance and data reuse performance.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altLang="zh-CN"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zh-CN" baseline="0" dirty="0" smtClean="0"/>
              <a:t>Comparing A2 &amp; B2 point, we can see both mapping methods can achieve similar performance in terms of the highest attainable Giga Operations per Second, which are 157.6 GOPS and 156.6 GOPs respectively. However, method 1 input-major mapping achieves it on batching size of 16,384 , method 2 weight-major mapping can achieve it on batching size of 32.</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altLang="zh-CN"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way,</a:t>
            </a:r>
            <a:r>
              <a:rPr lang="zh-CN" altLang="en-US" baseline="0" dirty="0" smtClean="0"/>
              <a:t> </a:t>
            </a:r>
            <a:r>
              <a:rPr lang="en-US" altLang="zh-CN" baseline="0" dirty="0" smtClean="0"/>
              <a:t>we</a:t>
            </a:r>
            <a:r>
              <a:rPr lang="zh-CN" altLang="en-US" baseline="0" dirty="0" smtClean="0"/>
              <a:t> </a:t>
            </a:r>
            <a:r>
              <a:rPr lang="en-US" altLang="zh-CN" baseline="0" dirty="0" smtClean="0"/>
              <a:t>use</a:t>
            </a:r>
            <a:r>
              <a:rPr lang="zh-CN" altLang="en-US" baseline="0" dirty="0" smtClean="0"/>
              <a:t> </a:t>
            </a:r>
            <a:r>
              <a:rPr lang="en-US" altLang="zh-CN" baseline="0" dirty="0" smtClean="0"/>
              <a:t>reverse</a:t>
            </a:r>
            <a:r>
              <a:rPr lang="zh-CN" altLang="en-US" baseline="0" dirty="0" smtClean="0"/>
              <a:t> </a:t>
            </a:r>
            <a:r>
              <a:rPr lang="en-US" altLang="zh-CN" baseline="0" dirty="0" smtClean="0"/>
              <a:t>mapping</a:t>
            </a:r>
            <a:r>
              <a:rPr lang="zh-CN" altLang="en-US" baseline="0" dirty="0" smtClean="0"/>
              <a:t> </a:t>
            </a:r>
            <a:r>
              <a:rPr lang="en-US" altLang="zh-CN" baseline="0" dirty="0" smtClean="0"/>
              <a:t>for</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onto</a:t>
            </a:r>
            <a:r>
              <a:rPr lang="zh-CN" altLang="en-US" baseline="0" dirty="0" smtClean="0"/>
              <a:t> </a:t>
            </a:r>
            <a:r>
              <a:rPr lang="en-US" altLang="zh-CN" baseline="0" dirty="0" smtClean="0"/>
              <a:t>CONV</a:t>
            </a:r>
            <a:r>
              <a:rPr lang="zh-CN" altLang="en-US" baseline="0" dirty="0" smtClean="0"/>
              <a:t> </a:t>
            </a:r>
            <a:r>
              <a:rPr lang="en-US" altLang="zh-CN" baseline="0" dirty="0" smtClean="0"/>
              <a:t>accelerator</a:t>
            </a:r>
            <a:r>
              <a:rPr lang="zh-CN" altLang="en-US" baseline="0" dirty="0" smtClean="0"/>
              <a:t> </a:t>
            </a:r>
            <a:r>
              <a:rPr lang="en-US" altLang="zh-CN" baseline="0" dirty="0" smtClean="0"/>
              <a:t>and</a:t>
            </a:r>
            <a:r>
              <a:rPr lang="zh-CN" altLang="en-US" baseline="0" dirty="0" smtClean="0"/>
              <a:t> </a:t>
            </a:r>
            <a:r>
              <a:rPr lang="en-US" altLang="zh-CN" baseline="0" dirty="0" smtClean="0"/>
              <a:t>do</a:t>
            </a:r>
            <a:r>
              <a:rPr lang="zh-CN" altLang="en-US" baseline="0" dirty="0" smtClean="0"/>
              <a:t> </a:t>
            </a:r>
            <a:r>
              <a:rPr lang="en-US" altLang="zh-CN" baseline="0" dirty="0" smtClean="0"/>
              <a:t>bandwidth</a:t>
            </a:r>
            <a:r>
              <a:rPr lang="zh-CN" altLang="en-US" baseline="0" dirty="0" smtClean="0"/>
              <a:t> </a:t>
            </a:r>
            <a:r>
              <a:rPr lang="en-US" altLang="zh-CN" baseline="0" dirty="0" smtClean="0"/>
              <a:t>optimization</a:t>
            </a:r>
            <a:r>
              <a:rPr lang="zh-CN" altLang="en-US" baseline="0" dirty="0" smtClean="0"/>
              <a:t> </a:t>
            </a:r>
            <a:r>
              <a:rPr lang="en-US" altLang="zh-CN" baseline="0" dirty="0" smtClean="0"/>
              <a:t>based</a:t>
            </a:r>
            <a:r>
              <a:rPr lang="zh-CN" altLang="en-US" baseline="0" dirty="0" smtClean="0"/>
              <a:t> </a:t>
            </a:r>
            <a:r>
              <a:rPr lang="en-US" altLang="zh-CN" baseline="0" dirty="0" smtClean="0"/>
              <a:t>on</a:t>
            </a:r>
            <a:r>
              <a:rPr lang="zh-CN" altLang="en-US" baseline="0" dirty="0" smtClean="0"/>
              <a:t> </a:t>
            </a:r>
            <a:r>
              <a:rPr lang="en-US" altLang="zh-CN" baseline="0" dirty="0" smtClean="0"/>
              <a:t>reverse</a:t>
            </a:r>
            <a:r>
              <a:rPr lang="zh-CN" altLang="en-US" baseline="0" dirty="0" smtClean="0"/>
              <a:t> </a:t>
            </a:r>
            <a:r>
              <a:rPr lang="en-US" altLang="zh-CN" baseline="0" dirty="0" smtClean="0"/>
              <a:t>mapping.</a:t>
            </a:r>
            <a:r>
              <a:rPr lang="zh-CN" altLang="en-US" baseline="0" dirty="0" smtClean="0"/>
              <a:t> </a:t>
            </a:r>
            <a:endParaRPr lang="en-US" altLang="zh-CN" baseline="0" dirty="0" smtClean="0"/>
          </a:p>
          <a:p>
            <a:pPr marL="228600" indent="-228600">
              <a:buAutoNum type="arabicParenR"/>
            </a:pPr>
            <a:endParaRPr lang="en-US" altLang="zh-CN" baseline="0" dirty="0" smtClean="0"/>
          </a:p>
        </p:txBody>
      </p:sp>
    </p:spTree>
    <p:extLst>
      <p:ext uri="{BB962C8B-B14F-4D97-AF65-F5344CB8AC3E}">
        <p14:creationId xmlns:p14="http://schemas.microsoft.com/office/powerpoint/2010/main" val="4057253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Let’s</a:t>
            </a:r>
            <a:r>
              <a:rPr lang="zh-CN" altLang="en-US" dirty="0" smtClean="0"/>
              <a:t> </a:t>
            </a:r>
            <a:r>
              <a:rPr lang="en-US" altLang="zh-CN" dirty="0" smtClean="0"/>
              <a:t>look</a:t>
            </a:r>
            <a:r>
              <a:rPr lang="zh-CN" altLang="en-US" dirty="0" smtClean="0"/>
              <a:t> </a:t>
            </a:r>
            <a:r>
              <a:rPr lang="en-US" altLang="zh-CN" dirty="0" smtClean="0"/>
              <a:t>the</a:t>
            </a:r>
            <a:r>
              <a:rPr lang="zh-CN" altLang="en-US" dirty="0" smtClean="0"/>
              <a:t> </a:t>
            </a:r>
            <a:r>
              <a:rPr lang="en-US" altLang="zh-CN" dirty="0" smtClean="0"/>
              <a:t>automation</a:t>
            </a:r>
            <a:r>
              <a:rPr lang="zh-CN" altLang="en-US" baseline="0" dirty="0" smtClean="0"/>
              <a:t> </a:t>
            </a:r>
            <a:r>
              <a:rPr lang="en-US" altLang="zh-CN" baseline="0" dirty="0" smtClean="0"/>
              <a:t>flow</a:t>
            </a:r>
            <a:r>
              <a:rPr lang="zh-CN" altLang="en-US" baseline="0" dirty="0" smtClean="0"/>
              <a:t> </a:t>
            </a:r>
            <a:r>
              <a:rPr lang="en-US" altLang="zh-CN" baseline="0" dirty="0" smtClean="0"/>
              <a:t>with</a:t>
            </a:r>
            <a:r>
              <a:rPr lang="zh-CN" altLang="en-US" baseline="0" dirty="0" smtClean="0"/>
              <a:t> </a:t>
            </a:r>
            <a:r>
              <a:rPr lang="en-US" altLang="zh-CN" baseline="0" dirty="0" smtClean="0"/>
              <a:t>optimization</a:t>
            </a:r>
            <a:r>
              <a:rPr lang="zh-CN" altLang="en-US" baseline="0" dirty="0" smtClean="0"/>
              <a:t> </a:t>
            </a:r>
            <a:r>
              <a:rPr lang="en-US" altLang="zh-CN" baseline="0" dirty="0" smtClean="0"/>
              <a:t>on</a:t>
            </a:r>
            <a:r>
              <a:rPr lang="zh-CN" altLang="en-US" baseline="0" dirty="0" smtClean="0"/>
              <a:t> </a:t>
            </a:r>
            <a:r>
              <a:rPr lang="en-US" altLang="zh-CN" baseline="0" dirty="0" smtClean="0"/>
              <a:t>both</a:t>
            </a:r>
            <a:r>
              <a:rPr lang="zh-CN" altLang="en-US" baseline="0" dirty="0" smtClean="0"/>
              <a:t> </a:t>
            </a:r>
            <a:r>
              <a:rPr lang="en-US" altLang="zh-CN" baseline="0" dirty="0" smtClean="0"/>
              <a:t>computation</a:t>
            </a:r>
            <a:r>
              <a:rPr lang="zh-CN" altLang="en-US" baseline="0" dirty="0" smtClean="0"/>
              <a:t> </a:t>
            </a:r>
            <a:r>
              <a:rPr lang="en-US" altLang="zh-CN" baseline="0" dirty="0" smtClean="0"/>
              <a:t>and</a:t>
            </a:r>
            <a:r>
              <a:rPr lang="zh-CN" altLang="en-US" baseline="0" dirty="0" smtClean="0"/>
              <a:t> </a:t>
            </a:r>
            <a:r>
              <a:rPr lang="en-US" altLang="zh-CN" baseline="0" dirty="0" smtClean="0"/>
              <a:t>communication.</a:t>
            </a:r>
            <a:r>
              <a:rPr lang="zh-CN" altLang="en-US" baseline="0" dirty="0" smtClean="0"/>
              <a:t> </a:t>
            </a:r>
            <a:endParaRPr lang="en-US" altLang="zh-CN" dirty="0" smtClean="0"/>
          </a:p>
          <a:p>
            <a:r>
              <a:rPr lang="en-US" altLang="zh-CN" dirty="0" smtClean="0"/>
              <a:t>Upper right</a:t>
            </a:r>
            <a:r>
              <a:rPr lang="en-US" altLang="zh-CN" baseline="0" dirty="0" smtClean="0"/>
              <a:t> corner figure shows a CNN network.</a:t>
            </a:r>
          </a:p>
          <a:p>
            <a:endParaRPr lang="en-US" altLang="zh-CN" baseline="0" dirty="0" smtClean="0"/>
          </a:p>
          <a:p>
            <a:r>
              <a:rPr lang="en-US" altLang="zh-CN" baseline="0" dirty="0" smtClean="0"/>
              <a:t>In </a:t>
            </a:r>
            <a:r>
              <a:rPr lang="en-US" altLang="zh-CN" baseline="0" dirty="0" err="1" smtClean="0"/>
              <a:t>Caffe</a:t>
            </a:r>
            <a:r>
              <a:rPr lang="en-US" altLang="zh-CN" baseline="0" dirty="0" smtClean="0"/>
              <a:t> framework, each network is defined by two files. 1) </a:t>
            </a:r>
            <a:r>
              <a:rPr lang="en-US" altLang="zh-CN" baseline="0" dirty="0" err="1" smtClean="0"/>
              <a:t>prototxt</a:t>
            </a:r>
            <a:r>
              <a:rPr lang="en-US" altLang="zh-CN" baseline="0" dirty="0" smtClean="0"/>
              <a:t> file to define network structures; 2) </a:t>
            </a:r>
            <a:r>
              <a:rPr lang="en-US" altLang="zh-CN" baseline="0" dirty="0" err="1" smtClean="0"/>
              <a:t>caffemodel</a:t>
            </a:r>
            <a:r>
              <a:rPr lang="en-US" altLang="zh-CN" baseline="0" dirty="0" smtClean="0"/>
              <a:t> file to define </a:t>
            </a:r>
            <a:r>
              <a:rPr lang="en-US" altLang="zh-CN" baseline="0" dirty="0" err="1" smtClean="0"/>
              <a:t>weights&amp;bias</a:t>
            </a:r>
            <a:r>
              <a:rPr lang="en-US" altLang="zh-CN" baseline="0" dirty="0" smtClean="0"/>
              <a:t> value in each layer.</a:t>
            </a:r>
          </a:p>
          <a:p>
            <a:endParaRPr lang="en-US" altLang="zh-CN" baseline="0" dirty="0" smtClean="0"/>
          </a:p>
          <a:p>
            <a:r>
              <a:rPr lang="en-US" altLang="zh-CN" baseline="0" dirty="0" smtClean="0"/>
              <a:t>Our automation flow </a:t>
            </a:r>
          </a:p>
          <a:p>
            <a:pPr marL="228600" indent="-228600">
              <a:buAutoNum type="arabicParenR"/>
            </a:pPr>
            <a:r>
              <a:rPr lang="en-US" altLang="zh-CN" baseline="0" dirty="0" smtClean="0"/>
              <a:t>Starts</a:t>
            </a:r>
            <a:r>
              <a:rPr lang="zh-CN" altLang="en-US" baseline="0" dirty="0" smtClean="0"/>
              <a:t> </a:t>
            </a:r>
            <a:r>
              <a:rPr lang="en-US" altLang="zh-CN" baseline="0" dirty="0" smtClean="0"/>
              <a:t>from</a:t>
            </a:r>
            <a:r>
              <a:rPr lang="zh-CN" altLang="en-US" baseline="0" dirty="0" smtClean="0"/>
              <a:t> </a:t>
            </a:r>
            <a:r>
              <a:rPr lang="en-US" altLang="zh-CN" baseline="0" dirty="0" smtClean="0"/>
              <a:t>transforming network defined in high-level </a:t>
            </a:r>
            <a:r>
              <a:rPr lang="en-US" altLang="zh-CN" baseline="0" dirty="0" err="1" smtClean="0"/>
              <a:t>caffe</a:t>
            </a:r>
            <a:r>
              <a:rPr lang="en-US" altLang="zh-CN" baseline="0" dirty="0" smtClean="0"/>
              <a:t> standard files into our accelerator-specific instructions, and</a:t>
            </a:r>
            <a:r>
              <a:rPr lang="zh-CN" altLang="en-US" baseline="0" dirty="0" smtClean="0"/>
              <a:t> </a:t>
            </a:r>
            <a:r>
              <a:rPr lang="en-US" altLang="zh-CN" baseline="0" dirty="0" smtClean="0"/>
              <a:t>these</a:t>
            </a:r>
            <a:r>
              <a:rPr lang="zh-CN" altLang="en-US" baseline="0" dirty="0" smtClean="0"/>
              <a:t> </a:t>
            </a:r>
            <a:r>
              <a:rPr lang="en-US" altLang="zh-CN" baseline="0" dirty="0" smtClean="0"/>
              <a:t>instructions</a:t>
            </a:r>
            <a:r>
              <a:rPr lang="zh-CN" altLang="en-US" baseline="0" dirty="0" smtClean="0"/>
              <a:t> </a:t>
            </a:r>
            <a:r>
              <a:rPr lang="en-US" altLang="zh-CN" baseline="0" dirty="0" smtClean="0"/>
              <a:t>are</a:t>
            </a:r>
            <a:r>
              <a:rPr lang="zh-CN" altLang="en-US" baseline="0" dirty="0" smtClean="0"/>
              <a:t> </a:t>
            </a:r>
            <a:r>
              <a:rPr lang="en-US" altLang="zh-CN" baseline="0" dirty="0" smtClean="0"/>
              <a:t>written into FPGA’s DRAM space </a:t>
            </a:r>
          </a:p>
          <a:p>
            <a:pPr marL="228600" indent="-228600">
              <a:buAutoNum type="arabicParenR"/>
            </a:pPr>
            <a:r>
              <a:rPr lang="en-US" altLang="zh-CN" baseline="0" dirty="0" smtClean="0"/>
              <a:t>Then</a:t>
            </a:r>
            <a:r>
              <a:rPr lang="zh-CN" altLang="en-US" baseline="0" dirty="0" smtClean="0"/>
              <a:t> </a:t>
            </a:r>
            <a:r>
              <a:rPr lang="en-US" altLang="zh-CN" baseline="0" dirty="0" smtClean="0"/>
              <a:t>we</a:t>
            </a:r>
            <a:r>
              <a:rPr lang="zh-CN" altLang="en-US" baseline="0" dirty="0" smtClean="0"/>
              <a:t> </a:t>
            </a:r>
            <a:r>
              <a:rPr lang="en-US" altLang="zh-CN" baseline="0" dirty="0" smtClean="0"/>
              <a:t>extracts weights &amp; biases from </a:t>
            </a:r>
            <a:r>
              <a:rPr lang="en-US" altLang="zh-CN" baseline="0" dirty="0" err="1" smtClean="0"/>
              <a:t>caffemodel</a:t>
            </a:r>
            <a:r>
              <a:rPr lang="en-US" altLang="zh-CN" baseline="0" dirty="0" smtClean="0"/>
              <a:t> file, and transform them</a:t>
            </a:r>
            <a:r>
              <a:rPr lang="zh-CN" altLang="en-US" baseline="0" dirty="0" smtClean="0"/>
              <a:t> </a:t>
            </a:r>
            <a:r>
              <a:rPr lang="en-US" altLang="zh-CN" baseline="0" dirty="0" smtClean="0"/>
              <a:t>according to our optimization, after</a:t>
            </a:r>
            <a:r>
              <a:rPr lang="zh-CN" altLang="en-US" baseline="0" dirty="0" smtClean="0"/>
              <a:t> </a:t>
            </a:r>
            <a:r>
              <a:rPr lang="en-US" altLang="zh-CN" baseline="0" dirty="0" smtClean="0"/>
              <a:t>tiling</a:t>
            </a:r>
            <a:r>
              <a:rPr lang="zh-CN" altLang="en-US" baseline="0" dirty="0" smtClean="0"/>
              <a:t> </a:t>
            </a:r>
            <a:r>
              <a:rPr lang="en-US" altLang="zh-CN" baseline="0" dirty="0" smtClean="0"/>
              <a:t>and</a:t>
            </a:r>
            <a:r>
              <a:rPr lang="zh-CN" altLang="en-US" baseline="0" dirty="0" smtClean="0"/>
              <a:t> </a:t>
            </a:r>
            <a:r>
              <a:rPr lang="en-US" altLang="zh-CN" baseline="0" dirty="0" smtClean="0"/>
              <a:t>data</a:t>
            </a:r>
            <a:r>
              <a:rPr lang="zh-CN" altLang="en-US" baseline="0" dirty="0" smtClean="0"/>
              <a:t> </a:t>
            </a:r>
            <a:r>
              <a:rPr lang="en-US" altLang="zh-CN" baseline="0" dirty="0" smtClean="0"/>
              <a:t>reordering,</a:t>
            </a:r>
            <a:r>
              <a:rPr lang="zh-CN" altLang="en-US" baseline="0" dirty="0" smtClean="0"/>
              <a:t> </a:t>
            </a:r>
            <a:r>
              <a:rPr lang="en-US" altLang="zh-CN" baseline="0" dirty="0" smtClean="0"/>
              <a:t>the</a:t>
            </a:r>
            <a:r>
              <a:rPr lang="zh-CN" altLang="en-US" baseline="0" dirty="0" smtClean="0"/>
              <a:t> </a:t>
            </a:r>
            <a:r>
              <a:rPr lang="en-US" altLang="zh-CN" baseline="0" dirty="0" smtClean="0"/>
              <a:t>data</a:t>
            </a:r>
            <a:r>
              <a:rPr lang="zh-CN" altLang="en-US" baseline="0" dirty="0" smtClean="0"/>
              <a:t> </a:t>
            </a:r>
            <a:r>
              <a:rPr lang="en-US" altLang="zh-CN" baseline="0" dirty="0" smtClean="0"/>
              <a:t>are</a:t>
            </a:r>
            <a:r>
              <a:rPr lang="zh-CN" altLang="en-US" baseline="0" dirty="0" smtClean="0"/>
              <a:t> </a:t>
            </a:r>
            <a:r>
              <a:rPr lang="en-US" altLang="zh-CN" baseline="0" dirty="0" smtClean="0"/>
              <a:t>written</a:t>
            </a:r>
            <a:r>
              <a:rPr lang="zh-CN" altLang="en-US" baseline="0" dirty="0" smtClean="0"/>
              <a:t> </a:t>
            </a:r>
            <a:r>
              <a:rPr lang="en-US" altLang="zh-CN" baseline="0" dirty="0" smtClean="0"/>
              <a:t>into FPGA’s DRAM space.</a:t>
            </a:r>
          </a:p>
          <a:p>
            <a:pPr marL="228600" indent="-228600">
              <a:buAutoNum type="arabicParenR"/>
            </a:pPr>
            <a:endParaRPr lang="en-US" altLang="zh-CN" baseline="0" dirty="0" smtClean="0"/>
          </a:p>
          <a:p>
            <a:pPr marL="228600" indent="-228600">
              <a:buAutoNum type="arabicParenR"/>
            </a:pP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done</a:t>
            </a:r>
            <a:r>
              <a:rPr lang="zh-CN" altLang="en-US" baseline="0" dirty="0" smtClean="0"/>
              <a:t> </a:t>
            </a:r>
            <a:r>
              <a:rPr lang="en-US" altLang="zh-CN" baseline="0" dirty="0" smtClean="0"/>
              <a:t>only</a:t>
            </a:r>
            <a:r>
              <a:rPr lang="zh-CN" altLang="en-US" baseline="0" dirty="0" smtClean="0"/>
              <a:t> </a:t>
            </a:r>
            <a:r>
              <a:rPr lang="en-US" altLang="zh-CN" baseline="0" dirty="0" smtClean="0"/>
              <a:t>once,</a:t>
            </a:r>
            <a:r>
              <a:rPr lang="zh-CN" altLang="en-US" baseline="0" dirty="0" smtClean="0"/>
              <a:t> </a:t>
            </a:r>
            <a:r>
              <a:rPr lang="en-US" altLang="zh-CN" baseline="0" dirty="0" smtClean="0"/>
              <a:t>and</a:t>
            </a:r>
            <a:r>
              <a:rPr lang="zh-CN" altLang="en-US" baseline="0" dirty="0" smtClean="0"/>
              <a:t> </a:t>
            </a:r>
            <a:r>
              <a:rPr lang="en-US" altLang="zh-CN" baseline="0" dirty="0" smtClean="0"/>
              <a:t>then</a:t>
            </a:r>
            <a:r>
              <a:rPr lang="zh-CN" altLang="en-US" baseline="0" dirty="0" smtClean="0"/>
              <a:t> </a:t>
            </a:r>
            <a:r>
              <a:rPr lang="en-US" altLang="zh-CN" baseline="0" dirty="0" smtClean="0"/>
              <a:t>the</a:t>
            </a:r>
            <a:r>
              <a:rPr lang="zh-CN" altLang="en-US" baseline="0" dirty="0" smtClean="0"/>
              <a:t> </a:t>
            </a:r>
            <a:r>
              <a:rPr lang="en-US" altLang="zh-CN" baseline="0" dirty="0" smtClean="0"/>
              <a:t>accelerator</a:t>
            </a:r>
            <a:r>
              <a:rPr lang="zh-CN" altLang="en-US" baseline="0" dirty="0" smtClean="0"/>
              <a:t> </a:t>
            </a:r>
            <a:r>
              <a:rPr lang="en-US" altLang="zh-CN" baseline="0" dirty="0" smtClean="0"/>
              <a:t>computes</a:t>
            </a:r>
            <a:r>
              <a:rPr lang="zh-CN" altLang="en-US" baseline="0" dirty="0" smtClean="0"/>
              <a:t> </a:t>
            </a:r>
            <a:r>
              <a:rPr lang="en-US" altLang="zh-CN" baseline="0" dirty="0" smtClean="0"/>
              <a:t>layer</a:t>
            </a:r>
            <a:r>
              <a:rPr lang="zh-CN" altLang="en-US" baseline="0" dirty="0" smtClean="0"/>
              <a:t> </a:t>
            </a:r>
            <a:r>
              <a:rPr lang="en-US" altLang="zh-CN" baseline="0" dirty="0" smtClean="0"/>
              <a:t>by</a:t>
            </a:r>
            <a:r>
              <a:rPr lang="zh-CN" altLang="en-US" baseline="0" dirty="0" smtClean="0"/>
              <a:t> </a:t>
            </a:r>
            <a:r>
              <a:rPr lang="en-US" altLang="zh-CN" baseline="0" dirty="0" smtClean="0"/>
              <a:t>layer</a:t>
            </a:r>
            <a:r>
              <a:rPr lang="zh-CN" altLang="en-US" baseline="0" dirty="0" smtClean="0"/>
              <a:t> </a:t>
            </a:r>
            <a:r>
              <a:rPr lang="en-US" altLang="zh-CN" baseline="0" dirty="0" smtClean="0"/>
              <a:t>until</a:t>
            </a:r>
            <a:r>
              <a:rPr lang="zh-CN" altLang="en-US" baseline="0" dirty="0" smtClean="0"/>
              <a:t> </a:t>
            </a:r>
            <a:r>
              <a:rPr lang="en-US" altLang="zh-CN" baseline="0" dirty="0" smtClean="0"/>
              <a:t>all</a:t>
            </a:r>
            <a:r>
              <a:rPr lang="zh-CN" altLang="en-US" baseline="0" dirty="0" smtClean="0"/>
              <a:t> </a:t>
            </a:r>
            <a:r>
              <a:rPr lang="en-US" altLang="zh-CN" baseline="0" dirty="0" smtClean="0"/>
              <a:t>the</a:t>
            </a:r>
            <a:r>
              <a:rPr lang="zh-CN" altLang="en-US" baseline="0" dirty="0" smtClean="0"/>
              <a:t> </a:t>
            </a:r>
            <a:r>
              <a:rPr lang="en-US" altLang="zh-CN" baseline="0" dirty="0" smtClean="0"/>
              <a:t>layer</a:t>
            </a:r>
            <a:r>
              <a:rPr lang="zh-CN" altLang="en-US" baseline="0" dirty="0" smtClean="0"/>
              <a:t> </a:t>
            </a:r>
            <a:r>
              <a:rPr lang="en-US" altLang="zh-CN" baseline="0" dirty="0" smtClean="0"/>
              <a:t>computation</a:t>
            </a:r>
            <a:r>
              <a:rPr lang="zh-CN" altLang="en-US" baseline="0" dirty="0" smtClean="0"/>
              <a:t> </a:t>
            </a:r>
            <a:r>
              <a:rPr lang="en-US" altLang="zh-CN" baseline="0" dirty="0" smtClean="0"/>
              <a:t>is</a:t>
            </a:r>
            <a:r>
              <a:rPr lang="zh-CN" altLang="en-US" baseline="0" dirty="0" smtClean="0"/>
              <a:t> </a:t>
            </a:r>
            <a:r>
              <a:rPr lang="en-US" altLang="zh-CN" baseline="0" dirty="0" smtClean="0"/>
              <a:t>finished.</a:t>
            </a:r>
            <a:endParaRPr lang="zh-CN" altLang="en-US" dirty="0"/>
          </a:p>
        </p:txBody>
      </p:sp>
    </p:spTree>
    <p:extLst>
      <p:ext uri="{BB962C8B-B14F-4D97-AF65-F5344CB8AC3E}">
        <p14:creationId xmlns:p14="http://schemas.microsoft.com/office/powerpoint/2010/main" val="2348128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We</a:t>
            </a:r>
            <a:r>
              <a:rPr lang="zh-CN" altLang="en-US" dirty="0" smtClean="0"/>
              <a:t> </a:t>
            </a:r>
            <a:r>
              <a:rPr lang="en-US" altLang="zh-CN" dirty="0" smtClean="0"/>
              <a:t>setup</a:t>
            </a:r>
            <a:r>
              <a:rPr lang="zh-CN" altLang="en-US" baseline="0" dirty="0" smtClean="0"/>
              <a:t> </a:t>
            </a:r>
            <a:r>
              <a:rPr lang="en-US" altLang="zh-CN" baseline="0" dirty="0" smtClean="0"/>
              <a:t>our</a:t>
            </a:r>
            <a:r>
              <a:rPr lang="zh-CN" altLang="en-US" baseline="0" dirty="0" smtClean="0"/>
              <a:t> </a:t>
            </a:r>
            <a:r>
              <a:rPr lang="en-US" altLang="zh-CN" baseline="0" dirty="0" smtClean="0"/>
              <a:t>experiment</a:t>
            </a:r>
            <a:r>
              <a:rPr lang="zh-CN" altLang="en-US" baseline="0" dirty="0" smtClean="0"/>
              <a:t> </a:t>
            </a:r>
            <a:r>
              <a:rPr lang="en-US" altLang="zh-CN" baseline="0" dirty="0" smtClean="0"/>
              <a:t>on</a:t>
            </a:r>
            <a:r>
              <a:rPr lang="zh-CN" altLang="en-US" baseline="0" dirty="0" smtClean="0"/>
              <a:t> </a:t>
            </a:r>
            <a:r>
              <a:rPr lang="en-US" altLang="zh-CN" baseline="0" dirty="0" smtClean="0"/>
              <a:t>different</a:t>
            </a:r>
            <a:r>
              <a:rPr lang="zh-CN" altLang="en-US" baseline="0" dirty="0" smtClean="0"/>
              <a:t> </a:t>
            </a:r>
            <a:r>
              <a:rPr lang="en-US" altLang="zh-CN" baseline="0" dirty="0" smtClean="0"/>
              <a:t>FPGA</a:t>
            </a:r>
            <a:r>
              <a:rPr lang="zh-CN" altLang="en-US" baseline="0" dirty="0" smtClean="0"/>
              <a:t> </a:t>
            </a:r>
            <a:r>
              <a:rPr lang="en-US" altLang="zh-CN" baseline="0" dirty="0" smtClean="0"/>
              <a:t>boards</a:t>
            </a:r>
            <a:r>
              <a:rPr lang="zh-CN" altLang="en-US" baseline="0" dirty="0" smtClean="0"/>
              <a:t> </a:t>
            </a:r>
            <a:r>
              <a:rPr lang="en-US" altLang="zh-CN" baseline="0" dirty="0" smtClean="0"/>
              <a:t>including</a:t>
            </a:r>
            <a:r>
              <a:rPr lang="zh-CN" altLang="en-US" baseline="0" dirty="0" smtClean="0"/>
              <a:t> </a:t>
            </a:r>
            <a:r>
              <a:rPr lang="en-US" altLang="zh-CN" baseline="0" dirty="0" smtClean="0"/>
              <a:t>Xilinx</a:t>
            </a:r>
            <a:r>
              <a:rPr lang="zh-CN" altLang="en-US" baseline="0" dirty="0" smtClean="0"/>
              <a:t> </a:t>
            </a:r>
            <a:r>
              <a:rPr lang="en-US" altLang="zh-CN" baseline="0" dirty="0" smtClean="0"/>
              <a:t>VC709</a:t>
            </a:r>
            <a:r>
              <a:rPr lang="zh-CN" altLang="en-US" baseline="0" dirty="0" smtClean="0"/>
              <a:t> </a:t>
            </a:r>
            <a:r>
              <a:rPr lang="en-US" altLang="zh-CN" baseline="0" dirty="0" smtClean="0"/>
              <a:t>board</a:t>
            </a:r>
            <a:r>
              <a:rPr lang="zh-CN" altLang="en-US" baseline="0" dirty="0" smtClean="0"/>
              <a:t> </a:t>
            </a:r>
            <a:r>
              <a:rPr lang="en-US" altLang="zh-CN" baseline="0" dirty="0" smtClean="0"/>
              <a:t>and</a:t>
            </a:r>
            <a:r>
              <a:rPr lang="zh-CN" altLang="en-US" baseline="0" dirty="0" smtClean="0"/>
              <a:t> </a:t>
            </a:r>
            <a:r>
              <a:rPr lang="en-US" altLang="zh-CN" baseline="0" dirty="0" smtClean="0"/>
              <a:t>KU060</a:t>
            </a:r>
            <a:r>
              <a:rPr lang="zh-CN" altLang="en-US" baseline="0" dirty="0" smtClean="0"/>
              <a:t> </a:t>
            </a:r>
            <a:r>
              <a:rPr lang="en-US" altLang="zh-CN" baseline="0" dirty="0" smtClean="0"/>
              <a:t>boards.</a:t>
            </a:r>
            <a:r>
              <a:rPr lang="zh-CN" altLang="en-US" baseline="0" dirty="0" smtClean="0"/>
              <a:t> </a:t>
            </a:r>
            <a:r>
              <a:rPr lang="en-US" altLang="zh-CN" baseline="0" dirty="0" smtClean="0"/>
              <a:t>For</a:t>
            </a:r>
            <a:r>
              <a:rPr lang="zh-CN" altLang="en-US" baseline="0" dirty="0" smtClean="0"/>
              <a:t> </a:t>
            </a:r>
            <a:r>
              <a:rPr lang="en-US" altLang="zh-CN" baseline="0" dirty="0" smtClean="0"/>
              <a:t>VGG</a:t>
            </a:r>
            <a:r>
              <a:rPr lang="zh-CN" altLang="en-US" baseline="0" dirty="0" smtClean="0"/>
              <a:t> </a:t>
            </a:r>
            <a:r>
              <a:rPr lang="en-US" altLang="zh-CN" baseline="0" dirty="0" smtClean="0"/>
              <a:t>network,</a:t>
            </a:r>
            <a:r>
              <a:rPr lang="zh-CN" altLang="en-US" baseline="0" dirty="0" smtClean="0"/>
              <a:t> </a:t>
            </a:r>
            <a:r>
              <a:rPr lang="en-US" altLang="zh-CN" baseline="0" dirty="0" smtClean="0"/>
              <a:t>the</a:t>
            </a:r>
            <a:r>
              <a:rPr lang="zh-CN" altLang="en-US" baseline="0" dirty="0" smtClean="0"/>
              <a:t> </a:t>
            </a:r>
            <a:r>
              <a:rPr lang="en-US" altLang="zh-CN" baseline="0" dirty="0" smtClean="0"/>
              <a:t>performance</a:t>
            </a:r>
            <a:r>
              <a:rPr lang="zh-CN" altLang="en-US" baseline="0" dirty="0" smtClean="0"/>
              <a:t> </a:t>
            </a:r>
            <a:r>
              <a:rPr lang="en-US" altLang="zh-CN" baseline="0" dirty="0" smtClean="0"/>
              <a:t>of</a:t>
            </a:r>
            <a:r>
              <a:rPr lang="zh-CN" altLang="en-US" baseline="0" dirty="0" smtClean="0"/>
              <a:t> </a:t>
            </a:r>
            <a:r>
              <a:rPr lang="en-US" altLang="zh-CN" baseline="0" dirty="0" smtClean="0"/>
              <a:t>each</a:t>
            </a:r>
            <a:r>
              <a:rPr lang="zh-CN" altLang="en-US" baseline="0" dirty="0" smtClean="0"/>
              <a:t> </a:t>
            </a:r>
            <a:r>
              <a:rPr lang="en-US" altLang="zh-CN" baseline="0" dirty="0" smtClean="0"/>
              <a:t>CONV</a:t>
            </a:r>
            <a:r>
              <a:rPr lang="zh-CN" altLang="en-US" baseline="0" dirty="0" smtClean="0"/>
              <a:t> </a:t>
            </a:r>
            <a:r>
              <a:rPr lang="en-US" altLang="zh-CN" baseline="0" dirty="0" smtClean="0"/>
              <a:t>and</a:t>
            </a:r>
            <a:r>
              <a:rPr lang="zh-CN" altLang="en-US" baseline="0" dirty="0" smtClean="0"/>
              <a:t> </a:t>
            </a:r>
            <a:r>
              <a:rPr lang="en-US" altLang="zh-CN" baseline="0" dirty="0" smtClean="0"/>
              <a:t>FCN</a:t>
            </a:r>
            <a:r>
              <a:rPr lang="zh-CN" altLang="en-US" baseline="0" dirty="0" smtClean="0"/>
              <a:t> </a:t>
            </a:r>
            <a:r>
              <a:rPr lang="en-US" altLang="zh-CN" baseline="0" dirty="0" smtClean="0"/>
              <a:t>layers</a:t>
            </a:r>
            <a:r>
              <a:rPr lang="zh-CN" altLang="en-US" baseline="0" dirty="0" smtClean="0"/>
              <a:t> </a:t>
            </a:r>
            <a:r>
              <a:rPr lang="en-US" altLang="zh-CN" baseline="0" dirty="0" smtClean="0"/>
              <a:t>are</a:t>
            </a:r>
            <a:r>
              <a:rPr lang="zh-CN" altLang="en-US" baseline="0" dirty="0" smtClean="0"/>
              <a:t> </a:t>
            </a:r>
            <a:r>
              <a:rPr lang="en-US" altLang="zh-CN" baseline="0" dirty="0" smtClean="0"/>
              <a:t>shown</a:t>
            </a:r>
            <a:r>
              <a:rPr lang="zh-CN" altLang="en-US" baseline="0" dirty="0" smtClean="0"/>
              <a:t> </a:t>
            </a:r>
            <a:r>
              <a:rPr lang="en-US" altLang="zh-CN" baseline="0" dirty="0" smtClean="0"/>
              <a:t>here.</a:t>
            </a:r>
            <a:r>
              <a:rPr lang="zh-CN" altLang="en-US" baseline="0" dirty="0" smtClean="0"/>
              <a:t> </a:t>
            </a:r>
            <a:r>
              <a:rPr lang="en-US" altLang="zh-CN" baseline="0" dirty="0" smtClean="0"/>
              <a:t>For</a:t>
            </a:r>
            <a:r>
              <a:rPr lang="zh-CN" altLang="en-US" baseline="0" dirty="0" smtClean="0"/>
              <a:t> </a:t>
            </a:r>
            <a:r>
              <a:rPr lang="en-US" altLang="zh-CN" baseline="0" dirty="0" smtClean="0"/>
              <a:t>VC709,</a:t>
            </a:r>
            <a:r>
              <a:rPr lang="zh-CN" altLang="en-US" baseline="0" dirty="0" smtClean="0"/>
              <a:t> </a:t>
            </a:r>
            <a:r>
              <a:rPr lang="en-US" altLang="zh-CN" baseline="0" dirty="0" smtClean="0"/>
              <a:t>the</a:t>
            </a:r>
            <a:r>
              <a:rPr lang="zh-CN" altLang="en-US" baseline="0" dirty="0" smtClean="0"/>
              <a:t> </a:t>
            </a:r>
            <a:r>
              <a:rPr lang="en-US" altLang="zh-CN" baseline="0" dirty="0" smtClean="0"/>
              <a:t>peak</a:t>
            </a:r>
            <a:r>
              <a:rPr lang="zh-CN" altLang="en-US" baseline="0" dirty="0" smtClean="0"/>
              <a:t> </a:t>
            </a:r>
            <a:r>
              <a:rPr lang="en-US" altLang="zh-CN" baseline="0" dirty="0" smtClean="0"/>
              <a:t>performance</a:t>
            </a:r>
            <a:r>
              <a:rPr lang="zh-CN" altLang="en-US" baseline="0" dirty="0" smtClean="0"/>
              <a:t> </a:t>
            </a:r>
            <a:r>
              <a:rPr lang="en-US" altLang="zh-CN" baseline="0" dirty="0" smtClean="0"/>
              <a:t>is</a:t>
            </a:r>
            <a:r>
              <a:rPr lang="zh-CN" altLang="en-US" baseline="0" dirty="0" smtClean="0"/>
              <a:t> </a:t>
            </a:r>
            <a:r>
              <a:rPr lang="en-US" altLang="zh-CN" baseline="0" dirty="0" smtClean="0"/>
              <a:t>636</a:t>
            </a:r>
            <a:r>
              <a:rPr lang="zh-CN" altLang="en-US" baseline="0" dirty="0" smtClean="0"/>
              <a:t> </a:t>
            </a:r>
            <a:r>
              <a:rPr lang="en-US" altLang="zh-CN" baseline="0" dirty="0" err="1" smtClean="0"/>
              <a:t>gega</a:t>
            </a:r>
            <a:r>
              <a:rPr lang="zh-CN" altLang="en-US" baseline="0" dirty="0" smtClean="0"/>
              <a:t> </a:t>
            </a:r>
            <a:r>
              <a:rPr lang="en-US" altLang="zh-CN" baseline="0" dirty="0" smtClean="0"/>
              <a:t>operation</a:t>
            </a:r>
            <a:r>
              <a:rPr lang="zh-CN" altLang="en-US" baseline="0" dirty="0" smtClean="0"/>
              <a:t> </a:t>
            </a:r>
            <a:r>
              <a:rPr lang="en-US" altLang="zh-CN" baseline="0" dirty="0" smtClean="0"/>
              <a:t>per</a:t>
            </a:r>
            <a:r>
              <a:rPr lang="zh-CN" altLang="en-US" baseline="0" dirty="0" smtClean="0"/>
              <a:t> </a:t>
            </a:r>
            <a:r>
              <a:rPr lang="en-US" altLang="zh-CN" baseline="0" dirty="0" smtClean="0"/>
              <a:t>second</a:t>
            </a:r>
            <a:r>
              <a:rPr lang="zh-CN" altLang="en-US" baseline="0" dirty="0" smtClean="0"/>
              <a:t> </a:t>
            </a:r>
            <a:r>
              <a:rPr lang="en-US" altLang="zh-CN" baseline="0" dirty="0" smtClean="0"/>
              <a:t>for</a:t>
            </a:r>
            <a:r>
              <a:rPr lang="zh-CN" altLang="en-US" baseline="0" dirty="0" smtClean="0"/>
              <a:t> </a:t>
            </a:r>
            <a:r>
              <a:rPr lang="en-US" altLang="zh-CN" baseline="0" dirty="0" smtClean="0"/>
              <a:t>CONV</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smtClean="0"/>
              <a:t>170</a:t>
            </a:r>
            <a:r>
              <a:rPr lang="zh-CN" altLang="en-US" baseline="0" dirty="0" smtClean="0"/>
              <a:t> </a:t>
            </a:r>
            <a:r>
              <a:rPr lang="en-US" altLang="zh-CN" baseline="0" dirty="0" smtClean="0"/>
              <a:t>for</a:t>
            </a:r>
            <a:r>
              <a:rPr lang="zh-CN" altLang="en-US" baseline="0" dirty="0" smtClean="0"/>
              <a:t> </a:t>
            </a:r>
            <a:r>
              <a:rPr lang="en-US" altLang="zh-CN" baseline="0" dirty="0" smtClean="0"/>
              <a:t>FCN.</a:t>
            </a:r>
            <a:r>
              <a:rPr lang="zh-CN" altLang="en-US" baseline="0" dirty="0" smtClean="0"/>
              <a:t> </a:t>
            </a:r>
            <a:r>
              <a:rPr lang="en-US" altLang="zh-CN" baseline="0" dirty="0" smtClean="0"/>
              <a:t>The</a:t>
            </a:r>
            <a:r>
              <a:rPr lang="zh-CN" altLang="en-US" baseline="0" dirty="0" smtClean="0"/>
              <a:t> </a:t>
            </a:r>
            <a:r>
              <a:rPr lang="en-US" altLang="zh-CN" baseline="0" dirty="0" smtClean="0"/>
              <a:t>overall</a:t>
            </a:r>
            <a:r>
              <a:rPr lang="zh-CN" altLang="en-US" baseline="0" dirty="0" smtClean="0"/>
              <a:t> </a:t>
            </a:r>
            <a:r>
              <a:rPr lang="en-US" altLang="zh-CN" baseline="0" dirty="0" smtClean="0"/>
              <a:t>performance</a:t>
            </a:r>
            <a:r>
              <a:rPr lang="zh-CN" altLang="en-US" baseline="0" dirty="0" smtClean="0"/>
              <a:t> </a:t>
            </a:r>
            <a:r>
              <a:rPr lang="en-US" altLang="zh-CN" baseline="0" dirty="0" smtClean="0"/>
              <a:t>is</a:t>
            </a:r>
            <a:r>
              <a:rPr lang="zh-CN" altLang="en-US" baseline="0" dirty="0" smtClean="0"/>
              <a:t> </a:t>
            </a:r>
            <a:r>
              <a:rPr lang="en-US" altLang="zh-CN" baseline="0" dirty="0" smtClean="0"/>
              <a:t>354</a:t>
            </a:r>
            <a:r>
              <a:rPr lang="zh-CN" altLang="en-US" baseline="0" dirty="0" smtClean="0"/>
              <a:t> </a:t>
            </a:r>
            <a:r>
              <a:rPr lang="en-US" altLang="zh-CN" baseline="0" dirty="0" smtClean="0"/>
              <a:t>GOPS.</a:t>
            </a:r>
            <a:r>
              <a:rPr lang="zh-CN" altLang="en-US" baseline="0" dirty="0" smtClean="0"/>
              <a:t> </a:t>
            </a:r>
            <a:r>
              <a:rPr lang="en-US" altLang="zh-CN" baseline="0" dirty="0" smtClean="0"/>
              <a:t>And</a:t>
            </a:r>
            <a:r>
              <a:rPr lang="zh-CN" altLang="en-US" baseline="0" dirty="0" smtClean="0"/>
              <a:t> </a:t>
            </a:r>
            <a:r>
              <a:rPr lang="en-US" altLang="zh-CN" baseline="0" dirty="0" smtClean="0"/>
              <a:t>for</a:t>
            </a:r>
            <a:r>
              <a:rPr lang="zh-CN" altLang="en-US" baseline="0" dirty="0" smtClean="0"/>
              <a:t> </a:t>
            </a:r>
            <a:r>
              <a:rPr lang="en-US" altLang="zh-CN" baseline="0" dirty="0" smtClean="0"/>
              <a:t>KU</a:t>
            </a:r>
            <a:r>
              <a:rPr lang="zh-CN" altLang="en-US" baseline="0" dirty="0" smtClean="0"/>
              <a:t> </a:t>
            </a:r>
            <a:r>
              <a:rPr lang="en-US" altLang="zh-CN" baseline="0" dirty="0" smtClean="0"/>
              <a:t>board,</a:t>
            </a:r>
            <a:r>
              <a:rPr lang="zh-CN" altLang="en-US" baseline="0" dirty="0" smtClean="0"/>
              <a:t> </a:t>
            </a:r>
            <a:r>
              <a:rPr lang="en-US" altLang="zh-CN" baseline="0" dirty="0" smtClean="0"/>
              <a:t>the</a:t>
            </a:r>
            <a:r>
              <a:rPr lang="zh-CN" altLang="en-US" baseline="0" dirty="0" smtClean="0"/>
              <a:t> </a:t>
            </a:r>
            <a:r>
              <a:rPr lang="en-US" altLang="zh-CN" baseline="0" dirty="0" smtClean="0"/>
              <a:t>peak</a:t>
            </a:r>
            <a:r>
              <a:rPr lang="zh-CN" altLang="en-US" baseline="0" dirty="0" smtClean="0"/>
              <a:t> </a:t>
            </a:r>
            <a:r>
              <a:rPr lang="en-US" altLang="zh-CN" baseline="0" dirty="0" smtClean="0"/>
              <a:t>performance</a:t>
            </a:r>
            <a:r>
              <a:rPr lang="zh-CN" altLang="en-US" baseline="0" dirty="0" smtClean="0"/>
              <a:t> </a:t>
            </a:r>
            <a:r>
              <a:rPr lang="en-US" altLang="zh-CN" baseline="0" dirty="0" smtClean="0"/>
              <a:t>is</a:t>
            </a:r>
            <a:r>
              <a:rPr lang="zh-CN" altLang="en-US" baseline="0" dirty="0" smtClean="0"/>
              <a:t> </a:t>
            </a:r>
            <a:r>
              <a:rPr lang="en-US" altLang="zh-CN" baseline="0" dirty="0" smtClean="0"/>
              <a:t>365</a:t>
            </a:r>
            <a:r>
              <a:rPr lang="zh-CN" altLang="en-US" baseline="0" dirty="0" smtClean="0"/>
              <a:t> </a:t>
            </a:r>
            <a:r>
              <a:rPr lang="en-US" altLang="zh-CN" baseline="0" dirty="0" smtClean="0"/>
              <a:t>for</a:t>
            </a:r>
            <a:r>
              <a:rPr lang="zh-CN" altLang="en-US" baseline="0" dirty="0" smtClean="0"/>
              <a:t> </a:t>
            </a:r>
            <a:r>
              <a:rPr lang="en-US" altLang="zh-CN" baseline="0" dirty="0" smtClean="0"/>
              <a:t>CONV</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smtClean="0"/>
              <a:t>173</a:t>
            </a:r>
            <a:r>
              <a:rPr lang="zh-CN" altLang="en-US" baseline="0" dirty="0" smtClean="0"/>
              <a:t> </a:t>
            </a:r>
            <a:r>
              <a:rPr lang="en-US" altLang="zh-CN" baseline="0" dirty="0" smtClean="0"/>
              <a:t>for</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The</a:t>
            </a:r>
            <a:r>
              <a:rPr lang="zh-CN" altLang="en-US" baseline="0" dirty="0" smtClean="0"/>
              <a:t> </a:t>
            </a:r>
            <a:r>
              <a:rPr lang="en-US" altLang="zh-CN" baseline="0" dirty="0" smtClean="0"/>
              <a:t>overall</a:t>
            </a:r>
            <a:r>
              <a:rPr lang="zh-CN" altLang="en-US" baseline="0" dirty="0" smtClean="0"/>
              <a:t> </a:t>
            </a:r>
            <a:r>
              <a:rPr lang="en-US" altLang="zh-CN" baseline="0" dirty="0" smtClean="0"/>
              <a:t>performance</a:t>
            </a:r>
            <a:r>
              <a:rPr lang="zh-CN" altLang="en-US" baseline="0" dirty="0" smtClean="0"/>
              <a:t> </a:t>
            </a:r>
            <a:r>
              <a:rPr lang="en-US" altLang="zh-CN" baseline="0" dirty="0" smtClean="0"/>
              <a:t>is</a:t>
            </a:r>
            <a:r>
              <a:rPr lang="zh-CN" altLang="en-US" baseline="0" dirty="0" smtClean="0"/>
              <a:t> </a:t>
            </a:r>
            <a:r>
              <a:rPr lang="en-US" altLang="zh-CN" baseline="0" dirty="0" smtClean="0"/>
              <a:t>266</a:t>
            </a:r>
            <a:r>
              <a:rPr lang="zh-CN" altLang="en-US" baseline="0" dirty="0" smtClean="0"/>
              <a:t> </a:t>
            </a:r>
            <a:r>
              <a:rPr lang="en-US" altLang="zh-CN" baseline="0" dirty="0" smtClean="0"/>
              <a:t>GOPs.</a:t>
            </a:r>
            <a:endParaRPr dirty="0"/>
          </a:p>
        </p:txBody>
      </p:sp>
    </p:spTree>
    <p:extLst>
      <p:ext uri="{BB962C8B-B14F-4D97-AF65-F5344CB8AC3E}">
        <p14:creationId xmlns:p14="http://schemas.microsoft.com/office/powerpoint/2010/main" val="2871885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We</a:t>
            </a:r>
            <a:r>
              <a:rPr lang="zh-CN" altLang="en-US" baseline="0" dirty="0" smtClean="0"/>
              <a:t> </a:t>
            </a:r>
            <a:r>
              <a:rPr lang="en-US" altLang="zh-CN" baseline="0" dirty="0" smtClean="0"/>
              <a:t>also</a:t>
            </a:r>
            <a:r>
              <a:rPr lang="zh-CN" altLang="en-US" baseline="0" dirty="0" smtClean="0"/>
              <a:t> </a:t>
            </a:r>
            <a:r>
              <a:rPr lang="en-US" altLang="zh-CN" baseline="0" dirty="0" smtClean="0"/>
              <a:t>use</a:t>
            </a:r>
            <a:r>
              <a:rPr lang="zh-CN" altLang="en-US" baseline="0" dirty="0" smtClean="0"/>
              <a:t> </a:t>
            </a:r>
            <a:r>
              <a:rPr lang="en-US" altLang="zh-CN" baseline="0" dirty="0" smtClean="0"/>
              <a:t>Caffeine</a:t>
            </a:r>
            <a:r>
              <a:rPr lang="zh-CN" altLang="en-US" baseline="0" dirty="0" smtClean="0"/>
              <a:t> </a:t>
            </a:r>
            <a:r>
              <a:rPr lang="en-US" altLang="zh-CN" baseline="0" dirty="0" smtClean="0"/>
              <a:t>to</a:t>
            </a:r>
            <a:r>
              <a:rPr lang="zh-CN" altLang="en-US" baseline="0" dirty="0" smtClean="0"/>
              <a:t> </a:t>
            </a:r>
            <a:r>
              <a:rPr lang="en-US" altLang="zh-CN" baseline="0" dirty="0" smtClean="0"/>
              <a:t>process</a:t>
            </a:r>
            <a:r>
              <a:rPr lang="zh-CN" altLang="en-US" baseline="0" dirty="0" smtClean="0"/>
              <a:t> </a:t>
            </a:r>
            <a:r>
              <a:rPr lang="en-US" altLang="zh-CN" baseline="0" dirty="0" smtClean="0"/>
              <a:t>on</a:t>
            </a:r>
            <a:r>
              <a:rPr lang="zh-CN" altLang="en-US" baseline="0" dirty="0" smtClean="0"/>
              <a:t> </a:t>
            </a:r>
            <a:r>
              <a:rPr lang="en-US" altLang="zh-CN" baseline="0" dirty="0" smtClean="0"/>
              <a:t>different</a:t>
            </a:r>
            <a:r>
              <a:rPr lang="zh-CN" altLang="en-US" baseline="0" dirty="0" smtClean="0"/>
              <a:t> </a:t>
            </a:r>
            <a:r>
              <a:rPr lang="en-US" altLang="zh-CN" baseline="0" dirty="0" smtClean="0"/>
              <a:t>CNN</a:t>
            </a:r>
            <a:r>
              <a:rPr lang="zh-CN" altLang="en-US" baseline="0" dirty="0" smtClean="0"/>
              <a:t> </a:t>
            </a:r>
            <a:r>
              <a:rPr lang="en-US" altLang="zh-CN" baseline="0" dirty="0" smtClean="0"/>
              <a:t>network</a:t>
            </a:r>
            <a:r>
              <a:rPr lang="zh-CN" altLang="en-US" baseline="0" dirty="0" smtClean="0"/>
              <a:t> </a:t>
            </a:r>
            <a:r>
              <a:rPr lang="en-US" altLang="zh-CN" baseline="0" dirty="0" smtClean="0"/>
              <a:t>and</a:t>
            </a:r>
            <a:r>
              <a:rPr lang="zh-CN" altLang="en-US" baseline="0" dirty="0" smtClean="0"/>
              <a:t> </a:t>
            </a:r>
            <a:r>
              <a:rPr lang="en-US" altLang="zh-CN" baseline="0" dirty="0" smtClean="0"/>
              <a:t>different</a:t>
            </a:r>
            <a:r>
              <a:rPr lang="zh-CN" altLang="en-US" baseline="0" dirty="0" smtClean="0"/>
              <a:t> </a:t>
            </a:r>
            <a:r>
              <a:rPr lang="en-US" altLang="zh-CN" baseline="0" dirty="0" smtClean="0"/>
              <a:t>data</a:t>
            </a:r>
            <a:r>
              <a:rPr lang="zh-CN" altLang="en-US" baseline="0" dirty="0" smtClean="0"/>
              <a:t> </a:t>
            </a:r>
            <a:r>
              <a:rPr lang="en-US" altLang="zh-CN" baseline="0" dirty="0" smtClean="0"/>
              <a:t>precision.</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here,</a:t>
            </a:r>
            <a:r>
              <a:rPr lang="zh-CN" altLang="en-US" baseline="0" dirty="0" smtClean="0"/>
              <a:t> </a:t>
            </a:r>
            <a:r>
              <a:rPr lang="en-US" altLang="zh-CN" baseline="0" dirty="0" smtClean="0"/>
              <a:t>for</a:t>
            </a:r>
            <a:r>
              <a:rPr lang="zh-CN" altLang="en-US" baseline="0" dirty="0" smtClean="0"/>
              <a:t> </a:t>
            </a:r>
            <a:r>
              <a:rPr lang="en-US" altLang="zh-CN" baseline="0" dirty="0" smtClean="0"/>
              <a:t>32-bit</a:t>
            </a:r>
            <a:r>
              <a:rPr lang="zh-CN" altLang="en-US" baseline="0" dirty="0" smtClean="0"/>
              <a:t> </a:t>
            </a:r>
            <a:r>
              <a:rPr lang="en-US" altLang="zh-CN" baseline="0" dirty="0" smtClean="0"/>
              <a:t>floating</a:t>
            </a:r>
            <a:r>
              <a:rPr lang="zh-CN" altLang="en-US" baseline="0" dirty="0" smtClean="0"/>
              <a:t> </a:t>
            </a:r>
            <a:r>
              <a:rPr lang="en-US" altLang="zh-CN" baseline="0" dirty="0" smtClean="0"/>
              <a:t>operation</a:t>
            </a:r>
            <a:r>
              <a:rPr lang="zh-CN" altLang="en-US" baseline="0" dirty="0" smtClean="0"/>
              <a:t> </a:t>
            </a:r>
            <a:r>
              <a:rPr lang="en-US" altLang="zh-CN" baseline="0" dirty="0" smtClean="0"/>
              <a:t>on</a:t>
            </a:r>
            <a:r>
              <a:rPr lang="zh-CN" altLang="en-US" baseline="0" dirty="0" smtClean="0"/>
              <a:t> </a:t>
            </a:r>
            <a:r>
              <a:rPr lang="en-US" altLang="zh-CN" baseline="0" dirty="0" smtClean="0"/>
              <a:t>KU</a:t>
            </a:r>
            <a:r>
              <a:rPr lang="zh-CN" altLang="en-US" baseline="0" dirty="0" smtClean="0"/>
              <a:t> </a:t>
            </a:r>
            <a:r>
              <a:rPr lang="en-US" altLang="zh-CN" baseline="0" dirty="0" smtClean="0"/>
              <a:t>board,</a:t>
            </a:r>
            <a:r>
              <a:rPr lang="zh-CN" altLang="en-US" baseline="0" dirty="0" smtClean="0"/>
              <a:t> </a:t>
            </a:r>
            <a:r>
              <a:rPr lang="en-US" altLang="zh-CN" baseline="0" dirty="0" smtClean="0"/>
              <a:t>the</a:t>
            </a:r>
            <a:r>
              <a:rPr lang="zh-CN" altLang="en-US" baseline="0" dirty="0" smtClean="0"/>
              <a:t> </a:t>
            </a:r>
            <a:r>
              <a:rPr lang="en-US" altLang="zh-CN" baseline="0" dirty="0" smtClean="0"/>
              <a:t>peak</a:t>
            </a:r>
            <a:r>
              <a:rPr lang="zh-CN" altLang="en-US" baseline="0" dirty="0" smtClean="0"/>
              <a:t> </a:t>
            </a:r>
            <a:r>
              <a:rPr lang="en-US" altLang="zh-CN" baseline="0" dirty="0" smtClean="0"/>
              <a:t>performance</a:t>
            </a:r>
            <a:r>
              <a:rPr lang="zh-CN" altLang="en-US" baseline="0" dirty="0" smtClean="0"/>
              <a:t> </a:t>
            </a:r>
            <a:r>
              <a:rPr lang="en-US" altLang="zh-CN" baseline="0" dirty="0" smtClean="0"/>
              <a:t>is</a:t>
            </a:r>
            <a:r>
              <a:rPr lang="zh-CN" altLang="en-US" baseline="0" dirty="0" smtClean="0"/>
              <a:t> </a:t>
            </a:r>
            <a:r>
              <a:rPr lang="en-US" altLang="zh-CN" baseline="0" dirty="0" smtClean="0"/>
              <a:t>96</a:t>
            </a:r>
            <a:r>
              <a:rPr lang="zh-CN" altLang="en-US" baseline="0" dirty="0" smtClean="0"/>
              <a:t> </a:t>
            </a:r>
            <a:r>
              <a:rPr lang="en-US" altLang="zh-CN" baseline="0" dirty="0" smtClean="0"/>
              <a:t>GFLOPs</a:t>
            </a:r>
            <a:r>
              <a:rPr lang="zh-CN" altLang="en-US" baseline="0" dirty="0" smtClean="0"/>
              <a:t> </a:t>
            </a:r>
            <a:r>
              <a:rPr lang="en-US" altLang="zh-CN" baseline="0" dirty="0" smtClean="0"/>
              <a:t>for</a:t>
            </a:r>
            <a:r>
              <a:rPr lang="zh-CN" altLang="en-US" baseline="0" dirty="0" smtClean="0"/>
              <a:t> </a:t>
            </a:r>
            <a:r>
              <a:rPr lang="en-US" altLang="zh-CN" baseline="0" dirty="0" smtClean="0"/>
              <a:t>CONV</a:t>
            </a:r>
            <a:r>
              <a:rPr lang="zh-CN" altLang="en-US" baseline="0" dirty="0" smtClean="0"/>
              <a:t> </a:t>
            </a:r>
            <a:r>
              <a:rPr lang="en-US" altLang="zh-CN" baseline="0" dirty="0" smtClean="0"/>
              <a:t>and</a:t>
            </a:r>
            <a:r>
              <a:rPr lang="zh-CN" altLang="en-US" baseline="0" dirty="0" smtClean="0"/>
              <a:t> </a:t>
            </a:r>
            <a:r>
              <a:rPr lang="en-US" altLang="zh-CN" baseline="0" dirty="0" smtClean="0"/>
              <a:t>45</a:t>
            </a:r>
            <a:r>
              <a:rPr lang="zh-CN" altLang="en-US" baseline="0" dirty="0" smtClean="0"/>
              <a:t> </a:t>
            </a:r>
            <a:r>
              <a:rPr lang="en-US" altLang="zh-CN" baseline="0" dirty="0" smtClean="0"/>
              <a:t>GFLOPs</a:t>
            </a:r>
            <a:r>
              <a:rPr lang="zh-CN" altLang="en-US" baseline="0" dirty="0" smtClean="0"/>
              <a:t> </a:t>
            </a:r>
            <a:r>
              <a:rPr lang="en-US" altLang="zh-CN" baseline="0" dirty="0" smtClean="0"/>
              <a:t>for</a:t>
            </a:r>
            <a:r>
              <a:rPr lang="zh-CN" altLang="en-US" baseline="0" dirty="0" smtClean="0"/>
              <a:t> </a:t>
            </a:r>
            <a:r>
              <a:rPr lang="en-US" altLang="zh-CN" baseline="0" dirty="0" smtClean="0"/>
              <a:t>FCN.</a:t>
            </a:r>
            <a:r>
              <a:rPr lang="zh-CN" altLang="en-US" baseline="0" dirty="0" smtClean="0"/>
              <a:t> </a:t>
            </a:r>
            <a:r>
              <a:rPr lang="en-US" altLang="zh-CN" baseline="0" dirty="0" smtClean="0"/>
              <a:t>And</a:t>
            </a:r>
            <a:r>
              <a:rPr lang="zh-CN" altLang="en-US" baseline="0" dirty="0" smtClean="0"/>
              <a:t> </a:t>
            </a:r>
            <a:r>
              <a:rPr lang="en-US" altLang="zh-CN" baseline="0" dirty="0" smtClean="0"/>
              <a:t>for</a:t>
            </a:r>
            <a:r>
              <a:rPr lang="zh-CN" altLang="en-US" baseline="0" dirty="0" smtClean="0"/>
              <a:t> </a:t>
            </a:r>
            <a:r>
              <a:rPr lang="en-US" altLang="zh-CN" baseline="0" dirty="0" smtClean="0"/>
              <a:t>another</a:t>
            </a:r>
            <a:r>
              <a:rPr lang="zh-CN" altLang="en-US" baseline="0" dirty="0" smtClean="0"/>
              <a:t> </a:t>
            </a:r>
            <a:r>
              <a:rPr lang="en-US" altLang="zh-CN" baseline="0" dirty="0" smtClean="0"/>
              <a:t>CNN</a:t>
            </a:r>
            <a:r>
              <a:rPr lang="zh-CN" altLang="en-US" baseline="0" dirty="0" smtClean="0"/>
              <a:t> </a:t>
            </a:r>
            <a:r>
              <a:rPr lang="en-US" altLang="zh-CN" baseline="0" dirty="0" smtClean="0"/>
              <a:t>network,</a:t>
            </a:r>
            <a:r>
              <a:rPr lang="zh-CN" altLang="en-US" baseline="0" dirty="0" smtClean="0"/>
              <a:t> </a:t>
            </a:r>
            <a:r>
              <a:rPr lang="en-US" altLang="zh-CN" baseline="0" dirty="0" err="1" smtClean="0"/>
              <a:t>AlexNet</a:t>
            </a:r>
            <a:r>
              <a:rPr lang="en-US" altLang="zh-CN" baseline="0" dirty="0" smtClean="0"/>
              <a:t>,</a:t>
            </a:r>
            <a:r>
              <a:rPr lang="zh-CN" altLang="en-US" baseline="0" dirty="0" smtClean="0"/>
              <a:t> </a:t>
            </a:r>
            <a:r>
              <a:rPr lang="en-US" altLang="zh-CN" baseline="0" dirty="0" smtClean="0"/>
              <a:t>the</a:t>
            </a:r>
            <a:r>
              <a:rPr lang="zh-CN" altLang="en-US" baseline="0" dirty="0" smtClean="0"/>
              <a:t> </a:t>
            </a:r>
            <a:r>
              <a:rPr lang="en-US" altLang="zh-CN" baseline="0" dirty="0" smtClean="0"/>
              <a:t>peak</a:t>
            </a:r>
            <a:r>
              <a:rPr lang="zh-CN" altLang="en-US" baseline="0" dirty="0" smtClean="0"/>
              <a:t> </a:t>
            </a:r>
            <a:r>
              <a:rPr lang="en-US" altLang="zh-CN" baseline="0" dirty="0" smtClean="0"/>
              <a:t>performance</a:t>
            </a:r>
            <a:r>
              <a:rPr lang="zh-CN" altLang="en-US" baseline="0" dirty="0" smtClean="0"/>
              <a:t> </a:t>
            </a:r>
            <a:r>
              <a:rPr lang="en-US" altLang="zh-CN" baseline="0" dirty="0" smtClean="0"/>
              <a:t>is</a:t>
            </a:r>
            <a:r>
              <a:rPr lang="zh-CN" altLang="en-US" baseline="0" dirty="0" smtClean="0"/>
              <a:t> </a:t>
            </a:r>
            <a:r>
              <a:rPr lang="en-US" altLang="zh-CN" baseline="0" dirty="0" smtClean="0"/>
              <a:t>338</a:t>
            </a:r>
            <a:r>
              <a:rPr lang="zh-CN" altLang="en-US" baseline="0" dirty="0" smtClean="0"/>
              <a:t> </a:t>
            </a:r>
            <a:r>
              <a:rPr lang="en-US" altLang="zh-CN" baseline="0" dirty="0" smtClean="0"/>
              <a:t>GFOPs</a:t>
            </a:r>
            <a:r>
              <a:rPr lang="zh-CN" altLang="en-US" baseline="0" dirty="0" smtClean="0"/>
              <a:t> </a:t>
            </a:r>
            <a:r>
              <a:rPr lang="en-US" altLang="zh-CN" baseline="0" dirty="0" smtClean="0"/>
              <a:t>for</a:t>
            </a:r>
            <a:r>
              <a:rPr lang="zh-CN" altLang="en-US" baseline="0" dirty="0" smtClean="0"/>
              <a:t> </a:t>
            </a:r>
            <a:r>
              <a:rPr lang="en-US" altLang="zh-CN" baseline="0" dirty="0" smtClean="0"/>
              <a:t>CONV</a:t>
            </a:r>
            <a:r>
              <a:rPr lang="zh-CN" altLang="en-US" baseline="0" dirty="0" smtClean="0"/>
              <a:t> </a:t>
            </a:r>
            <a:r>
              <a:rPr lang="en-US" altLang="zh-CN" baseline="0" dirty="0" smtClean="0"/>
              <a:t>and</a:t>
            </a:r>
            <a:r>
              <a:rPr lang="zh-CN" altLang="en-US" baseline="0" dirty="0" smtClean="0"/>
              <a:t> </a:t>
            </a:r>
            <a:r>
              <a:rPr lang="en-US" altLang="zh-CN" baseline="0" dirty="0" smtClean="0"/>
              <a:t>170</a:t>
            </a:r>
            <a:r>
              <a:rPr lang="zh-CN" altLang="en-US" baseline="0" dirty="0" smtClean="0"/>
              <a:t> </a:t>
            </a:r>
            <a:r>
              <a:rPr lang="en-US" altLang="zh-CN" baseline="0" dirty="0" smtClean="0"/>
              <a:t>GFOPs</a:t>
            </a:r>
            <a:r>
              <a:rPr lang="zh-CN" altLang="en-US" baseline="0" dirty="0" smtClean="0"/>
              <a:t> </a:t>
            </a:r>
            <a:r>
              <a:rPr lang="en-US" altLang="zh-CN" baseline="0" dirty="0" smtClean="0"/>
              <a:t>for</a:t>
            </a:r>
            <a:r>
              <a:rPr lang="zh-CN" altLang="en-US" baseline="0" dirty="0" smtClean="0"/>
              <a:t> </a:t>
            </a:r>
            <a:r>
              <a:rPr lang="en-US" altLang="zh-CN" baseline="0" dirty="0" smtClean="0"/>
              <a:t>FCN.</a:t>
            </a:r>
            <a:r>
              <a:rPr lang="zh-CN" altLang="en-US" baseline="0" dirty="0" smtClean="0"/>
              <a:t> </a:t>
            </a:r>
            <a:r>
              <a:rPr lang="en-US" altLang="zh-CN" baseline="0" dirty="0" smtClean="0"/>
              <a:t>In</a:t>
            </a:r>
            <a:r>
              <a:rPr lang="zh-CN" altLang="en-US" baseline="0" dirty="0" smtClean="0"/>
              <a:t> </a:t>
            </a:r>
            <a:r>
              <a:rPr lang="en-US" altLang="zh-CN" baseline="0" dirty="0" smtClean="0"/>
              <a:t>conclusion,</a:t>
            </a:r>
            <a:r>
              <a:rPr lang="zh-CN" altLang="en-US" baseline="0" dirty="0" smtClean="0"/>
              <a:t> </a:t>
            </a:r>
            <a:r>
              <a:rPr lang="en-US" altLang="zh-CN" baseline="0" dirty="0" smtClean="0"/>
              <a:t>Caffeine</a:t>
            </a:r>
            <a:r>
              <a:rPr lang="zh-CN" altLang="en-US" baseline="0" dirty="0" smtClean="0"/>
              <a:t> </a:t>
            </a:r>
            <a:r>
              <a:rPr lang="en-US" altLang="zh-CN" baseline="0" dirty="0" smtClean="0"/>
              <a:t>shows</a:t>
            </a:r>
            <a:r>
              <a:rPr lang="zh-CN" altLang="en-US" baseline="0" dirty="0" smtClean="0"/>
              <a:t> </a:t>
            </a:r>
            <a:r>
              <a:rPr lang="en-US" altLang="zh-CN" baseline="0" dirty="0" smtClean="0"/>
              <a:t>good</a:t>
            </a:r>
            <a:r>
              <a:rPr lang="zh-CN" altLang="en-US" baseline="0" dirty="0" smtClean="0"/>
              <a:t> </a:t>
            </a:r>
            <a:r>
              <a:rPr lang="en-US" altLang="zh-CN" baseline="0" dirty="0" smtClean="0"/>
              <a:t>portability</a:t>
            </a:r>
            <a:r>
              <a:rPr lang="zh-CN" altLang="en-US" baseline="0" dirty="0" smtClean="0"/>
              <a:t> </a:t>
            </a:r>
            <a:r>
              <a:rPr lang="en-US" altLang="zh-CN" baseline="0" dirty="0" smtClean="0"/>
              <a:t>on</a:t>
            </a:r>
            <a:r>
              <a:rPr lang="zh-CN" altLang="en-US" baseline="0" dirty="0" smtClean="0"/>
              <a:t> </a:t>
            </a:r>
            <a:r>
              <a:rPr lang="en-US" altLang="zh-CN" baseline="0" dirty="0" smtClean="0"/>
              <a:t>different</a:t>
            </a:r>
            <a:r>
              <a:rPr lang="zh-CN" altLang="en-US" baseline="0" dirty="0" smtClean="0"/>
              <a:t> </a:t>
            </a:r>
            <a:r>
              <a:rPr lang="en-US" altLang="zh-CN" baseline="0" dirty="0" smtClean="0"/>
              <a:t>FPGA</a:t>
            </a:r>
            <a:r>
              <a:rPr lang="zh-CN" altLang="en-US" baseline="0" dirty="0" smtClean="0"/>
              <a:t> </a:t>
            </a:r>
            <a:r>
              <a:rPr lang="en-US" altLang="zh-CN" baseline="0" dirty="0" smtClean="0"/>
              <a:t>boards,</a:t>
            </a:r>
            <a:r>
              <a:rPr lang="zh-CN" altLang="en-US" baseline="0" dirty="0" smtClean="0"/>
              <a:t> </a:t>
            </a:r>
            <a:r>
              <a:rPr lang="en-US" altLang="zh-CN" baseline="0" dirty="0" smtClean="0"/>
              <a:t>different</a:t>
            </a:r>
            <a:r>
              <a:rPr lang="zh-CN" altLang="en-US" baseline="0" dirty="0" smtClean="0"/>
              <a:t> </a:t>
            </a:r>
            <a:r>
              <a:rPr lang="en-US" altLang="zh-CN" baseline="0" dirty="0" smtClean="0"/>
              <a:t>CNN</a:t>
            </a:r>
            <a:r>
              <a:rPr lang="zh-CN" altLang="en-US" baseline="0" dirty="0" smtClean="0"/>
              <a:t> </a:t>
            </a:r>
            <a:r>
              <a:rPr lang="en-US" altLang="zh-CN" baseline="0" dirty="0" smtClean="0"/>
              <a:t>network</a:t>
            </a:r>
            <a:r>
              <a:rPr lang="zh-CN" altLang="en-US" baseline="0" dirty="0" smtClean="0"/>
              <a:t> </a:t>
            </a:r>
            <a:r>
              <a:rPr lang="en-US" altLang="zh-CN" baseline="0" dirty="0" smtClean="0"/>
              <a:t>and</a:t>
            </a:r>
            <a:r>
              <a:rPr lang="zh-CN" altLang="en-US" baseline="0" dirty="0" smtClean="0"/>
              <a:t> </a:t>
            </a:r>
            <a:r>
              <a:rPr lang="en-US" altLang="zh-CN" baseline="0" dirty="0" smtClean="0"/>
              <a:t>different</a:t>
            </a:r>
            <a:r>
              <a:rPr lang="zh-CN" altLang="en-US" baseline="0" dirty="0" smtClean="0"/>
              <a:t> </a:t>
            </a:r>
            <a:r>
              <a:rPr lang="en-US" altLang="zh-CN" baseline="0" dirty="0" smtClean="0"/>
              <a:t>data</a:t>
            </a:r>
            <a:r>
              <a:rPr lang="zh-CN" altLang="en-US" baseline="0" dirty="0" smtClean="0"/>
              <a:t> </a:t>
            </a:r>
            <a:r>
              <a:rPr lang="en-US" altLang="zh-CN" baseline="0" dirty="0" smtClean="0"/>
              <a:t>types.</a:t>
            </a:r>
            <a:r>
              <a:rPr lang="zh-CN" altLang="en-US" baseline="0" dirty="0" smtClean="0"/>
              <a:t> </a:t>
            </a:r>
            <a:endParaRPr dirty="0"/>
          </a:p>
        </p:txBody>
      </p:sp>
    </p:spTree>
    <p:extLst>
      <p:ext uri="{BB962C8B-B14F-4D97-AF65-F5344CB8AC3E}">
        <p14:creationId xmlns:p14="http://schemas.microsoft.com/office/powerpoint/2010/main" val="3018068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Compared</a:t>
            </a:r>
            <a:r>
              <a:rPr lang="zh-CN" altLang="en-US" dirty="0" smtClean="0"/>
              <a:t> </a:t>
            </a:r>
            <a:r>
              <a:rPr lang="en-US" altLang="zh-CN" dirty="0" smtClean="0"/>
              <a:t>to</a:t>
            </a:r>
            <a:r>
              <a:rPr lang="zh-CN" altLang="en-US" dirty="0" smtClean="0"/>
              <a:t> </a:t>
            </a:r>
            <a:r>
              <a:rPr lang="en-US" altLang="zh-CN" dirty="0" smtClean="0"/>
              <a:t>other</a:t>
            </a:r>
            <a:r>
              <a:rPr lang="zh-CN" altLang="en-US" dirty="0" smtClean="0"/>
              <a:t> </a:t>
            </a:r>
            <a:r>
              <a:rPr lang="en-US" altLang="zh-CN" dirty="0" smtClean="0"/>
              <a:t>FPGA</a:t>
            </a:r>
            <a:r>
              <a:rPr lang="zh-CN" altLang="en-US" dirty="0" smtClean="0"/>
              <a:t> </a:t>
            </a:r>
            <a:r>
              <a:rPr lang="en-US" altLang="zh-CN" dirty="0" smtClean="0"/>
              <a:t>acceleration</a:t>
            </a:r>
            <a:r>
              <a:rPr lang="zh-CN" altLang="en-US" baseline="0" dirty="0" smtClean="0"/>
              <a:t> </a:t>
            </a:r>
            <a:r>
              <a:rPr lang="en-US" altLang="zh-CN" baseline="0" dirty="0" smtClean="0"/>
              <a:t>work</a:t>
            </a:r>
            <a:r>
              <a:rPr lang="zh-CN" altLang="en-US" baseline="0" dirty="0" smtClean="0"/>
              <a:t> </a:t>
            </a:r>
            <a:r>
              <a:rPr lang="en-US" altLang="zh-CN" baseline="0" dirty="0" smtClean="0"/>
              <a:t>on</a:t>
            </a:r>
            <a:r>
              <a:rPr lang="zh-CN" altLang="en-US" baseline="0" dirty="0" smtClean="0"/>
              <a:t> </a:t>
            </a:r>
            <a:r>
              <a:rPr lang="en-US" altLang="zh-CN" baseline="0" dirty="0" smtClean="0"/>
              <a:t>CNN,</a:t>
            </a:r>
            <a:r>
              <a:rPr lang="zh-CN" altLang="en-US" baseline="0" dirty="0" smtClean="0"/>
              <a:t> </a:t>
            </a:r>
            <a:r>
              <a:rPr lang="en-US" altLang="zh-CN" baseline="0" dirty="0" smtClean="0"/>
              <a:t>our</a:t>
            </a:r>
            <a:r>
              <a:rPr lang="zh-CN" altLang="en-US" baseline="0" dirty="0" smtClean="0"/>
              <a:t> </a:t>
            </a:r>
            <a:r>
              <a:rPr lang="en-US" altLang="zh-CN" baseline="0" dirty="0" smtClean="0"/>
              <a:t>results</a:t>
            </a:r>
            <a:r>
              <a:rPr lang="zh-CN" altLang="en-US" baseline="0" dirty="0" smtClean="0"/>
              <a:t> </a:t>
            </a:r>
            <a:r>
              <a:rPr lang="en-US" altLang="zh-CN" baseline="0" dirty="0" smtClean="0"/>
              <a:t>achieve</a:t>
            </a:r>
            <a:r>
              <a:rPr lang="zh-CN" altLang="en-US" baseline="0" dirty="0" smtClean="0"/>
              <a:t> </a:t>
            </a:r>
            <a:r>
              <a:rPr lang="en-US" altLang="zh-CN" baseline="0" dirty="0" smtClean="0"/>
              <a:t>higher</a:t>
            </a:r>
            <a:r>
              <a:rPr lang="zh-CN" altLang="en-US" baseline="0" dirty="0" smtClean="0"/>
              <a:t> </a:t>
            </a:r>
            <a:r>
              <a:rPr lang="en-US" altLang="zh-CN" baseline="0" dirty="0" smtClean="0"/>
              <a:t>performance</a:t>
            </a:r>
            <a:r>
              <a:rPr lang="zh-CN" altLang="en-US" baseline="0" dirty="0" smtClean="0"/>
              <a:t> </a:t>
            </a:r>
            <a:r>
              <a:rPr lang="en-US" altLang="zh-CN" baseline="0" dirty="0" smtClean="0"/>
              <a:t>on</a:t>
            </a:r>
            <a:r>
              <a:rPr lang="zh-CN" altLang="en-US" baseline="0" dirty="0" smtClean="0"/>
              <a:t> </a:t>
            </a:r>
            <a:r>
              <a:rPr lang="en-US" altLang="zh-CN" baseline="0" dirty="0" smtClean="0"/>
              <a:t>both</a:t>
            </a:r>
            <a:r>
              <a:rPr lang="zh-CN" altLang="en-US" baseline="0" dirty="0" smtClean="0"/>
              <a:t> </a:t>
            </a:r>
            <a:r>
              <a:rPr lang="en-US" altLang="zh-CN" baseline="0" dirty="0" smtClean="0"/>
              <a:t>CONV</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err="1" smtClean="0"/>
              <a:t>expecially</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overall</a:t>
            </a:r>
            <a:r>
              <a:rPr lang="zh-CN" altLang="en-US" baseline="0" dirty="0" smtClean="0"/>
              <a:t> </a:t>
            </a:r>
            <a:r>
              <a:rPr lang="en-US" altLang="zh-CN" baseline="0" dirty="0" smtClean="0"/>
              <a:t>CNN</a:t>
            </a:r>
            <a:r>
              <a:rPr lang="zh-CN" altLang="en-US" baseline="0" dirty="0" smtClean="0"/>
              <a:t> </a:t>
            </a:r>
            <a:r>
              <a:rPr lang="en-US" altLang="zh-CN" baseline="0" dirty="0" smtClean="0"/>
              <a:t>accelerator</a:t>
            </a:r>
            <a:r>
              <a:rPr lang="zh-CN" altLang="en-US" baseline="0" dirty="0" smtClean="0"/>
              <a:t> </a:t>
            </a:r>
            <a:r>
              <a:rPr lang="en-US" altLang="zh-CN" baseline="0" dirty="0" smtClean="0"/>
              <a:t>performance</a:t>
            </a:r>
            <a:r>
              <a:rPr lang="zh-CN" altLang="en-US" baseline="0" dirty="0" smtClean="0"/>
              <a:t> </a:t>
            </a:r>
            <a:r>
              <a:rPr lang="en-US" altLang="zh-CN" baseline="0" dirty="0" smtClean="0"/>
              <a:t>are</a:t>
            </a:r>
            <a:r>
              <a:rPr lang="zh-CN" altLang="en-US" baseline="0" dirty="0" smtClean="0"/>
              <a:t> </a:t>
            </a:r>
            <a:r>
              <a:rPr lang="en-US" altLang="zh-CN" baseline="0" dirty="0" smtClean="0"/>
              <a:t>improved</a:t>
            </a:r>
            <a:r>
              <a:rPr lang="zh-CN" altLang="en-US" baseline="0" dirty="0" smtClean="0"/>
              <a:t> </a:t>
            </a:r>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way.</a:t>
            </a:r>
            <a:r>
              <a:rPr lang="zh-CN" altLang="en-US" baseline="0" dirty="0" smtClean="0"/>
              <a:t> </a:t>
            </a:r>
            <a:endParaRPr lang="en-US" dirty="0"/>
          </a:p>
        </p:txBody>
      </p:sp>
    </p:spTree>
    <p:extLst>
      <p:ext uri="{BB962C8B-B14F-4D97-AF65-F5344CB8AC3E}">
        <p14:creationId xmlns:p14="http://schemas.microsoft.com/office/powerpoint/2010/main" val="1448226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And</a:t>
            </a:r>
            <a:r>
              <a:rPr lang="zh-CN" altLang="en-US" dirty="0" smtClean="0"/>
              <a:t> </a:t>
            </a:r>
            <a:r>
              <a:rPr lang="en-US" altLang="zh-CN" dirty="0" smtClean="0"/>
              <a:t>compared</a:t>
            </a:r>
            <a:r>
              <a:rPr lang="zh-CN" altLang="en-US" dirty="0" smtClean="0"/>
              <a:t> </a:t>
            </a:r>
            <a:r>
              <a:rPr lang="en-US" altLang="zh-CN" dirty="0" smtClean="0"/>
              <a:t>to</a:t>
            </a:r>
            <a:r>
              <a:rPr lang="zh-CN" altLang="en-US" dirty="0" smtClean="0"/>
              <a:t> </a:t>
            </a:r>
            <a:r>
              <a:rPr lang="en-US" altLang="zh-CN" dirty="0" smtClean="0"/>
              <a:t>CPU</a:t>
            </a:r>
            <a:r>
              <a:rPr lang="zh-CN" altLang="en-US" dirty="0" smtClean="0"/>
              <a:t> </a:t>
            </a:r>
            <a:r>
              <a:rPr lang="en-US" altLang="zh-CN" dirty="0" smtClean="0"/>
              <a:t>or</a:t>
            </a:r>
            <a:r>
              <a:rPr lang="zh-CN" altLang="en-US" dirty="0" smtClean="0"/>
              <a:t> </a:t>
            </a:r>
            <a:r>
              <a:rPr lang="en-US" altLang="zh-CN" dirty="0" smtClean="0"/>
              <a:t>GPU</a:t>
            </a:r>
            <a:r>
              <a:rPr lang="zh-CN" altLang="en-US" dirty="0" smtClean="0"/>
              <a:t> </a:t>
            </a:r>
            <a:r>
              <a:rPr lang="en-US" altLang="zh-CN" dirty="0" smtClean="0"/>
              <a:t>platforms,</a:t>
            </a:r>
            <a:r>
              <a:rPr lang="zh-CN" altLang="en-US" baseline="0" dirty="0" smtClean="0"/>
              <a:t> </a:t>
            </a:r>
            <a:r>
              <a:rPr lang="en-US" altLang="zh-CN" baseline="0" dirty="0" smtClean="0"/>
              <a:t>Caffeine</a:t>
            </a:r>
            <a:r>
              <a:rPr lang="zh-CN" altLang="en-US" baseline="0" dirty="0" smtClean="0"/>
              <a:t> </a:t>
            </a:r>
            <a:r>
              <a:rPr lang="en-US" altLang="zh-CN" baseline="0" dirty="0" smtClean="0"/>
              <a:t>shows</a:t>
            </a:r>
            <a:r>
              <a:rPr lang="zh-CN" altLang="en-US" baseline="0" dirty="0" smtClean="0"/>
              <a:t> </a:t>
            </a:r>
            <a:r>
              <a:rPr lang="en-US" altLang="zh-CN" baseline="0" dirty="0" smtClean="0"/>
              <a:t>around</a:t>
            </a:r>
            <a:r>
              <a:rPr lang="zh-CN" altLang="en-US" baseline="0" dirty="0" smtClean="0"/>
              <a:t> </a:t>
            </a:r>
            <a:r>
              <a:rPr lang="en-US" altLang="zh-CN" baseline="0" dirty="0" smtClean="0"/>
              <a:t>10x</a:t>
            </a:r>
            <a:r>
              <a:rPr lang="zh-CN" altLang="en-US" baseline="0" dirty="0" smtClean="0"/>
              <a:t> </a:t>
            </a:r>
            <a:r>
              <a:rPr lang="en-US" altLang="zh-CN" baseline="0" dirty="0" smtClean="0"/>
              <a:t>speed</a:t>
            </a:r>
            <a:r>
              <a:rPr lang="zh-CN" altLang="en-US" baseline="0" dirty="0" smtClean="0"/>
              <a:t> </a:t>
            </a:r>
            <a:r>
              <a:rPr lang="en-US" altLang="zh-CN" baseline="0" dirty="0" smtClean="0"/>
              <a:t>up</a:t>
            </a:r>
            <a:r>
              <a:rPr lang="zh-CN" altLang="en-US" baseline="0" dirty="0" smtClean="0"/>
              <a:t> </a:t>
            </a:r>
            <a:r>
              <a:rPr lang="en-US" altLang="zh-CN" baseline="0" dirty="0" smtClean="0"/>
              <a:t>compared</a:t>
            </a:r>
            <a:r>
              <a:rPr lang="zh-CN" altLang="en-US" baseline="0" dirty="0" smtClean="0"/>
              <a:t> </a:t>
            </a:r>
            <a:r>
              <a:rPr lang="en-US" altLang="zh-CN" baseline="0" dirty="0" smtClean="0"/>
              <a:t>to</a:t>
            </a:r>
            <a:r>
              <a:rPr lang="zh-CN" altLang="en-US" baseline="0" dirty="0" smtClean="0"/>
              <a:t> </a:t>
            </a:r>
            <a:r>
              <a:rPr lang="en-US" altLang="zh-CN" baseline="0" dirty="0" smtClean="0"/>
              <a:t>CPU,</a:t>
            </a:r>
            <a:r>
              <a:rPr lang="zh-CN" altLang="en-US" baseline="0" dirty="0" smtClean="0"/>
              <a:t> </a:t>
            </a:r>
            <a:r>
              <a:rPr lang="en-US" altLang="zh-CN" baseline="0" dirty="0" smtClean="0"/>
              <a:t>while</a:t>
            </a:r>
            <a:r>
              <a:rPr lang="zh-CN" altLang="en-US" baseline="0" dirty="0" smtClean="0"/>
              <a:t> </a:t>
            </a:r>
            <a:r>
              <a:rPr lang="en-US" altLang="zh-CN" baseline="0" dirty="0" smtClean="0"/>
              <a:t>achieves</a:t>
            </a:r>
            <a:r>
              <a:rPr lang="zh-CN" altLang="en-US" baseline="0" dirty="0" smtClean="0"/>
              <a:t> </a:t>
            </a:r>
            <a:r>
              <a:rPr lang="en-US" altLang="zh-CN" baseline="0" dirty="0" smtClean="0"/>
              <a:t>higher</a:t>
            </a:r>
            <a:r>
              <a:rPr lang="zh-CN" altLang="en-US" baseline="0" dirty="0" smtClean="0"/>
              <a:t> </a:t>
            </a:r>
            <a:r>
              <a:rPr lang="en-US" altLang="zh-CN" baseline="0" dirty="0" smtClean="0"/>
              <a:t>energy-efficiency</a:t>
            </a:r>
            <a:r>
              <a:rPr lang="zh-CN" altLang="en-US" baseline="0" dirty="0" smtClean="0"/>
              <a:t> </a:t>
            </a:r>
            <a:r>
              <a:rPr lang="en-US" altLang="zh-CN" baseline="0" dirty="0" smtClean="0"/>
              <a:t>than</a:t>
            </a:r>
            <a:r>
              <a:rPr lang="zh-CN" altLang="en-US" baseline="0" dirty="0" smtClean="0"/>
              <a:t> </a:t>
            </a:r>
            <a:r>
              <a:rPr lang="en-US" altLang="zh-CN" baseline="0" dirty="0" smtClean="0"/>
              <a:t>GPU</a:t>
            </a:r>
            <a:r>
              <a:rPr lang="zh-CN" altLang="en-US" baseline="0" dirty="0" smtClean="0"/>
              <a:t> </a:t>
            </a:r>
            <a:r>
              <a:rPr lang="en-US" altLang="zh-CN" baseline="0" dirty="0" smtClean="0"/>
              <a:t>platforms.</a:t>
            </a:r>
            <a:r>
              <a:rPr lang="zh-CN" altLang="en-US" baseline="0" dirty="0" smtClean="0"/>
              <a:t> </a:t>
            </a:r>
            <a:endParaRPr lang="en-US" altLang="zh-CN" baseline="0" dirty="0" smtClean="0"/>
          </a:p>
          <a:p>
            <a:endParaRPr lang="en-US" dirty="0"/>
          </a:p>
        </p:txBody>
      </p:sp>
    </p:spTree>
    <p:extLst>
      <p:ext uri="{BB962C8B-B14F-4D97-AF65-F5344CB8AC3E}">
        <p14:creationId xmlns:p14="http://schemas.microsoft.com/office/powerpoint/2010/main" val="1056432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87417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为了完成以上三种资源的共同优化，我们定义了三个</a:t>
            </a:r>
            <a:r>
              <a:rPr lang="zh-CN" altLang="en-US" baseline="0" dirty="0" smtClean="0"/>
              <a:t> </a:t>
            </a:r>
            <a:r>
              <a:rPr lang="en-US" altLang="zh-CN" baseline="0" dirty="0" smtClean="0"/>
              <a:t>term</a:t>
            </a:r>
            <a:r>
              <a:rPr lang="zh-CN" altLang="en-US" baseline="0" dirty="0" smtClean="0"/>
              <a:t>；</a:t>
            </a:r>
            <a:endParaRPr lang="en-US" altLang="zh-CN" dirty="0" smtClean="0"/>
          </a:p>
          <a:p>
            <a:endParaRPr lang="en-US" altLang="zh-CN" dirty="0" smtClean="0"/>
          </a:p>
          <a:p>
            <a:r>
              <a:rPr lang="zh-CN" altLang="en-US" dirty="0" smtClean="0"/>
              <a:t>有了这三个</a:t>
            </a:r>
            <a:r>
              <a:rPr lang="en-US" altLang="zh-CN" dirty="0" smtClean="0"/>
              <a:t>term</a:t>
            </a:r>
            <a:r>
              <a:rPr lang="zh-CN" altLang="en-US" dirty="0" smtClean="0"/>
              <a:t>，我们就可以设定一个坐标系，</a:t>
            </a:r>
            <a:r>
              <a:rPr lang="en-US" altLang="zh-CN" dirty="0" smtClean="0"/>
              <a:t>X-axis</a:t>
            </a:r>
            <a:r>
              <a:rPr lang="zh-CN" altLang="en-US" dirty="0" smtClean="0"/>
              <a:t>是 </a:t>
            </a:r>
            <a:r>
              <a:rPr lang="en-US" altLang="zh-CN" dirty="0" smtClean="0"/>
              <a:t>computation to</a:t>
            </a:r>
            <a:r>
              <a:rPr lang="en-US" altLang="zh-CN" baseline="0" dirty="0" smtClean="0"/>
              <a:t> communication ratio</a:t>
            </a:r>
            <a:r>
              <a:rPr lang="zh-CN" altLang="en-US" baseline="0" dirty="0" smtClean="0"/>
              <a:t>；</a:t>
            </a:r>
            <a:r>
              <a:rPr lang="en-US" altLang="zh-CN" baseline="0" dirty="0" smtClean="0"/>
              <a:t>Y-axis</a:t>
            </a:r>
            <a:r>
              <a:rPr lang="zh-CN" altLang="en-US" baseline="0" dirty="0" smtClean="0"/>
              <a:t>是</a:t>
            </a:r>
            <a:r>
              <a:rPr lang="en-US" altLang="zh-CN" baseline="0" dirty="0" smtClean="0"/>
              <a:t>Computational Performance</a:t>
            </a:r>
            <a:r>
              <a:rPr lang="zh-CN" altLang="en-US" baseline="0" dirty="0" smtClean="0"/>
              <a:t>；</a:t>
            </a:r>
            <a:endParaRPr lang="en-US" altLang="zh-CN" baseline="0" dirty="0" smtClean="0"/>
          </a:p>
          <a:p>
            <a:r>
              <a:rPr lang="zh-CN" altLang="en-US" baseline="0" dirty="0" smtClean="0"/>
              <a:t>任何一个</a:t>
            </a:r>
            <a:r>
              <a:rPr lang="en-US" altLang="zh-CN" baseline="0" dirty="0" smtClean="0"/>
              <a:t>Design</a:t>
            </a:r>
            <a:r>
              <a:rPr lang="zh-CN" altLang="en-US" baseline="0" dirty="0" smtClean="0"/>
              <a:t>只要估计出这两个值就可以在坐标系中找到一个位置。</a:t>
            </a:r>
            <a:endParaRPr lang="en-US" altLang="zh-CN" baseline="0" dirty="0" smtClean="0"/>
          </a:p>
          <a:p>
            <a:endParaRPr lang="en-US" altLang="zh-CN" baseline="0" dirty="0" smtClean="0"/>
          </a:p>
          <a:p>
            <a:r>
              <a:rPr lang="zh-CN" altLang="en-US" baseline="0" dirty="0" smtClean="0"/>
              <a:t>这条线的斜率是这个</a:t>
            </a:r>
            <a:r>
              <a:rPr lang="en-US" altLang="zh-CN" baseline="0" dirty="0" smtClean="0"/>
              <a:t>design</a:t>
            </a:r>
            <a:r>
              <a:rPr lang="zh-CN" altLang="en-US" baseline="0" dirty="0" smtClean="0"/>
              <a:t>的</a:t>
            </a:r>
            <a:r>
              <a:rPr lang="en-US" altLang="zh-CN" baseline="0" dirty="0" smtClean="0"/>
              <a:t>bandwidth</a:t>
            </a:r>
            <a:r>
              <a:rPr lang="zh-CN" altLang="en-US" baseline="0" dirty="0" smtClean="0"/>
              <a:t>需求。</a:t>
            </a:r>
            <a:endParaRPr lang="zh-CN" altLang="en-US" dirty="0"/>
          </a:p>
        </p:txBody>
      </p:sp>
      <p:sp>
        <p:nvSpPr>
          <p:cNvPr id="4" name="灯片编号占位符 3"/>
          <p:cNvSpPr>
            <a:spLocks noGrp="1"/>
          </p:cNvSpPr>
          <p:nvPr>
            <p:ph type="sldNum" sz="quarter" idx="10"/>
          </p:nvPr>
        </p:nvSpPr>
        <p:spPr/>
        <p:txBody>
          <a:bodyPr/>
          <a:lstStyle/>
          <a:p>
            <a:fld id="{3D2DD14D-1F0F-44E1-8538-237A619182F0}" type="slidenum">
              <a:rPr lang="zh-CN" altLang="en-US" smtClean="0"/>
              <a:pPr/>
              <a:t>40</a:t>
            </a:fld>
            <a:endParaRPr lang="zh-CN" altLang="en-US"/>
          </a:p>
        </p:txBody>
      </p:sp>
    </p:spTree>
    <p:extLst>
      <p:ext uri="{BB962C8B-B14F-4D97-AF65-F5344CB8AC3E}">
        <p14:creationId xmlns:p14="http://schemas.microsoft.com/office/powerpoint/2010/main" val="1195409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Assume that we have three different</a:t>
            </a:r>
            <a:r>
              <a:rPr lang="en-US" altLang="zh-CN" baseline="0" dirty="0" smtClean="0"/>
              <a:t> designs, design 1, 2 and 3</a:t>
            </a:r>
            <a:r>
              <a:rPr lang="en-US" altLang="zh-CN" dirty="0" smtClean="0"/>
              <a:t>. They have different attributes</a:t>
            </a:r>
            <a:r>
              <a:rPr lang="en-US" altLang="zh-CN" baseline="0" dirty="0" smtClean="0"/>
              <a:t> of computation performance and CTC ratio. </a:t>
            </a:r>
          </a:p>
          <a:p>
            <a:endParaRPr lang="en-US" altLang="zh-CN" baseline="0" dirty="0" smtClean="0"/>
          </a:p>
          <a:p>
            <a:r>
              <a:rPr lang="en-US" altLang="zh-CN" baseline="0" dirty="0" smtClean="0"/>
              <a:t>From the coordinate, we can get that design 1 has higher computational performance than design 2 and 3. So does that mean design 1 is better than design 2 and 3?</a:t>
            </a:r>
          </a:p>
          <a:p>
            <a:endParaRPr lang="en-US" altLang="zh-CN" baseline="0" dirty="0" smtClean="0"/>
          </a:p>
          <a:p>
            <a:r>
              <a:rPr lang="en-US" altLang="zh-CN" baseline="0" dirty="0" smtClean="0"/>
              <a:t>Not necessarily.</a:t>
            </a:r>
          </a:p>
          <a:p>
            <a:r>
              <a:rPr lang="en-US" altLang="zh-CN" baseline="0" dirty="0" smtClean="0"/>
              <a:t>We need to consider the constraints. Computational roof, max computational performance that the chip and provide. Bandwidth roof, max external bandwidth that the board can support.</a:t>
            </a:r>
          </a:p>
          <a:p>
            <a:endParaRPr lang="en-US" altLang="zh-CN" baseline="0" dirty="0" smtClean="0"/>
          </a:p>
          <a:p>
            <a:r>
              <a:rPr lang="en-US" altLang="zh-CN" baseline="0" dirty="0" smtClean="0"/>
              <a:t>Design 1 is located at the left-side of bandwidth roof which means that it has higher bandwidth requirement than what the hardware can support. So its performance is actually bounded by bandwidth. We define this performance as the attainable performance. From this, we can see design 2 and 3’s performance is actually higher than design 1.</a:t>
            </a:r>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3D2DD14D-1F0F-44E1-8538-237A619182F0}" type="slidenum">
              <a:rPr lang="zh-CN" altLang="en-US" smtClean="0"/>
              <a:pPr/>
              <a:t>41</a:t>
            </a:fld>
            <a:endParaRPr lang="zh-CN" altLang="en-US"/>
          </a:p>
        </p:txBody>
      </p:sp>
    </p:spTree>
    <p:extLst>
      <p:ext uri="{BB962C8B-B14F-4D97-AF65-F5344CB8AC3E}">
        <p14:creationId xmlns:p14="http://schemas.microsoft.com/office/powerpoint/2010/main" val="2949085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2098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FPGAs</a:t>
            </a:r>
            <a:r>
              <a:rPr lang="en-US" baseline="0" dirty="0" smtClean="0"/>
              <a:t> are one of the most promising devices in data center level acceleration. Microsoft recently has deployed 10k FPGA devices on its </a:t>
            </a:r>
            <a:r>
              <a:rPr lang="en-US" baseline="0" dirty="0" err="1" smtClean="0"/>
              <a:t>bing</a:t>
            </a:r>
            <a:r>
              <a:rPr lang="zh-CN" altLang="en-US" baseline="0" dirty="0" smtClean="0"/>
              <a:t> </a:t>
            </a:r>
            <a:r>
              <a:rPr lang="en-US" altLang="zh-CN" baseline="0" dirty="0" smtClean="0"/>
              <a:t>search</a:t>
            </a:r>
            <a:r>
              <a:rPr lang="zh-CN" altLang="en-US" baseline="0" dirty="0" smtClean="0"/>
              <a:t> </a:t>
            </a:r>
            <a:r>
              <a:rPr lang="en-US" baseline="0" dirty="0" smtClean="0"/>
              <a:t>,</a:t>
            </a:r>
            <a:r>
              <a:rPr lang="en-US" altLang="zh-CN" baseline="0" dirty="0" smtClean="0"/>
              <a:t>and</a:t>
            </a:r>
            <a:r>
              <a:rPr lang="en-US" baseline="0" dirty="0" smtClean="0"/>
              <a:t> Azure</a:t>
            </a:r>
            <a:r>
              <a:rPr lang="zh-CN" altLang="en-US" baseline="0" dirty="0" smtClean="0"/>
              <a:t> </a:t>
            </a:r>
            <a:r>
              <a:rPr lang="en-US" baseline="0" dirty="0" smtClean="0"/>
              <a:t>cloud server. </a:t>
            </a:r>
          </a:p>
          <a:p>
            <a:pPr lvl="0">
              <a:spcBef>
                <a:spcPts val="0"/>
              </a:spcBef>
              <a:buNone/>
            </a:pPr>
            <a:r>
              <a:rPr lang="en-US" baseline="0" dirty="0" smtClean="0"/>
              <a:t>In our work, we assume each </a:t>
            </a:r>
            <a:r>
              <a:rPr lang="en-US" altLang="zh-CN" baseline="0" dirty="0" smtClean="0"/>
              <a:t>cloud</a:t>
            </a:r>
            <a:r>
              <a:rPr lang="zh-CN" altLang="en-US" baseline="0" dirty="0" smtClean="0"/>
              <a:t> </a:t>
            </a:r>
            <a:r>
              <a:rPr lang="en-US" baseline="0" dirty="0" smtClean="0"/>
              <a:t>server is equipped with one FPGA acceleration board. Each FPGA has one local DRAM and communication with CPU host with </a:t>
            </a:r>
            <a:r>
              <a:rPr lang="en-US" baseline="0" dirty="0" err="1" smtClean="0"/>
              <a:t>PCIe</a:t>
            </a:r>
            <a:r>
              <a:rPr lang="en-US" baseline="0" dirty="0" smtClean="0"/>
              <a:t> </a:t>
            </a:r>
            <a:r>
              <a:rPr lang="en-US" altLang="zh-CN" baseline="0" dirty="0" smtClean="0"/>
              <a:t>interconnect</a:t>
            </a:r>
            <a:r>
              <a:rPr lang="en-US" baseline="0" dirty="0" smtClean="0"/>
              <a:t>. </a:t>
            </a:r>
          </a:p>
          <a:p>
            <a:pPr lvl="0">
              <a:spcBef>
                <a:spcPts val="0"/>
              </a:spcBef>
              <a:buNone/>
            </a:pPr>
            <a:r>
              <a:rPr lang="en-US" altLang="zh-CN" baseline="0" dirty="0" smtClean="0"/>
              <a:t>After</a:t>
            </a:r>
            <a:r>
              <a:rPr lang="zh-CN" altLang="en-US" baseline="0" dirty="0" smtClean="0"/>
              <a:t> </a:t>
            </a:r>
            <a:r>
              <a:rPr lang="en-US" baseline="0" dirty="0" smtClean="0"/>
              <a:t>CPU received requests from user</a:t>
            </a:r>
            <a:r>
              <a:rPr lang="zh-CN" altLang="en-US" baseline="0" dirty="0" smtClean="0"/>
              <a:t> </a:t>
            </a:r>
            <a:r>
              <a:rPr lang="en-US" baseline="0" dirty="0" smtClean="0"/>
              <a:t>applications</a:t>
            </a:r>
            <a:r>
              <a:rPr lang="en-US" altLang="zh-CN" baseline="0" dirty="0" smtClean="0"/>
              <a:t>,</a:t>
            </a:r>
            <a:r>
              <a:rPr lang="zh-CN" altLang="en-US" baseline="0" dirty="0" smtClean="0"/>
              <a:t> </a:t>
            </a:r>
            <a:r>
              <a:rPr lang="en-US" altLang="zh-CN" baseline="0" dirty="0" smtClean="0"/>
              <a:t>It</a:t>
            </a:r>
            <a:r>
              <a:rPr lang="zh-CN" altLang="en-US" baseline="0" dirty="0" smtClean="0"/>
              <a:t> </a:t>
            </a:r>
            <a:r>
              <a:rPr lang="en-US" baseline="0" dirty="0" smtClean="0"/>
              <a:t>offload</a:t>
            </a:r>
            <a:r>
              <a:rPr lang="en-US" altLang="zh-CN" baseline="0" dirty="0" smtClean="0"/>
              <a:t>s</a:t>
            </a:r>
            <a:r>
              <a:rPr lang="en-US" baseline="0" dirty="0" smtClean="0"/>
              <a:t> deep learning computation workload to FPGA device. </a:t>
            </a:r>
          </a:p>
          <a:p>
            <a:pPr lvl="0">
              <a:spcBef>
                <a:spcPts val="0"/>
              </a:spcBef>
              <a:buNone/>
            </a:pPr>
            <a:r>
              <a:rPr lang="en-US" baseline="0" dirty="0" smtClean="0"/>
              <a:t>The green part is our work, which contains a customized accelerator and corresponding accelerator-specific driver/compil</a:t>
            </a:r>
            <a:r>
              <a:rPr lang="en-US" altLang="zh-CN" baseline="0" dirty="0" smtClean="0"/>
              <a:t>e</a:t>
            </a:r>
            <a:r>
              <a:rPr lang="en-US" baseline="0" dirty="0" smtClean="0"/>
              <a:t>r.</a:t>
            </a:r>
          </a:p>
        </p:txBody>
      </p:sp>
    </p:spTree>
    <p:extLst>
      <p:ext uri="{BB962C8B-B14F-4D97-AF65-F5344CB8AC3E}">
        <p14:creationId xmlns:p14="http://schemas.microsoft.com/office/powerpoint/2010/main" val="1527799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77674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64657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94860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93696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79571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05447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86740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4233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1617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8397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A</a:t>
            </a:r>
            <a:r>
              <a:rPr lang="zh-CN" altLang="en-US" baseline="0" dirty="0" smtClean="0"/>
              <a:t> </a:t>
            </a:r>
            <a:r>
              <a:rPr lang="en-US" altLang="zh-CN" baseline="0" dirty="0" smtClean="0"/>
              <a:t>CNN</a:t>
            </a:r>
            <a:r>
              <a:rPr lang="zh-CN" altLang="en-US" baseline="0" dirty="0" smtClean="0"/>
              <a:t> </a:t>
            </a:r>
            <a:r>
              <a:rPr lang="en-US" altLang="zh-CN" baseline="0" dirty="0" smtClean="0"/>
              <a:t>network</a:t>
            </a:r>
            <a:r>
              <a:rPr lang="zh-CN" altLang="en-US" baseline="0" dirty="0" smtClean="0"/>
              <a:t> </a:t>
            </a:r>
            <a:r>
              <a:rPr lang="en-US" altLang="zh-CN" baseline="0" dirty="0" smtClean="0"/>
              <a:t>has</a:t>
            </a:r>
            <a:r>
              <a:rPr lang="zh-CN" altLang="en-US" baseline="0" dirty="0" smtClean="0"/>
              <a:t> </a:t>
            </a:r>
            <a:r>
              <a:rPr lang="en-US" altLang="zh-CN" baseline="0" dirty="0" smtClean="0"/>
              <a:t>different</a:t>
            </a:r>
            <a:r>
              <a:rPr lang="zh-CN" altLang="en-US" baseline="0" dirty="0" smtClean="0"/>
              <a:t> </a:t>
            </a:r>
            <a:r>
              <a:rPr lang="en-US" altLang="zh-CN" baseline="0" dirty="0" smtClean="0"/>
              <a:t>convolution</a:t>
            </a:r>
            <a:r>
              <a:rPr lang="zh-CN" altLang="en-US" baseline="0" dirty="0" smtClean="0"/>
              <a:t> </a:t>
            </a:r>
            <a:r>
              <a:rPr lang="en-US" altLang="zh-CN" baseline="0" dirty="0" smtClean="0"/>
              <a:t>layers,</a:t>
            </a:r>
            <a:r>
              <a:rPr lang="zh-CN" altLang="en-US" baseline="0" dirty="0" smtClean="0"/>
              <a:t> </a:t>
            </a:r>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here,</a:t>
            </a:r>
            <a:r>
              <a:rPr lang="zh-CN" altLang="en-US" baseline="0" dirty="0" smtClean="0"/>
              <a:t> </a:t>
            </a:r>
            <a:r>
              <a:rPr lang="en-US" altLang="zh-CN" baseline="0" dirty="0" smtClean="0"/>
              <a:t>two</a:t>
            </a:r>
            <a:r>
              <a:rPr lang="zh-CN" altLang="en-US" baseline="0" dirty="0" smtClean="0"/>
              <a:t> </a:t>
            </a:r>
            <a:r>
              <a:rPr lang="en-US" altLang="zh-CN" baseline="0" dirty="0" smtClean="0"/>
              <a:t>convolution</a:t>
            </a:r>
            <a:r>
              <a:rPr lang="zh-CN" altLang="en-US" baseline="0" dirty="0" smtClean="0"/>
              <a:t> </a:t>
            </a:r>
            <a:r>
              <a:rPr lang="en-US" altLang="zh-CN" baseline="0" dirty="0" smtClean="0"/>
              <a:t>layers</a:t>
            </a:r>
            <a:r>
              <a:rPr lang="zh-CN" altLang="en-US" baseline="0" dirty="0" smtClean="0"/>
              <a:t> </a:t>
            </a:r>
            <a:r>
              <a:rPr lang="en-US" altLang="zh-CN" baseline="0" dirty="0" smtClean="0"/>
              <a:t>are</a:t>
            </a:r>
            <a:r>
              <a:rPr lang="zh-CN" altLang="en-US" baseline="0" dirty="0" smtClean="0"/>
              <a:t> </a:t>
            </a:r>
            <a:r>
              <a:rPr lang="en-US" altLang="zh-CN" baseline="0" dirty="0" smtClean="0"/>
              <a:t>different</a:t>
            </a:r>
            <a:r>
              <a:rPr lang="zh-CN" altLang="en-US" baseline="0" dirty="0" smtClean="0"/>
              <a:t> </a:t>
            </a:r>
            <a:r>
              <a:rPr lang="en-US" altLang="zh-CN" baseline="0" dirty="0" smtClean="0"/>
              <a:t>in</a:t>
            </a:r>
            <a:r>
              <a:rPr lang="zh-CN" altLang="en-US" baseline="0" dirty="0" smtClean="0"/>
              <a:t> </a:t>
            </a:r>
            <a:r>
              <a:rPr lang="en-US" altLang="zh-CN" baseline="0" dirty="0" smtClean="0"/>
              <a:t>number</a:t>
            </a:r>
            <a:r>
              <a:rPr lang="zh-CN" altLang="en-US" baseline="0" dirty="0" smtClean="0"/>
              <a:t> </a:t>
            </a:r>
            <a:r>
              <a:rPr lang="en-US" altLang="zh-CN" baseline="0" dirty="0" smtClean="0"/>
              <a:t>and</a:t>
            </a:r>
            <a:r>
              <a:rPr lang="zh-CN" altLang="en-US" baseline="0" dirty="0" smtClean="0"/>
              <a:t> </a:t>
            </a:r>
            <a:r>
              <a:rPr lang="en-US" altLang="zh-CN" baseline="0" dirty="0" smtClean="0"/>
              <a:t>size</a:t>
            </a:r>
            <a:r>
              <a:rPr lang="zh-CN" altLang="en-US" baseline="0" dirty="0" smtClean="0"/>
              <a:t> </a:t>
            </a:r>
            <a:r>
              <a:rPr lang="en-US" altLang="zh-CN" baseline="0" dirty="0" smtClean="0"/>
              <a:t>of</a:t>
            </a:r>
            <a:r>
              <a:rPr lang="zh-CN" altLang="en-US" baseline="0" dirty="0" smtClean="0"/>
              <a:t> </a:t>
            </a:r>
            <a:r>
              <a:rPr lang="en-US" altLang="zh-CN" baseline="0" dirty="0" smtClean="0"/>
              <a:t>input/output</a:t>
            </a:r>
            <a:r>
              <a:rPr lang="zh-CN" altLang="en-US" baseline="0" dirty="0" smtClean="0"/>
              <a:t> </a:t>
            </a:r>
            <a:r>
              <a:rPr lang="en-US" altLang="zh-CN" baseline="0" dirty="0" smtClean="0"/>
              <a:t>feature</a:t>
            </a:r>
            <a:r>
              <a:rPr lang="zh-CN" altLang="en-US" baseline="0" dirty="0" smtClean="0"/>
              <a:t> </a:t>
            </a:r>
            <a:r>
              <a:rPr lang="en-US" altLang="zh-CN" baseline="0" dirty="0" smtClean="0"/>
              <a:t>maps</a:t>
            </a:r>
            <a:r>
              <a:rPr lang="zh-CN" altLang="en-US" baseline="0" dirty="0" smtClean="0"/>
              <a:t> </a:t>
            </a:r>
            <a:r>
              <a:rPr lang="en-US" altLang="zh-CN" baseline="0" dirty="0" smtClean="0"/>
              <a:t>and</a:t>
            </a:r>
            <a:r>
              <a:rPr lang="zh-CN" altLang="en-US" baseline="0" dirty="0" smtClean="0"/>
              <a:t> </a:t>
            </a:r>
            <a:r>
              <a:rPr lang="en-US" altLang="zh-CN" baseline="0" dirty="0" smtClean="0"/>
              <a:t>shape</a:t>
            </a:r>
            <a:r>
              <a:rPr lang="zh-CN" altLang="en-US" baseline="0" dirty="0" smtClean="0"/>
              <a:t> </a:t>
            </a:r>
            <a:r>
              <a:rPr lang="en-US" altLang="zh-CN" baseline="0" dirty="0" smtClean="0"/>
              <a:t>and</a:t>
            </a:r>
            <a:r>
              <a:rPr lang="zh-CN" altLang="en-US" baseline="0" dirty="0" smtClean="0"/>
              <a:t> </a:t>
            </a:r>
            <a:r>
              <a:rPr lang="en-US" altLang="zh-CN" baseline="0" dirty="0" smtClean="0"/>
              <a:t>stride</a:t>
            </a:r>
            <a:r>
              <a:rPr lang="zh-CN" altLang="en-US" baseline="0" dirty="0" smtClean="0"/>
              <a:t> </a:t>
            </a:r>
            <a:r>
              <a:rPr lang="en-US" altLang="zh-CN" baseline="0" dirty="0" smtClean="0"/>
              <a:t>of</a:t>
            </a:r>
            <a:r>
              <a:rPr lang="zh-CN" altLang="en-US" baseline="0" dirty="0" smtClean="0"/>
              <a:t> </a:t>
            </a:r>
            <a:r>
              <a:rPr lang="en-US" altLang="zh-CN" baseline="0" dirty="0" smtClean="0"/>
              <a:t>weight</a:t>
            </a:r>
            <a:r>
              <a:rPr lang="zh-CN" altLang="en-US" baseline="0" dirty="0" smtClean="0"/>
              <a:t> </a:t>
            </a:r>
            <a:r>
              <a:rPr lang="en-US" altLang="zh-CN" baseline="0" dirty="0" smtClean="0"/>
              <a:t>kernels.</a:t>
            </a:r>
            <a:endParaRPr lang="en-US" dirty="0"/>
          </a:p>
        </p:txBody>
      </p:sp>
    </p:spTree>
    <p:extLst>
      <p:ext uri="{BB962C8B-B14F-4D97-AF65-F5344CB8AC3E}">
        <p14:creationId xmlns:p14="http://schemas.microsoft.com/office/powerpoint/2010/main" val="1797810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29907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48495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8103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12265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80673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809292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61109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9" name="Shape 6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64138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0" name="Shape 7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0151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A</a:t>
            </a:r>
            <a:r>
              <a:rPr lang="zh-CN" altLang="en-US" dirty="0" smtClean="0"/>
              <a:t> </a:t>
            </a:r>
            <a:r>
              <a:rPr lang="en-US" altLang="zh-CN" dirty="0" smtClean="0"/>
              <a:t>CNN</a:t>
            </a:r>
            <a:r>
              <a:rPr lang="zh-CN" altLang="en-US" dirty="0" smtClean="0"/>
              <a:t> </a:t>
            </a:r>
            <a:r>
              <a:rPr lang="en-US" altLang="zh-CN" dirty="0" smtClean="0"/>
              <a:t>network</a:t>
            </a:r>
            <a:r>
              <a:rPr lang="zh-CN" altLang="en-US" dirty="0" smtClean="0"/>
              <a:t> </a:t>
            </a:r>
            <a:r>
              <a:rPr lang="en-US" altLang="zh-CN" dirty="0" smtClean="0"/>
              <a:t>also</a:t>
            </a:r>
            <a:r>
              <a:rPr lang="zh-CN" altLang="en-US" dirty="0" smtClean="0"/>
              <a:t> </a:t>
            </a:r>
            <a:r>
              <a:rPr lang="en-US" altLang="zh-CN" dirty="0" smtClean="0"/>
              <a:t>have</a:t>
            </a:r>
            <a:r>
              <a:rPr lang="zh-CN" altLang="en-US" dirty="0" smtClean="0"/>
              <a:t> </a:t>
            </a:r>
            <a:r>
              <a:rPr lang="en-US" altLang="zh-CN" dirty="0" smtClean="0"/>
              <a:t>different</a:t>
            </a:r>
            <a:r>
              <a:rPr lang="zh-CN" altLang="en-US" dirty="0" smtClean="0"/>
              <a:t> </a:t>
            </a:r>
            <a:r>
              <a:rPr lang="en-US" altLang="zh-CN" dirty="0" smtClean="0"/>
              <a:t>layers,</a:t>
            </a:r>
            <a:r>
              <a:rPr lang="zh-CN" altLang="en-US" dirty="0" smtClean="0"/>
              <a:t> </a:t>
            </a:r>
            <a:r>
              <a:rPr lang="en-US" altLang="zh-CN" dirty="0" smtClean="0"/>
              <a:t>other</a:t>
            </a:r>
            <a:r>
              <a:rPr lang="zh-CN" altLang="en-US" dirty="0" smtClean="0"/>
              <a:t> </a:t>
            </a:r>
            <a:r>
              <a:rPr lang="en-US" altLang="zh-CN" dirty="0" smtClean="0"/>
              <a:t>than</a:t>
            </a:r>
            <a:r>
              <a:rPr lang="zh-CN" altLang="en-US" dirty="0" smtClean="0"/>
              <a:t> </a:t>
            </a:r>
            <a:r>
              <a:rPr lang="en-US" altLang="zh-CN" dirty="0" smtClean="0"/>
              <a:t>convolution</a:t>
            </a:r>
            <a:r>
              <a:rPr lang="zh-CN" altLang="en-US" baseline="0" dirty="0" smtClean="0"/>
              <a:t> </a:t>
            </a:r>
            <a:r>
              <a:rPr lang="en-US" altLang="zh-CN" baseline="0" dirty="0" smtClean="0"/>
              <a:t>layer,</a:t>
            </a:r>
            <a:r>
              <a:rPr lang="zh-CN" altLang="en-US" baseline="0" dirty="0" smtClean="0"/>
              <a:t> </a:t>
            </a:r>
            <a:r>
              <a:rPr lang="en-US" altLang="zh-CN" baseline="0" dirty="0" smtClean="0"/>
              <a:t>there</a:t>
            </a:r>
            <a:r>
              <a:rPr lang="zh-CN" altLang="en-US" baseline="0" dirty="0" smtClean="0"/>
              <a:t> </a:t>
            </a:r>
            <a:r>
              <a:rPr lang="en-US" altLang="zh-CN" baseline="0" dirty="0" smtClean="0"/>
              <a:t>are</a:t>
            </a:r>
            <a:r>
              <a:rPr lang="zh-CN" altLang="en-US" baseline="0" dirty="0" smtClean="0"/>
              <a:t> </a:t>
            </a:r>
            <a:r>
              <a:rPr lang="en-US" altLang="zh-CN" baseline="0" dirty="0" smtClean="0"/>
              <a:t>pooling</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smtClean="0"/>
              <a:t>non-linear</a:t>
            </a:r>
            <a:r>
              <a:rPr lang="zh-CN" altLang="en-US" baseline="0" dirty="0" smtClean="0"/>
              <a:t> </a:t>
            </a:r>
            <a:r>
              <a:rPr lang="en-US" altLang="zh-CN" baseline="0" dirty="0" smtClean="0"/>
              <a:t>activation</a:t>
            </a:r>
            <a:r>
              <a:rPr lang="zh-CN" altLang="en-US" baseline="0" dirty="0" smtClean="0"/>
              <a:t> </a:t>
            </a:r>
            <a:r>
              <a:rPr lang="en-US" altLang="zh-CN" baseline="0" dirty="0" smtClean="0"/>
              <a:t>layer</a:t>
            </a:r>
            <a:r>
              <a:rPr lang="zh-CN" altLang="en-US" baseline="0" dirty="0" smtClean="0"/>
              <a:t> </a:t>
            </a:r>
            <a:r>
              <a:rPr lang="en-US" altLang="zh-CN" baseline="0" dirty="0" smtClean="0"/>
              <a:t>for</a:t>
            </a:r>
            <a:r>
              <a:rPr lang="zh-CN" altLang="en-US" baseline="0" dirty="0" smtClean="0"/>
              <a:t> </a:t>
            </a:r>
            <a:r>
              <a:rPr lang="en-US" altLang="zh-CN" baseline="0" dirty="0" smtClean="0"/>
              <a:t>feature</a:t>
            </a:r>
            <a:r>
              <a:rPr lang="zh-CN" altLang="en-US" baseline="0" dirty="0" smtClean="0"/>
              <a:t> </a:t>
            </a:r>
            <a:r>
              <a:rPr lang="en-US" altLang="zh-CN" baseline="0" dirty="0" smtClean="0"/>
              <a:t>extraction</a:t>
            </a:r>
            <a:r>
              <a:rPr lang="zh-CN" altLang="en-US" baseline="0" dirty="0" smtClean="0"/>
              <a:t> </a:t>
            </a:r>
            <a:r>
              <a:rPr lang="en-US" altLang="zh-CN" baseline="0" dirty="0" smtClean="0"/>
              <a:t>and</a:t>
            </a:r>
            <a:r>
              <a:rPr lang="zh-CN" altLang="en-US" baseline="0" dirty="0" smtClean="0"/>
              <a:t> </a:t>
            </a:r>
            <a:r>
              <a:rPr lang="en-US" altLang="zh-CN" baseline="0" dirty="0" smtClean="0"/>
              <a:t>fully</a:t>
            </a:r>
            <a:r>
              <a:rPr lang="zh-CN" altLang="en-US" baseline="0" dirty="0" smtClean="0"/>
              <a:t> </a:t>
            </a:r>
            <a:r>
              <a:rPr lang="en-US" altLang="zh-CN" baseline="0" dirty="0" smtClean="0"/>
              <a:t>connected</a:t>
            </a:r>
            <a:r>
              <a:rPr lang="zh-CN" altLang="en-US" baseline="0" dirty="0" smtClean="0"/>
              <a:t> </a:t>
            </a:r>
            <a:r>
              <a:rPr lang="en-US" altLang="zh-CN" baseline="0" dirty="0" smtClean="0"/>
              <a:t>layer</a:t>
            </a:r>
            <a:r>
              <a:rPr lang="zh-CN" altLang="en-US" baseline="0" dirty="0" smtClean="0"/>
              <a:t> </a:t>
            </a:r>
            <a:r>
              <a:rPr lang="en-US" altLang="zh-CN" baseline="0" dirty="0" smtClean="0"/>
              <a:t>for</a:t>
            </a:r>
            <a:r>
              <a:rPr lang="zh-CN" altLang="en-US" baseline="0" dirty="0" smtClean="0"/>
              <a:t> </a:t>
            </a:r>
            <a:r>
              <a:rPr lang="en-US" altLang="zh-CN" baseline="0" dirty="0" smtClean="0"/>
              <a:t>classification.</a:t>
            </a:r>
            <a:endParaRPr lang="en-US" dirty="0"/>
          </a:p>
        </p:txBody>
      </p:sp>
    </p:spTree>
    <p:extLst>
      <p:ext uri="{BB962C8B-B14F-4D97-AF65-F5344CB8AC3E}">
        <p14:creationId xmlns:p14="http://schemas.microsoft.com/office/powerpoint/2010/main" val="749145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There</a:t>
            </a:r>
            <a:r>
              <a:rPr lang="zh-CN" altLang="en-US" dirty="0" smtClean="0"/>
              <a:t> </a:t>
            </a:r>
            <a:r>
              <a:rPr lang="en-US" altLang="zh-CN" dirty="0" smtClean="0"/>
              <a:t>are</a:t>
            </a:r>
            <a:r>
              <a:rPr lang="zh-CN" altLang="en-US" baseline="0" dirty="0" smtClean="0"/>
              <a:t> </a:t>
            </a:r>
            <a:r>
              <a:rPr lang="en-US" altLang="zh-CN" baseline="0" dirty="0" smtClean="0"/>
              <a:t>many</a:t>
            </a:r>
            <a:r>
              <a:rPr lang="zh-CN" altLang="en-US" baseline="0" dirty="0" smtClean="0"/>
              <a:t> </a:t>
            </a:r>
            <a:r>
              <a:rPr lang="en-US" altLang="zh-CN" baseline="0" dirty="0" smtClean="0"/>
              <a:t>challenges</a:t>
            </a:r>
            <a:r>
              <a:rPr lang="zh-CN" altLang="en-US" baseline="0" dirty="0" smtClean="0"/>
              <a:t> </a:t>
            </a:r>
            <a:r>
              <a:rPr lang="en-US" altLang="zh-CN" baseline="0" dirty="0" smtClean="0"/>
              <a:t>in</a:t>
            </a:r>
            <a:r>
              <a:rPr lang="zh-CN" altLang="en-US" baseline="0" dirty="0" smtClean="0"/>
              <a:t> </a:t>
            </a:r>
            <a:r>
              <a:rPr lang="en-US" altLang="zh-CN" baseline="0" dirty="0" smtClean="0"/>
              <a:t>designing</a:t>
            </a:r>
            <a:r>
              <a:rPr lang="zh-CN" altLang="en-US" baseline="0" dirty="0" smtClean="0"/>
              <a:t> </a:t>
            </a:r>
            <a:r>
              <a:rPr lang="en-US" altLang="zh-CN" baseline="0" dirty="0" smtClean="0"/>
              <a:t>deep</a:t>
            </a:r>
            <a:r>
              <a:rPr lang="zh-CN" altLang="en-US" baseline="0" dirty="0" smtClean="0"/>
              <a:t> </a:t>
            </a:r>
            <a:r>
              <a:rPr lang="en-US" altLang="zh-CN" baseline="0" dirty="0" smtClean="0"/>
              <a:t>learning</a:t>
            </a:r>
            <a:r>
              <a:rPr lang="zh-CN" altLang="en-US" baseline="0" dirty="0" smtClean="0"/>
              <a:t> </a:t>
            </a:r>
            <a:r>
              <a:rPr lang="en-US" altLang="zh-CN" baseline="0" dirty="0" smtClean="0"/>
              <a:t>accelerators.</a:t>
            </a:r>
            <a:r>
              <a:rPr lang="zh-CN" altLang="en-US" baseline="0" dirty="0" smtClean="0"/>
              <a:t> </a:t>
            </a:r>
            <a:r>
              <a:rPr lang="en-US" altLang="zh-CN" baseline="0" dirty="0" smtClean="0"/>
              <a:t>First</a:t>
            </a:r>
            <a:r>
              <a:rPr lang="zh-CN" altLang="en-US" baseline="0" dirty="0" smtClean="0"/>
              <a:t> </a:t>
            </a:r>
            <a:r>
              <a:rPr lang="en-US" altLang="zh-CN" baseline="0" dirty="0" smtClean="0"/>
              <a:t>of</a:t>
            </a:r>
            <a:r>
              <a:rPr lang="zh-CN" altLang="en-US" baseline="0" dirty="0" smtClean="0"/>
              <a:t> </a:t>
            </a:r>
            <a:r>
              <a:rPr lang="en-US" altLang="zh-CN" baseline="0" dirty="0" smtClean="0"/>
              <a:t>all,</a:t>
            </a:r>
            <a:r>
              <a:rPr lang="zh-CN" altLang="en-US" baseline="0" dirty="0" smtClean="0"/>
              <a:t> </a:t>
            </a:r>
            <a:r>
              <a:rPr lang="en-US" altLang="zh-CN" baseline="0" dirty="0" smtClean="0"/>
              <a:t>there</a:t>
            </a:r>
            <a:r>
              <a:rPr lang="zh-CN" altLang="en-US" baseline="0" dirty="0" smtClean="0"/>
              <a:t> </a:t>
            </a:r>
            <a:r>
              <a:rPr lang="en-US" altLang="zh-CN" baseline="0" dirty="0" smtClean="0"/>
              <a:t>are</a:t>
            </a:r>
            <a:r>
              <a:rPr lang="zh-CN" altLang="en-US" baseline="0" dirty="0" smtClean="0"/>
              <a:t> </a:t>
            </a:r>
            <a:r>
              <a:rPr lang="en-US" altLang="zh-CN" baseline="0" dirty="0" smtClean="0"/>
              <a:t>various</a:t>
            </a:r>
            <a:r>
              <a:rPr lang="zh-CN" altLang="en-US" baseline="0" dirty="0" smtClean="0"/>
              <a:t> </a:t>
            </a:r>
            <a:r>
              <a:rPr lang="en-US" altLang="zh-CN" baseline="0" dirty="0" smtClean="0"/>
              <a:t>convolution</a:t>
            </a:r>
            <a:r>
              <a:rPr lang="zh-CN" altLang="en-US" baseline="0" dirty="0" smtClean="0"/>
              <a:t> </a:t>
            </a:r>
            <a:r>
              <a:rPr lang="en-US" altLang="zh-CN" baseline="0" dirty="0" smtClean="0"/>
              <a:t>kernels</a:t>
            </a:r>
            <a:r>
              <a:rPr lang="zh-CN" altLang="en-US" baseline="0" dirty="0" smtClean="0"/>
              <a:t> </a:t>
            </a:r>
            <a:r>
              <a:rPr lang="en-US" altLang="zh-CN" baseline="0" dirty="0" smtClean="0"/>
              <a:t>with</a:t>
            </a:r>
            <a:r>
              <a:rPr lang="zh-CN" altLang="en-US" baseline="0" dirty="0" smtClean="0"/>
              <a:t> </a:t>
            </a:r>
            <a:r>
              <a:rPr lang="en-US" altLang="zh-CN" baseline="0" dirty="0" smtClean="0"/>
              <a:t>different</a:t>
            </a:r>
            <a:r>
              <a:rPr lang="zh-CN" altLang="en-US" baseline="0" dirty="0" smtClean="0"/>
              <a:t> </a:t>
            </a:r>
            <a:r>
              <a:rPr lang="en-US" altLang="zh-CN" baseline="0" dirty="0" smtClean="0"/>
              <a:t>layer</a:t>
            </a:r>
            <a:r>
              <a:rPr lang="zh-CN" altLang="en-US" baseline="0" dirty="0" smtClean="0"/>
              <a:t> </a:t>
            </a:r>
            <a:r>
              <a:rPr lang="en-US" altLang="zh-CN" baseline="0" dirty="0" smtClean="0"/>
              <a:t>configurations.</a:t>
            </a:r>
            <a:r>
              <a:rPr lang="zh-CN" altLang="en-US" baseline="0" dirty="0" smtClean="0"/>
              <a:t> </a:t>
            </a:r>
            <a:endParaRPr lang="en-US" altLang="zh-CN" baseline="0" dirty="0" smtClean="0"/>
          </a:p>
          <a:p>
            <a:pPr lvl="0">
              <a:spcBef>
                <a:spcPts val="0"/>
              </a:spcBef>
              <a:buNone/>
            </a:pP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here,</a:t>
            </a:r>
            <a:r>
              <a:rPr lang="zh-CN" altLang="en-US" baseline="0" dirty="0" smtClean="0"/>
              <a:t> </a:t>
            </a:r>
            <a:r>
              <a:rPr lang="en-US" altLang="zh-CN" baseline="0" dirty="0" smtClean="0"/>
              <a:t>from</a:t>
            </a:r>
            <a:r>
              <a:rPr lang="zh-CN" altLang="en-US" baseline="0" dirty="0" smtClean="0"/>
              <a:t> </a:t>
            </a:r>
            <a:r>
              <a:rPr lang="en-US" altLang="zh-CN" baseline="0" dirty="0" smtClean="0"/>
              <a:t>2010</a:t>
            </a:r>
            <a:r>
              <a:rPr lang="zh-CN" altLang="en-US" baseline="0" dirty="0" smtClean="0"/>
              <a:t> </a:t>
            </a:r>
            <a:r>
              <a:rPr lang="en-US" altLang="zh-CN" baseline="0" dirty="0" smtClean="0"/>
              <a:t>to</a:t>
            </a:r>
            <a:r>
              <a:rPr lang="zh-CN" altLang="en-US" baseline="0" dirty="0" smtClean="0"/>
              <a:t> </a:t>
            </a:r>
            <a:r>
              <a:rPr lang="en-US" altLang="zh-CN" baseline="0" dirty="0" smtClean="0"/>
              <a:t>2016,</a:t>
            </a:r>
            <a:r>
              <a:rPr lang="zh-CN" altLang="en-US" baseline="0" dirty="0" smtClean="0"/>
              <a:t> </a:t>
            </a:r>
            <a:r>
              <a:rPr lang="en-US" altLang="zh-CN" baseline="0" dirty="0" smtClean="0"/>
              <a:t>lower</a:t>
            </a:r>
            <a:r>
              <a:rPr lang="zh-CN" altLang="en-US" baseline="0" dirty="0" smtClean="0"/>
              <a:t> </a:t>
            </a:r>
            <a:r>
              <a:rPr lang="en-US" altLang="zh-CN" baseline="0" dirty="0" smtClean="0"/>
              <a:t>error</a:t>
            </a:r>
            <a:r>
              <a:rPr lang="zh-CN" altLang="en-US" baseline="0" dirty="0" smtClean="0"/>
              <a:t> </a:t>
            </a:r>
            <a:r>
              <a:rPr lang="en-US" altLang="zh-CN" baseline="0" dirty="0" smtClean="0"/>
              <a:t>rate</a:t>
            </a:r>
            <a:r>
              <a:rPr lang="zh-CN" altLang="en-US" baseline="0" dirty="0" smtClean="0"/>
              <a:t> </a:t>
            </a:r>
            <a:r>
              <a:rPr lang="en-US" altLang="zh-CN" baseline="0" dirty="0" smtClean="0"/>
              <a:t>and</a:t>
            </a:r>
            <a:r>
              <a:rPr lang="zh-CN" altLang="en-US" baseline="0" dirty="0" smtClean="0"/>
              <a:t> </a:t>
            </a:r>
            <a:r>
              <a:rPr lang="en-US" altLang="zh-CN" baseline="0" dirty="0" smtClean="0"/>
              <a:t>higher</a:t>
            </a:r>
            <a:r>
              <a:rPr lang="zh-CN" altLang="en-US" baseline="0" dirty="0" smtClean="0"/>
              <a:t> </a:t>
            </a:r>
            <a:r>
              <a:rPr lang="en-US" altLang="zh-CN" baseline="0" dirty="0" smtClean="0"/>
              <a:t>precision</a:t>
            </a:r>
            <a:r>
              <a:rPr lang="zh-CN" altLang="en-US" baseline="0" dirty="0" smtClean="0"/>
              <a:t> </a:t>
            </a:r>
            <a:r>
              <a:rPr lang="en-US" altLang="zh-CN" baseline="0" dirty="0" smtClean="0"/>
              <a:t>are</a:t>
            </a:r>
            <a:r>
              <a:rPr lang="zh-CN" altLang="en-US" baseline="0" dirty="0" smtClean="0"/>
              <a:t> </a:t>
            </a:r>
            <a:r>
              <a:rPr lang="en-US" altLang="zh-CN" baseline="0" dirty="0" smtClean="0"/>
              <a:t>achieved</a:t>
            </a:r>
            <a:r>
              <a:rPr lang="zh-CN" altLang="en-US" baseline="0" dirty="0" smtClean="0"/>
              <a:t> </a:t>
            </a:r>
            <a:r>
              <a:rPr lang="en-US" altLang="zh-CN" baseline="0" dirty="0" smtClean="0"/>
              <a:t>as</a:t>
            </a:r>
            <a:r>
              <a:rPr lang="zh-CN" altLang="en-US" baseline="0" dirty="0" smtClean="0"/>
              <a:t> </a:t>
            </a:r>
            <a:r>
              <a:rPr lang="en-US" altLang="zh-CN" baseline="0" dirty="0" smtClean="0"/>
              <a:t>CNN</a:t>
            </a:r>
            <a:r>
              <a:rPr lang="zh-CN" altLang="en-US" baseline="0" dirty="0" smtClean="0"/>
              <a:t> </a:t>
            </a:r>
            <a:r>
              <a:rPr lang="en-US" altLang="zh-CN" baseline="0" dirty="0" smtClean="0"/>
              <a:t>networks</a:t>
            </a:r>
            <a:r>
              <a:rPr lang="zh-CN" altLang="en-US" baseline="0" dirty="0" smtClean="0"/>
              <a:t> </a:t>
            </a:r>
            <a:r>
              <a:rPr lang="en-US" altLang="zh-CN" baseline="0" dirty="0" smtClean="0"/>
              <a:t>are</a:t>
            </a:r>
            <a:r>
              <a:rPr lang="zh-CN" altLang="en-US" baseline="0" dirty="0" smtClean="0"/>
              <a:t> </a:t>
            </a:r>
            <a:r>
              <a:rPr lang="en-US" altLang="zh-CN" baseline="0" dirty="0" smtClean="0"/>
              <a:t>getting</a:t>
            </a:r>
            <a:r>
              <a:rPr lang="zh-CN" altLang="en-US" baseline="0" dirty="0" smtClean="0"/>
              <a:t> </a:t>
            </a:r>
            <a:r>
              <a:rPr lang="en-US" altLang="zh-CN" baseline="0" dirty="0" smtClean="0"/>
              <a:t>deeper,</a:t>
            </a:r>
            <a:r>
              <a:rPr lang="zh-CN" altLang="en-US" baseline="0" dirty="0" smtClean="0"/>
              <a:t> </a:t>
            </a:r>
            <a:r>
              <a:rPr lang="en-US" altLang="zh-CN" baseline="0" dirty="0" smtClean="0"/>
              <a:t>that</a:t>
            </a:r>
            <a:r>
              <a:rPr lang="zh-CN" altLang="en-US" baseline="0" dirty="0" smtClean="0"/>
              <a:t> </a:t>
            </a:r>
            <a:r>
              <a:rPr lang="en-US" altLang="zh-CN" baseline="0" dirty="0" smtClean="0"/>
              <a:t>is,</a:t>
            </a:r>
            <a:r>
              <a:rPr lang="zh-CN" altLang="en-US" baseline="0" dirty="0" smtClean="0"/>
              <a:t> </a:t>
            </a:r>
            <a:r>
              <a:rPr lang="en-US" altLang="zh-CN" baseline="0" dirty="0" smtClean="0"/>
              <a:t>having</a:t>
            </a:r>
            <a:r>
              <a:rPr lang="zh-CN" altLang="en-US" baseline="0" dirty="0" smtClean="0"/>
              <a:t> </a:t>
            </a:r>
            <a:r>
              <a:rPr lang="en-US" altLang="zh-CN" baseline="0" dirty="0" smtClean="0"/>
              <a:t>more</a:t>
            </a:r>
            <a:r>
              <a:rPr lang="zh-CN" altLang="en-US" baseline="0" dirty="0" smtClean="0"/>
              <a:t> </a:t>
            </a:r>
            <a:r>
              <a:rPr lang="en-US" altLang="zh-CN" baseline="0" dirty="0" smtClean="0"/>
              <a:t>layers.</a:t>
            </a:r>
            <a:r>
              <a:rPr lang="zh-CN" altLang="en-US" baseline="0" dirty="0" smtClean="0"/>
              <a:t> </a:t>
            </a:r>
            <a:r>
              <a:rPr lang="en-US" altLang="zh-CN" baseline="0" dirty="0" smtClean="0"/>
              <a:t>Not</a:t>
            </a:r>
            <a:r>
              <a:rPr lang="zh-CN" altLang="en-US" baseline="0" dirty="0" smtClean="0"/>
              <a:t> </a:t>
            </a:r>
            <a:r>
              <a:rPr lang="en-US" altLang="zh-CN" baseline="0" dirty="0" smtClean="0"/>
              <a:t>say,</a:t>
            </a:r>
            <a:r>
              <a:rPr lang="zh-CN" altLang="en-US" baseline="0" dirty="0" smtClean="0"/>
              <a:t> </a:t>
            </a:r>
            <a:r>
              <a:rPr lang="en-US" altLang="zh-CN" baseline="0" dirty="0" smtClean="0"/>
              <a:t>network</a:t>
            </a:r>
            <a:r>
              <a:rPr lang="zh-CN" altLang="en-US" baseline="0" dirty="0" smtClean="0"/>
              <a:t> </a:t>
            </a:r>
            <a:r>
              <a:rPr lang="en-US" altLang="zh-CN" baseline="0" dirty="0" smtClean="0"/>
              <a:t>parameters</a:t>
            </a:r>
            <a:r>
              <a:rPr lang="zh-CN" altLang="en-US" baseline="0" dirty="0" smtClean="0"/>
              <a:t> </a:t>
            </a:r>
            <a:r>
              <a:rPr lang="en-US" altLang="zh-CN" baseline="0" dirty="0" smtClean="0"/>
              <a:t>vary</a:t>
            </a:r>
            <a:r>
              <a:rPr lang="zh-CN" altLang="en-US" baseline="0" dirty="0" smtClean="0"/>
              <a:t> </a:t>
            </a:r>
            <a:r>
              <a:rPr lang="en-US" altLang="zh-CN" baseline="0" dirty="0" smtClean="0"/>
              <a:t>across</a:t>
            </a:r>
            <a:r>
              <a:rPr lang="zh-CN" altLang="en-US" baseline="0" dirty="0" smtClean="0"/>
              <a:t> </a:t>
            </a:r>
            <a:r>
              <a:rPr lang="en-US" altLang="zh-CN" baseline="0" dirty="0" smtClean="0"/>
              <a:t>different</a:t>
            </a:r>
            <a:r>
              <a:rPr lang="zh-CN" altLang="en-US" baseline="0" dirty="0" smtClean="0"/>
              <a:t> </a:t>
            </a:r>
            <a:r>
              <a:rPr lang="en-US" altLang="zh-CN" baseline="0" dirty="0" smtClean="0"/>
              <a:t>CNN</a:t>
            </a:r>
            <a:r>
              <a:rPr lang="zh-CN" altLang="en-US" baseline="0" dirty="0" smtClean="0"/>
              <a:t> </a:t>
            </a:r>
            <a:r>
              <a:rPr lang="en-US" altLang="zh-CN" baseline="0" dirty="0" smtClean="0"/>
              <a:t>networks</a:t>
            </a:r>
            <a:r>
              <a:rPr lang="zh-CN" altLang="en-US" baseline="0" dirty="0" smtClean="0"/>
              <a:t> </a:t>
            </a:r>
            <a:r>
              <a:rPr lang="en-US" altLang="zh-CN" baseline="0" dirty="0" smtClean="0"/>
              <a:t>and</a:t>
            </a:r>
            <a:r>
              <a:rPr lang="zh-CN" altLang="en-US" baseline="0" dirty="0" smtClean="0"/>
              <a:t> </a:t>
            </a:r>
            <a:r>
              <a:rPr lang="en-US" altLang="zh-CN" baseline="0" dirty="0" smtClean="0"/>
              <a:t>different</a:t>
            </a:r>
            <a:r>
              <a:rPr lang="zh-CN" altLang="en-US" baseline="0" dirty="0" smtClean="0"/>
              <a:t> </a:t>
            </a:r>
            <a:r>
              <a:rPr lang="en-US" altLang="zh-CN" baseline="0" dirty="0" smtClean="0"/>
              <a:t>layers</a:t>
            </a:r>
            <a:r>
              <a:rPr lang="zh-CN" altLang="en-US" baseline="0" dirty="0" smtClean="0"/>
              <a:t> </a:t>
            </a:r>
            <a:r>
              <a:rPr lang="en-US" altLang="zh-CN" baseline="0" dirty="0" smtClean="0"/>
              <a:t>within</a:t>
            </a:r>
            <a:r>
              <a:rPr lang="zh-CN" altLang="en-US" baseline="0" dirty="0" smtClean="0"/>
              <a:t> </a:t>
            </a:r>
            <a:r>
              <a:rPr lang="en-US" altLang="zh-CN" baseline="0" dirty="0" smtClean="0"/>
              <a:t>one</a:t>
            </a:r>
            <a:r>
              <a:rPr lang="zh-CN" altLang="en-US" baseline="0" dirty="0" smtClean="0"/>
              <a:t> </a:t>
            </a:r>
            <a:r>
              <a:rPr lang="en-US" altLang="zh-CN" baseline="0" dirty="0" smtClean="0"/>
              <a:t>CNN</a:t>
            </a:r>
            <a:r>
              <a:rPr lang="zh-CN" altLang="en-US" baseline="0" dirty="0" smtClean="0"/>
              <a:t> </a:t>
            </a:r>
            <a:r>
              <a:rPr lang="en-US" altLang="zh-CN" baseline="0" dirty="0" smtClean="0"/>
              <a:t>network.</a:t>
            </a:r>
          </a:p>
          <a:p>
            <a:pPr lvl="0">
              <a:spcBef>
                <a:spcPts val="0"/>
              </a:spcBef>
              <a:buNone/>
            </a:pPr>
            <a:r>
              <a:rPr lang="en-US" altLang="zh-CN" baseline="0" dirty="0" smtClean="0"/>
              <a:t>As</a:t>
            </a:r>
            <a:r>
              <a:rPr lang="zh-CN" altLang="en-US" baseline="0" dirty="0" smtClean="0"/>
              <a:t> </a:t>
            </a:r>
            <a:r>
              <a:rPr lang="en-US" altLang="zh-CN" baseline="0" dirty="0" smtClean="0"/>
              <a:t>algorithm</a:t>
            </a:r>
            <a:r>
              <a:rPr lang="zh-CN" altLang="en-US" baseline="0" dirty="0" smtClean="0"/>
              <a:t> </a:t>
            </a:r>
            <a:r>
              <a:rPr lang="en-US" altLang="zh-CN" baseline="0" dirty="0" smtClean="0"/>
              <a:t>changes,</a:t>
            </a:r>
            <a:r>
              <a:rPr lang="zh-CN" altLang="en-US" baseline="0" dirty="0" smtClean="0"/>
              <a:t> </a:t>
            </a:r>
            <a:r>
              <a:rPr lang="en-US" altLang="zh-CN" baseline="0" dirty="0" smtClean="0"/>
              <a:t>the</a:t>
            </a:r>
            <a:r>
              <a:rPr lang="zh-CN" altLang="en-US" baseline="0" dirty="0" smtClean="0"/>
              <a:t> </a:t>
            </a:r>
            <a:r>
              <a:rPr lang="en-US" altLang="zh-CN" baseline="0" dirty="0" smtClean="0"/>
              <a:t>hardware,</a:t>
            </a:r>
            <a:r>
              <a:rPr lang="zh-CN" altLang="en-US" baseline="0" dirty="0" smtClean="0"/>
              <a:t> </a:t>
            </a:r>
            <a:r>
              <a:rPr lang="en-US" altLang="zh-CN" baseline="0" dirty="0" smtClean="0"/>
              <a:t>however,</a:t>
            </a:r>
            <a:r>
              <a:rPr lang="zh-CN" altLang="en-US" baseline="0" dirty="0" smtClean="0"/>
              <a:t> </a:t>
            </a:r>
            <a:r>
              <a:rPr lang="en-US" altLang="zh-CN" baseline="0" dirty="0" smtClean="0"/>
              <a:t>has</a:t>
            </a:r>
            <a:r>
              <a:rPr lang="zh-CN" altLang="en-US" baseline="0" dirty="0" smtClean="0"/>
              <a:t> </a:t>
            </a:r>
            <a:r>
              <a:rPr lang="en-US" altLang="zh-CN" baseline="0" dirty="0" smtClean="0"/>
              <a:t>limited</a:t>
            </a:r>
            <a:r>
              <a:rPr lang="zh-CN" altLang="en-US" baseline="0" dirty="0" smtClean="0"/>
              <a:t> </a:t>
            </a:r>
            <a:r>
              <a:rPr lang="en-US" altLang="zh-CN" baseline="0" dirty="0" smtClean="0"/>
              <a:t>programmability.</a:t>
            </a:r>
            <a:r>
              <a:rPr lang="zh-CN" altLang="en-US" baseline="0" dirty="0" smtClean="0"/>
              <a:t> </a:t>
            </a:r>
            <a:r>
              <a:rPr lang="en-US" altLang="zh-CN" baseline="0" dirty="0" smtClean="0"/>
              <a:t>Shall</a:t>
            </a:r>
            <a:r>
              <a:rPr lang="zh-CN" altLang="en-US" baseline="0" dirty="0" smtClean="0"/>
              <a:t> </a:t>
            </a:r>
            <a:r>
              <a:rPr lang="en-US" altLang="zh-CN" baseline="0" dirty="0" smtClean="0"/>
              <a:t>we</a:t>
            </a:r>
            <a:r>
              <a:rPr lang="zh-CN" altLang="en-US" baseline="0" dirty="0" smtClean="0"/>
              <a:t> </a:t>
            </a:r>
            <a:r>
              <a:rPr lang="en-US" altLang="zh-CN" baseline="0" dirty="0" smtClean="0"/>
              <a:t>re-synthesize</a:t>
            </a:r>
            <a:r>
              <a:rPr lang="zh-CN" altLang="en-US" baseline="0" dirty="0" smtClean="0"/>
              <a:t> </a:t>
            </a:r>
            <a:r>
              <a:rPr lang="en-US" altLang="zh-CN" baseline="0" dirty="0" smtClean="0"/>
              <a:t>bitstream</a:t>
            </a:r>
            <a:r>
              <a:rPr lang="zh-CN" altLang="en-US" baseline="0" dirty="0" smtClean="0"/>
              <a:t> </a:t>
            </a:r>
            <a:r>
              <a:rPr lang="en-US" altLang="zh-CN" baseline="0" dirty="0" smtClean="0"/>
              <a:t>for</a:t>
            </a:r>
            <a:r>
              <a:rPr lang="zh-CN" altLang="en-US" baseline="0" dirty="0" smtClean="0"/>
              <a:t> </a:t>
            </a:r>
            <a:r>
              <a:rPr lang="en-US" altLang="zh-CN" baseline="0" dirty="0" smtClean="0"/>
              <a:t>each</a:t>
            </a:r>
            <a:r>
              <a:rPr lang="zh-CN" altLang="en-US" baseline="0" dirty="0" smtClean="0"/>
              <a:t> </a:t>
            </a:r>
            <a:r>
              <a:rPr lang="en-US" altLang="zh-CN" baseline="0" dirty="0" smtClean="0"/>
              <a:t>network?</a:t>
            </a:r>
            <a:r>
              <a:rPr lang="zh-CN" altLang="en-US" baseline="0" dirty="0" smtClean="0"/>
              <a:t> </a:t>
            </a: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not</a:t>
            </a:r>
            <a:r>
              <a:rPr lang="zh-CN" altLang="en-US" baseline="0" dirty="0" smtClean="0"/>
              <a:t> </a:t>
            </a:r>
            <a:r>
              <a:rPr lang="en-US" altLang="zh-CN" baseline="0" dirty="0" smtClean="0"/>
              <a:t>preferred</a:t>
            </a:r>
            <a:r>
              <a:rPr lang="zh-CN" altLang="en-US" baseline="0" dirty="0" smtClean="0"/>
              <a:t> </a:t>
            </a:r>
            <a:r>
              <a:rPr lang="en-US" altLang="zh-CN" baseline="0" dirty="0" smtClean="0"/>
              <a:t>because</a:t>
            </a:r>
            <a:r>
              <a:rPr lang="zh-CN" altLang="en-US" baseline="0" dirty="0" smtClean="0"/>
              <a:t> </a:t>
            </a:r>
            <a:r>
              <a:rPr lang="en-US" altLang="zh-CN" baseline="0" dirty="0" smtClean="0"/>
              <a:t>synthesizing</a:t>
            </a:r>
            <a:r>
              <a:rPr lang="zh-CN" altLang="en-US" baseline="0" dirty="0" smtClean="0"/>
              <a:t> </a:t>
            </a:r>
            <a:r>
              <a:rPr lang="en-US" altLang="zh-CN" baseline="0" dirty="0" smtClean="0"/>
              <a:t>FPGA</a:t>
            </a:r>
            <a:r>
              <a:rPr lang="zh-CN" altLang="en-US" baseline="0" dirty="0" smtClean="0"/>
              <a:t> </a:t>
            </a:r>
            <a:r>
              <a:rPr lang="en-US" altLang="zh-CN" baseline="0" dirty="0" smtClean="0"/>
              <a:t>bitstream</a:t>
            </a:r>
            <a:r>
              <a:rPr lang="zh-CN" altLang="en-US" baseline="0" dirty="0" smtClean="0"/>
              <a:t> </a:t>
            </a:r>
            <a:r>
              <a:rPr lang="en-US" altLang="zh-CN" baseline="0" dirty="0" smtClean="0"/>
              <a:t>takes</a:t>
            </a:r>
            <a:r>
              <a:rPr lang="zh-CN" altLang="en-US" baseline="0" dirty="0" smtClean="0"/>
              <a:t> </a:t>
            </a:r>
            <a:r>
              <a:rPr lang="en-US" altLang="zh-CN" baseline="0" dirty="0" smtClean="0"/>
              <a:t>hours</a:t>
            </a:r>
            <a:r>
              <a:rPr lang="zh-CN" altLang="en-US" baseline="0" dirty="0" smtClean="0"/>
              <a:t> </a:t>
            </a:r>
            <a:r>
              <a:rPr lang="en-US" altLang="zh-CN" baseline="0" dirty="0" smtClean="0"/>
              <a:t>of</a:t>
            </a:r>
            <a:r>
              <a:rPr lang="zh-CN" altLang="en-US" baseline="0" dirty="0" smtClean="0"/>
              <a:t> </a:t>
            </a:r>
            <a:r>
              <a:rPr lang="en-US" altLang="zh-CN" baseline="0" dirty="0" smtClean="0"/>
              <a:t>effort.</a:t>
            </a:r>
          </a:p>
          <a:p>
            <a:pPr lvl="0">
              <a:spcBef>
                <a:spcPts val="0"/>
              </a:spcBef>
              <a:buNone/>
            </a:pPr>
            <a:r>
              <a:rPr lang="en-US" altLang="zh-CN" baseline="0" dirty="0" smtClean="0"/>
              <a:t>And</a:t>
            </a:r>
            <a:r>
              <a:rPr lang="zh-CN" altLang="en-US" baseline="0" dirty="0" smtClean="0"/>
              <a:t> </a:t>
            </a:r>
            <a:r>
              <a:rPr lang="en-US" altLang="zh-CN" baseline="0" dirty="0" smtClean="0"/>
              <a:t>shall</a:t>
            </a:r>
            <a:r>
              <a:rPr lang="zh-CN" altLang="en-US" baseline="0" dirty="0" smtClean="0"/>
              <a:t> </a:t>
            </a:r>
            <a:r>
              <a:rPr lang="en-US" altLang="zh-CN" baseline="0" dirty="0" smtClean="0"/>
              <a:t>we</a:t>
            </a:r>
            <a:r>
              <a:rPr lang="zh-CN" altLang="en-US" baseline="0" dirty="0" smtClean="0"/>
              <a:t> </a:t>
            </a:r>
            <a:r>
              <a:rPr lang="en-US" altLang="zh-CN" baseline="0" dirty="0" smtClean="0"/>
              <a:t>re-program</a:t>
            </a:r>
            <a:r>
              <a:rPr lang="zh-CN" altLang="en-US" baseline="0" dirty="0" smtClean="0"/>
              <a:t> </a:t>
            </a:r>
            <a:r>
              <a:rPr lang="en-US" altLang="zh-CN" baseline="0" dirty="0" smtClean="0"/>
              <a:t>FPGA</a:t>
            </a:r>
            <a:r>
              <a:rPr lang="zh-CN" altLang="en-US" baseline="0" dirty="0" smtClean="0"/>
              <a:t> </a:t>
            </a:r>
            <a:r>
              <a:rPr lang="en-US" altLang="zh-CN" baseline="0" dirty="0" smtClean="0"/>
              <a:t>for</a:t>
            </a:r>
            <a:r>
              <a:rPr lang="zh-CN" altLang="en-US" baseline="0" dirty="0" smtClean="0"/>
              <a:t> </a:t>
            </a:r>
            <a:r>
              <a:rPr lang="en-US" altLang="zh-CN" baseline="0" dirty="0" smtClean="0"/>
              <a:t>each</a:t>
            </a:r>
            <a:r>
              <a:rPr lang="zh-CN" altLang="en-US" baseline="0" dirty="0" smtClean="0"/>
              <a:t> </a:t>
            </a:r>
            <a:r>
              <a:rPr lang="en-US" altLang="zh-CN" baseline="0" dirty="0" smtClean="0"/>
              <a:t>layer?</a:t>
            </a:r>
            <a:r>
              <a:rPr lang="zh-CN" altLang="en-US" baseline="0" dirty="0" smtClean="0"/>
              <a:t> </a:t>
            </a:r>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also</a:t>
            </a:r>
            <a:r>
              <a:rPr lang="zh-CN" altLang="en-US" baseline="0" dirty="0" smtClean="0"/>
              <a:t> </a:t>
            </a:r>
            <a:r>
              <a:rPr lang="en-US" altLang="zh-CN" baseline="0" dirty="0" smtClean="0"/>
              <a:t>not</a:t>
            </a:r>
            <a:r>
              <a:rPr lang="zh-CN" altLang="en-US" baseline="0" dirty="0" smtClean="0"/>
              <a:t> </a:t>
            </a:r>
            <a:r>
              <a:rPr lang="en-US" altLang="zh-CN" baseline="0" dirty="0" smtClean="0"/>
              <a:t>a</a:t>
            </a:r>
            <a:r>
              <a:rPr lang="zh-CN" altLang="en-US" baseline="0" dirty="0" smtClean="0"/>
              <a:t> </a:t>
            </a:r>
            <a:r>
              <a:rPr lang="en-US" altLang="zh-CN" baseline="0" dirty="0" smtClean="0"/>
              <a:t>good</a:t>
            </a:r>
            <a:r>
              <a:rPr lang="zh-CN" altLang="en-US" baseline="0" dirty="0" smtClean="0"/>
              <a:t> </a:t>
            </a:r>
            <a:r>
              <a:rPr lang="en-US" altLang="zh-CN" baseline="0" dirty="0" smtClean="0"/>
              <a:t>choice</a:t>
            </a:r>
            <a:r>
              <a:rPr lang="zh-CN" altLang="en-US" baseline="0" dirty="0" smtClean="0"/>
              <a:t> </a:t>
            </a:r>
            <a:r>
              <a:rPr lang="en-US" altLang="zh-CN" baseline="0" dirty="0" smtClean="0"/>
              <a:t>because</a:t>
            </a:r>
            <a:r>
              <a:rPr lang="zh-CN" altLang="en-US" baseline="0" dirty="0" smtClean="0"/>
              <a:t> </a:t>
            </a:r>
            <a:r>
              <a:rPr lang="en-US" altLang="zh-CN" baseline="0" dirty="0" smtClean="0"/>
              <a:t>the</a:t>
            </a:r>
            <a:r>
              <a:rPr lang="zh-CN" altLang="en-US" baseline="0" dirty="0" smtClean="0"/>
              <a:t> </a:t>
            </a:r>
            <a:r>
              <a:rPr lang="en-US" altLang="zh-CN" baseline="0" dirty="0" smtClean="0"/>
              <a:t>latency</a:t>
            </a:r>
            <a:r>
              <a:rPr lang="zh-CN" altLang="en-US" baseline="0" dirty="0" smtClean="0"/>
              <a:t> </a:t>
            </a:r>
            <a:r>
              <a:rPr lang="en-US" altLang="zh-CN" baseline="0" dirty="0" smtClean="0"/>
              <a:t>requirement</a:t>
            </a:r>
            <a:r>
              <a:rPr lang="zh-CN" altLang="en-US" baseline="0" dirty="0" smtClean="0"/>
              <a:t> </a:t>
            </a:r>
            <a:r>
              <a:rPr lang="en-US" altLang="zh-CN" baseline="0" dirty="0" smtClean="0"/>
              <a:t>for</a:t>
            </a:r>
            <a:r>
              <a:rPr lang="zh-CN" altLang="en-US" baseline="0" dirty="0" smtClean="0"/>
              <a:t> </a:t>
            </a:r>
            <a:r>
              <a:rPr lang="en-US" altLang="zh-CN" baseline="0" dirty="0" smtClean="0"/>
              <a:t>online</a:t>
            </a:r>
            <a:r>
              <a:rPr lang="zh-CN" altLang="en-US" baseline="0" dirty="0" smtClean="0"/>
              <a:t> </a:t>
            </a:r>
            <a:r>
              <a:rPr lang="en-US" altLang="zh-CN" baseline="0" dirty="0" smtClean="0"/>
              <a:t>processing</a:t>
            </a:r>
            <a:r>
              <a:rPr lang="zh-CN" altLang="en-US" baseline="0" dirty="0" smtClean="0"/>
              <a:t> </a:t>
            </a:r>
            <a:r>
              <a:rPr lang="en-US" altLang="zh-CN" baseline="0" dirty="0" smtClean="0"/>
              <a:t>jobs</a:t>
            </a:r>
            <a:r>
              <a:rPr lang="zh-CN" altLang="en-US" baseline="0" dirty="0" smtClean="0"/>
              <a:t> </a:t>
            </a:r>
            <a:r>
              <a:rPr lang="en-US" altLang="zh-CN" baseline="0" dirty="0" smtClean="0"/>
              <a:t>and</a:t>
            </a:r>
            <a:r>
              <a:rPr lang="zh-CN" altLang="en-US" baseline="0" dirty="0" smtClean="0"/>
              <a:t> </a:t>
            </a:r>
            <a:r>
              <a:rPr lang="en-US" altLang="zh-CN" baseline="0" dirty="0" smtClean="0"/>
              <a:t>we</a:t>
            </a:r>
            <a:r>
              <a:rPr lang="zh-CN" altLang="en-US" baseline="0" dirty="0" smtClean="0"/>
              <a:t> </a:t>
            </a:r>
            <a:r>
              <a:rPr lang="en-US" altLang="zh-CN" baseline="0" dirty="0" smtClean="0"/>
              <a:t>could</a:t>
            </a:r>
            <a:r>
              <a:rPr lang="zh-CN" altLang="en-US" baseline="0" dirty="0" smtClean="0"/>
              <a:t> </a:t>
            </a:r>
            <a:r>
              <a:rPr lang="en-US" altLang="zh-CN" baseline="0" dirty="0" smtClean="0"/>
              <a:t>not</a:t>
            </a:r>
            <a:r>
              <a:rPr lang="zh-CN" altLang="en-US" baseline="0" dirty="0" smtClean="0"/>
              <a:t> </a:t>
            </a:r>
            <a:r>
              <a:rPr lang="en-US" altLang="zh-CN" baseline="0" dirty="0" smtClean="0"/>
              <a:t>afford</a:t>
            </a:r>
            <a:r>
              <a:rPr lang="zh-CN" altLang="en-US" baseline="0" dirty="0" smtClean="0"/>
              <a:t> </a:t>
            </a:r>
            <a:r>
              <a:rPr lang="en-US" altLang="zh-CN" baseline="0" dirty="0" smtClean="0"/>
              <a:t>latency</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reprogramming</a:t>
            </a:r>
            <a:r>
              <a:rPr lang="zh-CN" altLang="en-US" baseline="0" dirty="0" smtClean="0"/>
              <a:t> </a:t>
            </a:r>
            <a:r>
              <a:rPr lang="en-US" altLang="zh-CN" baseline="0" dirty="0" smtClean="0"/>
              <a:t>for</a:t>
            </a:r>
            <a:r>
              <a:rPr lang="zh-CN" altLang="en-US" baseline="0" dirty="0" smtClean="0"/>
              <a:t> </a:t>
            </a:r>
            <a:r>
              <a:rPr lang="en-US" altLang="zh-CN" baseline="0" dirty="0" smtClean="0"/>
              <a:t>each</a:t>
            </a:r>
            <a:r>
              <a:rPr lang="zh-CN" altLang="en-US" baseline="0" dirty="0" smtClean="0"/>
              <a:t> </a:t>
            </a:r>
            <a:r>
              <a:rPr lang="en-US" altLang="zh-CN" baseline="0" dirty="0" smtClean="0"/>
              <a:t>layer.</a:t>
            </a:r>
          </a:p>
        </p:txBody>
      </p:sp>
    </p:spTree>
    <p:extLst>
      <p:ext uri="{BB962C8B-B14F-4D97-AF65-F5344CB8AC3E}">
        <p14:creationId xmlns:p14="http://schemas.microsoft.com/office/powerpoint/2010/main" val="374470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ltLang="zh-CN"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biggest</a:t>
            </a:r>
            <a:r>
              <a:rPr lang="zh-CN" altLang="en-US" baseline="0" dirty="0" smtClean="0"/>
              <a:t> </a:t>
            </a:r>
            <a:r>
              <a:rPr lang="en-US" altLang="zh-CN" baseline="0" dirty="0" smtClean="0"/>
              <a:t>challenge</a:t>
            </a:r>
            <a:r>
              <a:rPr lang="zh-CN" altLang="en-US" baseline="0" dirty="0" smtClean="0"/>
              <a:t> </a:t>
            </a:r>
            <a:r>
              <a:rPr lang="en-US" altLang="zh-CN" baseline="0" dirty="0" smtClean="0"/>
              <a:t>is</a:t>
            </a:r>
            <a:r>
              <a:rPr lang="zh-CN" altLang="en-US" baseline="0" dirty="0" smtClean="0"/>
              <a:t> </a:t>
            </a:r>
            <a:r>
              <a:rPr lang="en-US" altLang="zh-CN" baseline="0" dirty="0" smtClean="0"/>
              <a:t>that</a:t>
            </a:r>
            <a:r>
              <a:rPr lang="zh-CN" altLang="en-US" baseline="0" dirty="0" smtClean="0"/>
              <a:t> </a:t>
            </a:r>
            <a:r>
              <a:rPr lang="en-US" altLang="zh-CN" baseline="0" dirty="0" smtClean="0"/>
              <a:t>CNN</a:t>
            </a:r>
            <a:r>
              <a:rPr lang="zh-CN" altLang="en-US" baseline="0" dirty="0" smtClean="0"/>
              <a:t> </a:t>
            </a:r>
            <a:r>
              <a:rPr lang="en-US" altLang="zh-CN" baseline="0" dirty="0" smtClean="0"/>
              <a:t>layers</a:t>
            </a:r>
            <a:r>
              <a:rPr lang="zh-CN" altLang="en-US" baseline="0" dirty="0" smtClean="0"/>
              <a:t> </a:t>
            </a:r>
            <a:r>
              <a:rPr lang="en-US" altLang="zh-CN" baseline="0" dirty="0" smtClean="0"/>
              <a:t>have</a:t>
            </a:r>
            <a:r>
              <a:rPr lang="zh-CN" altLang="en-US" baseline="0" dirty="0" smtClean="0"/>
              <a:t> </a:t>
            </a:r>
            <a:r>
              <a:rPr lang="en-US" altLang="zh-CN" baseline="0" dirty="0" smtClean="0"/>
              <a:t>different</a:t>
            </a:r>
            <a:r>
              <a:rPr lang="zh-CN" altLang="en-US" baseline="0" dirty="0" smtClean="0"/>
              <a:t> </a:t>
            </a:r>
            <a:r>
              <a:rPr lang="en-US" altLang="zh-CN" baseline="0" dirty="0" smtClean="0"/>
              <a:t>computation</a:t>
            </a:r>
            <a:r>
              <a:rPr lang="zh-CN" altLang="en-US" baseline="0" dirty="0" smtClean="0"/>
              <a:t> </a:t>
            </a:r>
            <a:r>
              <a:rPr lang="en-US" altLang="zh-CN" baseline="0" dirty="0" smtClean="0"/>
              <a:t>and</a:t>
            </a:r>
            <a:r>
              <a:rPr lang="zh-CN" altLang="en-US" baseline="0" dirty="0" smtClean="0"/>
              <a:t> </a:t>
            </a:r>
            <a:r>
              <a:rPr lang="en-US" altLang="zh-CN" baseline="0" dirty="0" smtClean="0"/>
              <a:t>communication</a:t>
            </a:r>
            <a:r>
              <a:rPr lang="zh-CN" altLang="en-US" baseline="0" dirty="0" smtClean="0"/>
              <a:t> </a:t>
            </a:r>
            <a:r>
              <a:rPr lang="en-US" altLang="zh-CN" baseline="0" dirty="0" smtClean="0"/>
              <a:t>patterns.</a:t>
            </a:r>
          </a:p>
          <a:p>
            <a:pPr lvl="0">
              <a:spcBef>
                <a:spcPts val="0"/>
              </a:spcBef>
              <a:buNone/>
            </a:pPr>
            <a:r>
              <a:rPr lang="en-US" altLang="zh-CN" baseline="0" dirty="0" smtClean="0"/>
              <a:t>Convolution</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smtClean="0"/>
              <a:t>Fully</a:t>
            </a:r>
            <a:r>
              <a:rPr lang="zh-CN" altLang="en-US" baseline="0" dirty="0" smtClean="0"/>
              <a:t> </a:t>
            </a:r>
            <a:r>
              <a:rPr lang="en-US" altLang="zh-CN" baseline="0" dirty="0" smtClean="0"/>
              <a:t>connected</a:t>
            </a:r>
            <a:r>
              <a:rPr lang="zh-CN" altLang="en-US" baseline="0" dirty="0" smtClean="0"/>
              <a:t> </a:t>
            </a:r>
            <a:r>
              <a:rPr lang="en-US" altLang="zh-CN" baseline="0" dirty="0" smtClean="0"/>
              <a:t>layer</a:t>
            </a:r>
            <a:r>
              <a:rPr lang="zh-CN" altLang="en-US" baseline="0" dirty="0" smtClean="0"/>
              <a:t> </a:t>
            </a:r>
            <a:r>
              <a:rPr lang="en-US" altLang="zh-CN" baseline="0" dirty="0" smtClean="0"/>
              <a:t>are</a:t>
            </a:r>
            <a:r>
              <a:rPr lang="zh-CN" altLang="en-US" baseline="0" dirty="0" smtClean="0"/>
              <a:t> </a:t>
            </a:r>
            <a:r>
              <a:rPr lang="en-US" altLang="zh-CN" baseline="0" dirty="0" smtClean="0"/>
              <a:t>two</a:t>
            </a:r>
            <a:r>
              <a:rPr lang="zh-CN" altLang="en-US" baseline="0" dirty="0" smtClean="0"/>
              <a:t> </a:t>
            </a:r>
            <a:r>
              <a:rPr lang="en-US" altLang="zh-CN" baseline="0" dirty="0" smtClean="0"/>
              <a:t>major</a:t>
            </a:r>
            <a:r>
              <a:rPr lang="zh-CN" altLang="en-US" baseline="0" dirty="0" smtClean="0"/>
              <a:t> </a:t>
            </a:r>
            <a:r>
              <a:rPr lang="en-US" altLang="zh-CN" baseline="0" dirty="0" smtClean="0"/>
              <a:t>layers</a:t>
            </a:r>
            <a:r>
              <a:rPr lang="zh-CN" altLang="en-US" baseline="0" dirty="0" smtClean="0"/>
              <a:t> </a:t>
            </a:r>
            <a:r>
              <a:rPr lang="en-US" altLang="zh-CN" baseline="0" dirty="0" smtClean="0"/>
              <a:t>in</a:t>
            </a:r>
            <a:r>
              <a:rPr lang="zh-CN" altLang="en-US" baseline="0" dirty="0" smtClean="0"/>
              <a:t> </a:t>
            </a:r>
            <a:r>
              <a:rPr lang="en-US" altLang="zh-CN" baseline="0" dirty="0" smtClean="0"/>
              <a:t>CNN.</a:t>
            </a:r>
            <a:r>
              <a:rPr lang="zh-CN" altLang="en-US" baseline="0" dirty="0" smtClean="0"/>
              <a:t> </a:t>
            </a:r>
            <a:r>
              <a:rPr lang="en-US" altLang="zh-CN" baseline="0" dirty="0" smtClean="0"/>
              <a:t>CONV</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smtClean="0"/>
              <a:t>FCN</a:t>
            </a:r>
            <a:r>
              <a:rPr lang="zh-CN" altLang="en-US" baseline="0" dirty="0" smtClean="0"/>
              <a:t> </a:t>
            </a:r>
            <a:r>
              <a:rPr lang="en-US" altLang="zh-CN" baseline="0" dirty="0" smtClean="0"/>
              <a:t>present</a:t>
            </a:r>
            <a:r>
              <a:rPr lang="zh-CN" altLang="en-US" baseline="0" dirty="0" smtClean="0"/>
              <a:t> </a:t>
            </a:r>
            <a:r>
              <a:rPr lang="en-US" altLang="zh-CN" baseline="0" dirty="0" smtClean="0"/>
              <a:t>two</a:t>
            </a:r>
            <a:r>
              <a:rPr lang="zh-CN" altLang="en-US" baseline="0" dirty="0" smtClean="0"/>
              <a:t> </a:t>
            </a:r>
            <a:r>
              <a:rPr lang="en-US" altLang="zh-CN" baseline="0" dirty="0" smtClean="0"/>
              <a:t>extreme</a:t>
            </a:r>
            <a:r>
              <a:rPr lang="zh-CN" altLang="en-US" baseline="0" dirty="0" smtClean="0"/>
              <a:t> </a:t>
            </a:r>
            <a:r>
              <a:rPr lang="en-US" altLang="zh-CN" baseline="0" dirty="0" smtClean="0"/>
              <a:t>features.</a:t>
            </a:r>
            <a:r>
              <a:rPr lang="zh-CN" altLang="en-US" baseline="0" dirty="0" smtClean="0"/>
              <a:t> </a:t>
            </a:r>
            <a:r>
              <a:rPr lang="en-US" altLang="zh-CN" baseline="0" dirty="0" smtClean="0"/>
              <a:t>As</a:t>
            </a:r>
            <a:r>
              <a:rPr lang="zh-CN" altLang="en-US" baseline="0" dirty="0" smtClean="0"/>
              <a:t> </a:t>
            </a:r>
            <a:r>
              <a:rPr lang="en-US" altLang="zh-CN" baseline="0" dirty="0" smtClean="0"/>
              <a:t>shown</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table</a:t>
            </a:r>
            <a:r>
              <a:rPr lang="zh-CN" altLang="en-US" baseline="0" dirty="0" smtClean="0"/>
              <a:t> </a:t>
            </a:r>
            <a:r>
              <a:rPr lang="en-US" altLang="zh-CN" baseline="0" dirty="0" smtClean="0"/>
              <a:t>here,</a:t>
            </a:r>
            <a:r>
              <a:rPr lang="zh-CN" altLang="en-US" baseline="0" dirty="0" smtClean="0"/>
              <a:t> </a:t>
            </a:r>
            <a:r>
              <a:rPr lang="en-US" altLang="zh-CN" baseline="0" dirty="0" smtClean="0"/>
              <a:t>CONV</a:t>
            </a:r>
            <a:r>
              <a:rPr lang="zh-CN" altLang="en-US" baseline="0" dirty="0" smtClean="0"/>
              <a:t> </a:t>
            </a:r>
            <a:r>
              <a:rPr lang="en-US" altLang="zh-CN" baseline="0" dirty="0" smtClean="0"/>
              <a:t>layer</a:t>
            </a:r>
            <a:r>
              <a:rPr lang="zh-CN" altLang="en-US" baseline="0" dirty="0" smtClean="0"/>
              <a:t> </a:t>
            </a:r>
            <a:r>
              <a:rPr lang="en-US" altLang="zh-CN" baseline="0" dirty="0" smtClean="0"/>
              <a:t>are</a:t>
            </a:r>
            <a:r>
              <a:rPr lang="zh-CN" altLang="en-US" baseline="0" dirty="0" smtClean="0"/>
              <a:t> </a:t>
            </a:r>
            <a:r>
              <a:rPr lang="en-US" altLang="zh-CN" baseline="0" dirty="0" smtClean="0"/>
              <a:t>very</a:t>
            </a:r>
            <a:r>
              <a:rPr lang="zh-CN" altLang="en-US" baseline="0" dirty="0" smtClean="0"/>
              <a:t> </a:t>
            </a:r>
            <a:r>
              <a:rPr lang="en-US" altLang="zh-CN" baseline="0" dirty="0" smtClean="0"/>
              <a:t>computation</a:t>
            </a:r>
            <a:r>
              <a:rPr lang="zh-CN" altLang="en-US" baseline="0" dirty="0" smtClean="0"/>
              <a:t> </a:t>
            </a:r>
            <a:r>
              <a:rPr lang="en-US" altLang="zh-CN" baseline="0" dirty="0" smtClean="0"/>
              <a:t>intensive,</a:t>
            </a:r>
            <a:r>
              <a:rPr lang="zh-CN" altLang="en-US" baseline="0" dirty="0" smtClean="0"/>
              <a:t> </a:t>
            </a:r>
            <a:r>
              <a:rPr lang="en-US" altLang="zh-CN" baseline="0" dirty="0" smtClean="0"/>
              <a:t>it</a:t>
            </a:r>
            <a:r>
              <a:rPr lang="zh-CN" altLang="en-US" baseline="0" dirty="0" smtClean="0"/>
              <a:t> </a:t>
            </a:r>
            <a:r>
              <a:rPr lang="en-US" altLang="zh-CN" baseline="0" dirty="0" smtClean="0"/>
              <a:t>takes</a:t>
            </a:r>
            <a:r>
              <a:rPr lang="zh-CN" altLang="en-US" baseline="0" dirty="0" smtClean="0"/>
              <a:t> </a:t>
            </a:r>
            <a:r>
              <a:rPr lang="en-US" altLang="zh-CN" baseline="0" dirty="0" smtClean="0"/>
              <a:t>19%</a:t>
            </a:r>
            <a:r>
              <a:rPr lang="zh-CN" altLang="en-US" baseline="0" dirty="0" smtClean="0"/>
              <a:t> </a:t>
            </a:r>
            <a:r>
              <a:rPr lang="en-US" altLang="zh-CN" baseline="0" dirty="0" smtClean="0"/>
              <a:t>total</a:t>
            </a:r>
            <a:r>
              <a:rPr lang="zh-CN" altLang="en-US" baseline="0" dirty="0" smtClean="0"/>
              <a:t> </a:t>
            </a:r>
            <a:r>
              <a:rPr lang="en-US" altLang="zh-CN" baseline="0" dirty="0" smtClean="0"/>
              <a:t>data</a:t>
            </a:r>
            <a:r>
              <a:rPr lang="zh-CN" altLang="en-US" baseline="0" dirty="0" smtClean="0"/>
              <a:t> </a:t>
            </a:r>
            <a:r>
              <a:rPr lang="en-US" altLang="zh-CN" baseline="0" dirty="0" smtClean="0"/>
              <a:t>but</a:t>
            </a:r>
            <a:r>
              <a:rPr lang="zh-CN" altLang="en-US" baseline="0" dirty="0" smtClean="0"/>
              <a:t> </a:t>
            </a:r>
            <a:r>
              <a:rPr lang="en-US" altLang="zh-CN" baseline="0" dirty="0" smtClean="0"/>
              <a:t>need</a:t>
            </a:r>
            <a:r>
              <a:rPr lang="zh-CN" altLang="en-US" baseline="0" dirty="0" smtClean="0"/>
              <a:t> </a:t>
            </a:r>
            <a:r>
              <a:rPr lang="en-US" altLang="zh-CN" baseline="0" dirty="0" smtClean="0"/>
              <a:t>99%</a:t>
            </a:r>
            <a:r>
              <a:rPr lang="zh-CN" altLang="en-US" baseline="0" dirty="0" smtClean="0"/>
              <a:t> </a:t>
            </a:r>
            <a:r>
              <a:rPr lang="en-US" altLang="zh-CN" baseline="0" dirty="0" smtClean="0"/>
              <a:t>computation.</a:t>
            </a:r>
            <a:r>
              <a:rPr lang="zh-CN" altLang="en-US" baseline="0" dirty="0" smtClean="0"/>
              <a:t> </a:t>
            </a:r>
            <a:r>
              <a:rPr lang="en-US" altLang="zh-CN" baseline="0" dirty="0" smtClean="0"/>
              <a:t>In</a:t>
            </a:r>
            <a:r>
              <a:rPr lang="zh-CN" altLang="en-US" baseline="0" dirty="0" smtClean="0"/>
              <a:t> </a:t>
            </a:r>
            <a:r>
              <a:rPr lang="en-US" altLang="zh-CN" baseline="0" dirty="0" smtClean="0"/>
              <a:t>contrast,</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last</a:t>
            </a:r>
            <a:r>
              <a:rPr lang="zh-CN" altLang="en-US" baseline="0" dirty="0" smtClean="0"/>
              <a:t> </a:t>
            </a:r>
            <a:r>
              <a:rPr lang="en-US" altLang="zh-CN" baseline="0" dirty="0" smtClean="0"/>
              <a:t>column,</a:t>
            </a:r>
            <a:r>
              <a:rPr lang="zh-CN" altLang="en-US" baseline="0" dirty="0" smtClean="0"/>
              <a:t> </a:t>
            </a:r>
            <a:r>
              <a:rPr lang="en-US" altLang="zh-CN" baseline="0" dirty="0" smtClean="0"/>
              <a:t>are</a:t>
            </a:r>
            <a:r>
              <a:rPr lang="zh-CN" altLang="en-US" baseline="0" dirty="0" smtClean="0"/>
              <a:t> </a:t>
            </a:r>
            <a:r>
              <a:rPr lang="en-US" altLang="zh-CN" baseline="0" dirty="0" smtClean="0"/>
              <a:t>communication</a:t>
            </a:r>
            <a:r>
              <a:rPr lang="zh-CN" altLang="en-US" baseline="0" dirty="0" smtClean="0"/>
              <a:t> </a:t>
            </a:r>
            <a:r>
              <a:rPr lang="en-US" altLang="zh-CN" baseline="0" dirty="0" smtClean="0"/>
              <a:t>intensive.</a:t>
            </a:r>
            <a:r>
              <a:rPr lang="zh-CN" altLang="en-US" baseline="0" dirty="0" smtClean="0"/>
              <a:t> </a:t>
            </a:r>
            <a:r>
              <a:rPr lang="en-US" altLang="zh-CN" baseline="0" dirty="0" smtClean="0"/>
              <a:t>They</a:t>
            </a:r>
            <a:r>
              <a:rPr lang="zh-CN" altLang="en-US" baseline="0" dirty="0" smtClean="0"/>
              <a:t> </a:t>
            </a:r>
            <a:r>
              <a:rPr lang="en-US" altLang="zh-CN" baseline="0" dirty="0" smtClean="0"/>
              <a:t>need</a:t>
            </a:r>
            <a:r>
              <a:rPr lang="zh-CN" altLang="en-US" baseline="0" dirty="0" smtClean="0"/>
              <a:t> </a:t>
            </a:r>
            <a:r>
              <a:rPr lang="en-US" altLang="zh-CN" baseline="0" dirty="0" smtClean="0"/>
              <a:t>0.4%</a:t>
            </a:r>
            <a:r>
              <a:rPr lang="zh-CN" altLang="en-US" baseline="0" dirty="0" smtClean="0"/>
              <a:t> </a:t>
            </a:r>
            <a:r>
              <a:rPr lang="en-US" altLang="zh-CN" baseline="0" dirty="0" smtClean="0"/>
              <a:t>of</a:t>
            </a:r>
            <a:r>
              <a:rPr lang="zh-CN" altLang="en-US" baseline="0" dirty="0" smtClean="0"/>
              <a:t> </a:t>
            </a:r>
            <a:r>
              <a:rPr lang="en-US" altLang="zh-CN" baseline="0" dirty="0" smtClean="0"/>
              <a:t>arithmetic</a:t>
            </a:r>
            <a:r>
              <a:rPr lang="zh-CN" altLang="en-US" baseline="0" dirty="0" smtClean="0"/>
              <a:t> </a:t>
            </a:r>
            <a:r>
              <a:rPr lang="en-US" altLang="zh-CN" baseline="0" dirty="0" smtClean="0"/>
              <a:t>operations</a:t>
            </a:r>
            <a:r>
              <a:rPr lang="zh-CN" altLang="en-US" baseline="0" dirty="0" smtClean="0"/>
              <a:t> </a:t>
            </a:r>
            <a:r>
              <a:rPr lang="en-US" altLang="zh-CN" baseline="0" dirty="0" smtClean="0"/>
              <a:t>but</a:t>
            </a:r>
            <a:r>
              <a:rPr lang="zh-CN" altLang="en-US" baseline="0" dirty="0" smtClean="0"/>
              <a:t> </a:t>
            </a:r>
            <a:r>
              <a:rPr lang="en-US" altLang="zh-CN" baseline="0" dirty="0" smtClean="0"/>
              <a:t>use</a:t>
            </a:r>
            <a:r>
              <a:rPr lang="zh-CN" altLang="en-US" baseline="0" dirty="0" smtClean="0"/>
              <a:t> </a:t>
            </a:r>
            <a:r>
              <a:rPr lang="en-US" altLang="zh-CN" baseline="0" dirty="0" smtClean="0"/>
              <a:t>80%</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total</a:t>
            </a:r>
            <a:r>
              <a:rPr lang="zh-CN" altLang="en-US" baseline="0" dirty="0" smtClean="0"/>
              <a:t> </a:t>
            </a:r>
            <a:r>
              <a:rPr lang="en-US" altLang="zh-CN" baseline="0" dirty="0" smtClean="0"/>
              <a:t>data.</a:t>
            </a:r>
            <a:r>
              <a:rPr lang="zh-CN" altLang="en-US" baseline="0" dirty="0" smtClean="0"/>
              <a:t> </a:t>
            </a:r>
            <a:r>
              <a:rPr lang="en-US" altLang="zh-CN" baseline="0" dirty="0" smtClean="0"/>
              <a:t>These</a:t>
            </a:r>
            <a:r>
              <a:rPr lang="zh-CN" altLang="en-US" baseline="0" dirty="0" smtClean="0"/>
              <a:t> </a:t>
            </a:r>
            <a:r>
              <a:rPr lang="en-US" altLang="zh-CN" baseline="0" dirty="0" smtClean="0"/>
              <a:t>two</a:t>
            </a:r>
            <a:r>
              <a:rPr lang="zh-CN" altLang="en-US" baseline="0" dirty="0" smtClean="0"/>
              <a:t> </a:t>
            </a:r>
            <a:r>
              <a:rPr lang="en-US" altLang="zh-CN" baseline="0" dirty="0" smtClean="0"/>
              <a:t>layers</a:t>
            </a:r>
            <a:r>
              <a:rPr lang="zh-CN" altLang="en-US" baseline="0" dirty="0" smtClean="0"/>
              <a:t> </a:t>
            </a:r>
            <a:r>
              <a:rPr lang="en-US" altLang="zh-CN" baseline="0" dirty="0" smtClean="0"/>
              <a:t>occupy</a:t>
            </a:r>
            <a:r>
              <a:rPr lang="zh-CN" altLang="en-US" baseline="0" dirty="0" smtClean="0"/>
              <a:t> </a:t>
            </a:r>
            <a:r>
              <a:rPr lang="en-US" altLang="zh-CN" baseline="0" dirty="0" smtClean="0"/>
              <a:t>more</a:t>
            </a:r>
            <a:r>
              <a:rPr lang="zh-CN" altLang="en-US" baseline="0" dirty="0" smtClean="0"/>
              <a:t> </a:t>
            </a:r>
            <a:r>
              <a:rPr lang="en-US" altLang="zh-CN" baseline="0" dirty="0" smtClean="0"/>
              <a:t>than</a:t>
            </a:r>
            <a:r>
              <a:rPr lang="zh-CN" altLang="en-US" baseline="0" dirty="0" smtClean="0"/>
              <a:t> </a:t>
            </a:r>
            <a:r>
              <a:rPr lang="en-US" altLang="zh-CN" baseline="0" dirty="0" smtClean="0"/>
              <a:t>99.9%</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total</a:t>
            </a:r>
            <a:r>
              <a:rPr lang="zh-CN" altLang="en-US" baseline="0" dirty="0" smtClean="0"/>
              <a:t> </a:t>
            </a:r>
            <a:r>
              <a:rPr lang="en-US" altLang="zh-CN" baseline="0" dirty="0" smtClean="0"/>
              <a:t>execution</a:t>
            </a:r>
            <a:r>
              <a:rPr lang="zh-CN" altLang="en-US" baseline="0" dirty="0" smtClean="0"/>
              <a:t> </a:t>
            </a:r>
            <a:r>
              <a:rPr lang="en-US" altLang="zh-CN" baseline="0" dirty="0" smtClean="0"/>
              <a:t>time.</a:t>
            </a:r>
            <a:r>
              <a:rPr lang="zh-CN" altLang="en-US" baseline="0" dirty="0" smtClean="0"/>
              <a:t> </a:t>
            </a:r>
            <a:endParaRPr lang="en-US" altLang="zh-CN" baseline="0" dirty="0" smtClean="0"/>
          </a:p>
          <a:p>
            <a:pPr lvl="0">
              <a:spcBef>
                <a:spcPts val="0"/>
              </a:spcBef>
              <a:buNone/>
            </a:pPr>
            <a:r>
              <a:rPr lang="en-US" altLang="zh-CN" baseline="0" dirty="0" smtClean="0"/>
              <a:t>As</a:t>
            </a:r>
            <a:r>
              <a:rPr lang="zh-CN" altLang="en-US" baseline="0" dirty="0" smtClean="0"/>
              <a:t> </a:t>
            </a:r>
            <a:r>
              <a:rPr lang="en-US" altLang="zh-CN" baseline="0" dirty="0" smtClean="0"/>
              <a:t>hardware</a:t>
            </a:r>
            <a:r>
              <a:rPr lang="zh-CN" altLang="en-US" baseline="0" dirty="0" smtClean="0"/>
              <a:t> </a:t>
            </a:r>
            <a:r>
              <a:rPr lang="en-US" altLang="zh-CN" baseline="0" dirty="0" smtClean="0"/>
              <a:t>has</a:t>
            </a:r>
            <a:r>
              <a:rPr lang="zh-CN" altLang="en-US" baseline="0" dirty="0" smtClean="0"/>
              <a:t> </a:t>
            </a:r>
            <a:r>
              <a:rPr lang="en-US" altLang="zh-CN" baseline="0" dirty="0" smtClean="0"/>
              <a:t>limited</a:t>
            </a:r>
            <a:r>
              <a:rPr lang="zh-CN" altLang="en-US" baseline="0" dirty="0" smtClean="0"/>
              <a:t> </a:t>
            </a:r>
            <a:r>
              <a:rPr lang="en-US" altLang="zh-CN" baseline="0" dirty="0" smtClean="0"/>
              <a:t>bandwidth</a:t>
            </a:r>
            <a:r>
              <a:rPr lang="zh-CN" altLang="en-US" baseline="0" dirty="0" smtClean="0"/>
              <a:t> </a:t>
            </a:r>
            <a:r>
              <a:rPr lang="en-US" altLang="zh-CN" baseline="0" dirty="0" smtClean="0"/>
              <a:t>resource,</a:t>
            </a:r>
            <a:r>
              <a:rPr lang="zh-CN" altLang="en-US" baseline="0" dirty="0" smtClean="0"/>
              <a:t> </a:t>
            </a:r>
            <a:r>
              <a:rPr lang="en-US" altLang="zh-CN" baseline="0" dirty="0" smtClean="0"/>
              <a:t>how</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maximize</a:t>
            </a:r>
            <a:r>
              <a:rPr lang="zh-CN" altLang="en-US" baseline="0" dirty="0" smtClean="0"/>
              <a:t> </a:t>
            </a:r>
            <a:r>
              <a:rPr lang="en-US" altLang="zh-CN" baseline="0" dirty="0" smtClean="0"/>
              <a:t>bandwidth</a:t>
            </a:r>
            <a:r>
              <a:rPr lang="zh-CN" altLang="en-US" baseline="0" dirty="0" smtClean="0"/>
              <a:t> </a:t>
            </a:r>
            <a:r>
              <a:rPr lang="en-US" altLang="zh-CN" baseline="0" dirty="0" smtClean="0"/>
              <a:t>utilization</a:t>
            </a:r>
            <a:r>
              <a:rPr lang="zh-CN" altLang="en-US" baseline="0" dirty="0" smtClean="0"/>
              <a:t> </a:t>
            </a:r>
            <a:r>
              <a:rPr lang="en-US" altLang="zh-CN" baseline="0" dirty="0" smtClean="0"/>
              <a:t>for</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and</a:t>
            </a:r>
            <a:r>
              <a:rPr lang="zh-CN" altLang="en-US" baseline="0" dirty="0" smtClean="0"/>
              <a:t> </a:t>
            </a:r>
            <a:r>
              <a:rPr lang="en-US" altLang="zh-CN" baseline="0" dirty="0" smtClean="0"/>
              <a:t>how</a:t>
            </a:r>
            <a:r>
              <a:rPr lang="zh-CN" altLang="en-US" baseline="0" dirty="0" smtClean="0"/>
              <a:t> </a:t>
            </a:r>
            <a:r>
              <a:rPr lang="en-US" altLang="zh-CN" baseline="0" dirty="0" smtClean="0"/>
              <a:t>to</a:t>
            </a:r>
            <a:r>
              <a:rPr lang="zh-CN" altLang="en-US" baseline="0" dirty="0" smtClean="0"/>
              <a:t> </a:t>
            </a:r>
            <a:r>
              <a:rPr lang="en-US" altLang="zh-CN" baseline="0" dirty="0" smtClean="0"/>
              <a:t>accelerate</a:t>
            </a:r>
            <a:r>
              <a:rPr lang="zh-CN" altLang="en-US" baseline="0" dirty="0" smtClean="0"/>
              <a:t> </a:t>
            </a:r>
            <a:r>
              <a:rPr lang="en-US" altLang="zh-CN" baseline="0" dirty="0" smtClean="0"/>
              <a:t>both</a:t>
            </a:r>
            <a:r>
              <a:rPr lang="zh-CN" altLang="en-US" baseline="0" dirty="0" smtClean="0"/>
              <a:t> </a:t>
            </a:r>
            <a:r>
              <a:rPr lang="en-US" altLang="zh-CN" baseline="0" dirty="0" smtClean="0"/>
              <a:t>the</a:t>
            </a:r>
            <a:r>
              <a:rPr lang="zh-CN" altLang="en-US" baseline="0" dirty="0" smtClean="0"/>
              <a:t> </a:t>
            </a:r>
            <a:r>
              <a:rPr lang="en-US" altLang="zh-CN" baseline="0" dirty="0" smtClean="0"/>
              <a:t>CONV</a:t>
            </a:r>
            <a:r>
              <a:rPr lang="zh-CN" altLang="en-US" baseline="0" dirty="0" smtClean="0"/>
              <a:t> </a:t>
            </a:r>
            <a:r>
              <a:rPr lang="en-US" altLang="zh-CN" baseline="0" dirty="0" smtClean="0"/>
              <a:t>and</a:t>
            </a:r>
            <a:r>
              <a:rPr lang="zh-CN" altLang="en-US" baseline="0" dirty="0" smtClean="0"/>
              <a:t> </a:t>
            </a:r>
            <a:r>
              <a:rPr lang="en-US" altLang="zh-CN" baseline="0" dirty="0" smtClean="0"/>
              <a:t>FCN</a:t>
            </a:r>
            <a:r>
              <a:rPr lang="zh-CN" altLang="en-US" baseline="0" dirty="0" smtClean="0"/>
              <a:t> </a:t>
            </a:r>
            <a:r>
              <a:rPr lang="en-US" altLang="zh-CN" baseline="0" dirty="0" smtClean="0"/>
              <a:t>layer</a:t>
            </a:r>
            <a:r>
              <a:rPr lang="zh-CN" altLang="en-US" baseline="0" dirty="0" smtClean="0"/>
              <a:t> </a:t>
            </a:r>
            <a:r>
              <a:rPr lang="en-US" altLang="zh-CN" baseline="0" dirty="0" smtClean="0"/>
              <a:t>on</a:t>
            </a:r>
            <a:r>
              <a:rPr lang="zh-CN" altLang="en-US" baseline="0" dirty="0" smtClean="0"/>
              <a:t> </a:t>
            </a:r>
            <a:r>
              <a:rPr lang="en-US" altLang="zh-CN" baseline="0" dirty="0" smtClean="0"/>
              <a:t>one</a:t>
            </a:r>
            <a:r>
              <a:rPr lang="zh-CN" altLang="en-US" baseline="0" dirty="0" smtClean="0"/>
              <a:t> </a:t>
            </a:r>
            <a:r>
              <a:rPr lang="en-US" altLang="zh-CN" baseline="0" dirty="0" smtClean="0"/>
              <a:t>accelerator</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solved.</a:t>
            </a:r>
            <a:endParaRPr dirty="0"/>
          </a:p>
        </p:txBody>
      </p:sp>
    </p:spTree>
    <p:extLst>
      <p:ext uri="{BB962C8B-B14F-4D97-AF65-F5344CB8AC3E}">
        <p14:creationId xmlns:p14="http://schemas.microsoft.com/office/powerpoint/2010/main" val="83111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smtClean="0"/>
              <a:t>The</a:t>
            </a:r>
            <a:r>
              <a:rPr lang="zh-CN" altLang="en-US" dirty="0" smtClean="0"/>
              <a:t> </a:t>
            </a:r>
            <a:r>
              <a:rPr lang="en-US" altLang="zh-CN" dirty="0" smtClean="0"/>
              <a:t>third</a:t>
            </a:r>
            <a:r>
              <a:rPr lang="zh-CN" altLang="en-US" dirty="0" smtClean="0"/>
              <a:t> </a:t>
            </a:r>
            <a:r>
              <a:rPr lang="en-US" altLang="zh-CN" dirty="0" smtClean="0"/>
              <a:t>challenge</a:t>
            </a:r>
            <a:r>
              <a:rPr lang="zh-CN" altLang="en-US" baseline="0" dirty="0" smtClean="0"/>
              <a:t> </a:t>
            </a:r>
            <a:r>
              <a:rPr lang="en-US" altLang="zh-CN" baseline="0" dirty="0" smtClean="0"/>
              <a:t>is</a:t>
            </a:r>
            <a:r>
              <a:rPr lang="zh-CN" altLang="en-US" baseline="0" dirty="0" smtClean="0"/>
              <a:t> </a:t>
            </a:r>
            <a:r>
              <a:rPr lang="en-US" altLang="zh-CN" baseline="0" dirty="0" smtClean="0"/>
              <a:t>that</a:t>
            </a:r>
            <a:r>
              <a:rPr lang="zh-CN" altLang="en-US" baseline="0" dirty="0" smtClean="0"/>
              <a:t> </a:t>
            </a:r>
            <a:r>
              <a:rPr lang="en-US" altLang="zh-CN" baseline="0" dirty="0" smtClean="0"/>
              <a:t>hardware</a:t>
            </a:r>
            <a:r>
              <a:rPr lang="zh-CN" altLang="en-US" baseline="0" dirty="0" smtClean="0"/>
              <a:t> </a:t>
            </a:r>
            <a:r>
              <a:rPr lang="en-US" altLang="zh-CN" baseline="0" dirty="0" smtClean="0"/>
              <a:t>accelerator</a:t>
            </a:r>
            <a:r>
              <a:rPr lang="zh-CN" altLang="en-US" baseline="0" dirty="0" smtClean="0"/>
              <a:t> </a:t>
            </a:r>
            <a:r>
              <a:rPr lang="en-US" altLang="zh-CN" baseline="0" dirty="0" smtClean="0"/>
              <a:t>design</a:t>
            </a:r>
            <a:r>
              <a:rPr lang="zh-CN" altLang="en-US" baseline="0" dirty="0" smtClean="0"/>
              <a:t> </a:t>
            </a:r>
            <a:r>
              <a:rPr lang="en-US" altLang="zh-CN" baseline="0" dirty="0" smtClean="0"/>
              <a:t>is</a:t>
            </a:r>
            <a:r>
              <a:rPr lang="zh-CN" altLang="en-US" baseline="0" dirty="0" smtClean="0"/>
              <a:t> </a:t>
            </a:r>
            <a:r>
              <a:rPr lang="en-US" altLang="zh-CN" baseline="0" dirty="0" smtClean="0"/>
              <a:t>hard</a:t>
            </a:r>
            <a:r>
              <a:rPr lang="zh-CN" altLang="en-US" baseline="0" dirty="0" smtClean="0"/>
              <a:t> </a:t>
            </a:r>
            <a:r>
              <a:rPr lang="en-US" altLang="zh-CN" baseline="0" dirty="0" smtClean="0"/>
              <a:t>for</a:t>
            </a:r>
            <a:r>
              <a:rPr lang="zh-CN" altLang="en-US" baseline="0" dirty="0" smtClean="0"/>
              <a:t> </a:t>
            </a:r>
            <a:r>
              <a:rPr lang="en-US" altLang="zh-CN" baseline="0" dirty="0" smtClean="0"/>
              <a:t>software</a:t>
            </a:r>
            <a:r>
              <a:rPr lang="zh-CN" altLang="en-US" baseline="0" dirty="0" smtClean="0"/>
              <a:t> </a:t>
            </a:r>
            <a:r>
              <a:rPr lang="en-US" altLang="zh-CN" baseline="0" dirty="0" smtClean="0"/>
              <a:t>programmer</a:t>
            </a:r>
            <a:r>
              <a:rPr lang="zh-CN" altLang="en-US" baseline="0" dirty="0" smtClean="0"/>
              <a:t> </a:t>
            </a:r>
            <a:r>
              <a:rPr lang="en-US" altLang="zh-CN" baseline="0" dirty="0" smtClean="0"/>
              <a:t>to</a:t>
            </a:r>
            <a:r>
              <a:rPr lang="zh-CN" altLang="en-US" baseline="0" dirty="0" smtClean="0"/>
              <a:t> </a:t>
            </a:r>
            <a:r>
              <a:rPr lang="en-US" altLang="zh-CN" baseline="0" dirty="0" smtClean="0"/>
              <a:t>deploy.</a:t>
            </a:r>
            <a:r>
              <a:rPr lang="zh-CN" altLang="en-US" baseline="0" dirty="0" smtClean="0"/>
              <a:t> </a:t>
            </a:r>
            <a:endParaRPr lang="en-US" altLang="zh-CN" baseline="0" dirty="0" smtClean="0"/>
          </a:p>
          <a:p>
            <a:r>
              <a:rPr lang="en-US" altLang="zh-CN" baseline="0" dirty="0" smtClean="0"/>
              <a:t>A</a:t>
            </a:r>
            <a:r>
              <a:rPr lang="zh-CN" altLang="en-US" baseline="0" dirty="0" smtClean="0"/>
              <a:t> </a:t>
            </a:r>
            <a:r>
              <a:rPr lang="en-US" altLang="zh-CN" baseline="0" dirty="0" smtClean="0"/>
              <a:t>software</a:t>
            </a:r>
            <a:r>
              <a:rPr lang="zh-CN" altLang="en-US" baseline="0" dirty="0" smtClean="0"/>
              <a:t> </a:t>
            </a:r>
            <a:r>
              <a:rPr lang="en-US" altLang="zh-CN" baseline="0" dirty="0" smtClean="0"/>
              <a:t>programmer</a:t>
            </a:r>
            <a:r>
              <a:rPr lang="zh-CN" altLang="en-US" baseline="0" dirty="0" smtClean="0"/>
              <a:t> </a:t>
            </a:r>
            <a:r>
              <a:rPr lang="en-US" altLang="zh-CN" baseline="0" dirty="0" smtClean="0"/>
              <a:t>only</a:t>
            </a:r>
            <a:r>
              <a:rPr lang="zh-CN" altLang="en-US" baseline="0" dirty="0" smtClean="0"/>
              <a:t> </a:t>
            </a:r>
            <a:r>
              <a:rPr lang="en-US" altLang="zh-CN" baseline="0" dirty="0" smtClean="0"/>
              <a:t>need</a:t>
            </a:r>
            <a:r>
              <a:rPr lang="zh-CN" altLang="en-US" baseline="0" dirty="0" smtClean="0"/>
              <a:t> </a:t>
            </a:r>
            <a:r>
              <a:rPr lang="en-US" altLang="zh-CN" baseline="0" dirty="0" smtClean="0"/>
              <a:t>around</a:t>
            </a:r>
            <a:r>
              <a:rPr lang="zh-CN" altLang="en-US" baseline="0" dirty="0" smtClean="0"/>
              <a:t> </a:t>
            </a:r>
            <a:r>
              <a:rPr lang="en-US" altLang="zh-CN" baseline="0" dirty="0" smtClean="0"/>
              <a:t>10</a:t>
            </a:r>
            <a:r>
              <a:rPr lang="zh-CN" altLang="en-US" baseline="0" dirty="0" smtClean="0"/>
              <a:t> </a:t>
            </a:r>
            <a:r>
              <a:rPr lang="en-US" altLang="zh-CN" baseline="0" dirty="0" smtClean="0"/>
              <a:t>lines</a:t>
            </a:r>
            <a:r>
              <a:rPr lang="zh-CN" altLang="en-US" baseline="0" dirty="0" smtClean="0"/>
              <a:t> </a:t>
            </a:r>
            <a:r>
              <a:rPr lang="en-US" altLang="zh-CN" baseline="0" dirty="0" smtClean="0"/>
              <a:t>of</a:t>
            </a:r>
            <a:r>
              <a:rPr lang="zh-CN" altLang="en-US" baseline="0" dirty="0" smtClean="0"/>
              <a:t> </a:t>
            </a:r>
            <a:r>
              <a:rPr lang="en-US" altLang="zh-CN" baseline="0" dirty="0" err="1" smtClean="0"/>
              <a:t>Caffe</a:t>
            </a:r>
            <a:r>
              <a:rPr lang="zh-CN" altLang="en-US" baseline="0" dirty="0" smtClean="0"/>
              <a:t> </a:t>
            </a:r>
            <a:r>
              <a:rPr lang="en-US" altLang="zh-CN" baseline="0" dirty="0" smtClean="0"/>
              <a:t>code</a:t>
            </a:r>
            <a:r>
              <a:rPr lang="zh-CN" altLang="en-US" baseline="0" dirty="0" smtClean="0"/>
              <a:t> </a:t>
            </a:r>
            <a:r>
              <a:rPr lang="en-US" altLang="zh-CN" baseline="0" dirty="0" smtClean="0"/>
              <a:t>to</a:t>
            </a:r>
            <a:r>
              <a:rPr lang="zh-CN" altLang="en-US" baseline="0" dirty="0" smtClean="0"/>
              <a:t> </a:t>
            </a:r>
            <a:r>
              <a:rPr lang="en-US" altLang="zh-CN" baseline="0" dirty="0" smtClean="0"/>
              <a:t>define</a:t>
            </a:r>
            <a:r>
              <a:rPr lang="zh-CN" altLang="en-US" baseline="0" dirty="0" smtClean="0"/>
              <a:t> </a:t>
            </a:r>
            <a:r>
              <a:rPr lang="en-US" altLang="zh-CN" baseline="0" dirty="0" smtClean="0"/>
              <a:t>a</a:t>
            </a:r>
            <a:r>
              <a:rPr lang="zh-CN" altLang="en-US" baseline="0" dirty="0" smtClean="0"/>
              <a:t> </a:t>
            </a:r>
            <a:r>
              <a:rPr lang="en-US" altLang="zh-CN" baseline="0" dirty="0" smtClean="0"/>
              <a:t>CNN</a:t>
            </a:r>
            <a:r>
              <a:rPr lang="zh-CN" altLang="en-US" baseline="0" dirty="0" smtClean="0"/>
              <a:t> </a:t>
            </a:r>
            <a:r>
              <a:rPr lang="en-US" altLang="zh-CN" baseline="0" dirty="0" smtClean="0"/>
              <a:t>network,</a:t>
            </a:r>
            <a:r>
              <a:rPr lang="zh-CN" altLang="en-US" baseline="0" dirty="0" smtClean="0"/>
              <a:t> </a:t>
            </a:r>
            <a:r>
              <a:rPr lang="en-US" altLang="zh-CN" baseline="0" dirty="0" smtClean="0"/>
              <a:t>however,</a:t>
            </a:r>
            <a:r>
              <a:rPr lang="zh-CN" altLang="en-US" baseline="0" dirty="0" smtClean="0"/>
              <a:t> </a:t>
            </a:r>
            <a:r>
              <a:rPr lang="en-US" altLang="zh-CN" baseline="0" dirty="0" smtClean="0"/>
              <a:t>this</a:t>
            </a:r>
            <a:r>
              <a:rPr lang="zh-CN" altLang="en-US" baseline="0" dirty="0" smtClean="0"/>
              <a:t> </a:t>
            </a:r>
            <a:r>
              <a:rPr lang="en-US" altLang="zh-CN" baseline="0" dirty="0" smtClean="0"/>
              <a:t>corresponds</a:t>
            </a:r>
            <a:r>
              <a:rPr lang="zh-CN" altLang="en-US" baseline="0" dirty="0" smtClean="0"/>
              <a:t> </a:t>
            </a:r>
            <a:r>
              <a:rPr lang="en-US" altLang="zh-CN" baseline="0" dirty="0" smtClean="0"/>
              <a:t>to</a:t>
            </a:r>
            <a:r>
              <a:rPr lang="zh-CN" altLang="en-US" baseline="0" dirty="0" smtClean="0"/>
              <a:t> </a:t>
            </a:r>
            <a:r>
              <a:rPr lang="en-US" altLang="zh-CN" baseline="0" dirty="0" smtClean="0"/>
              <a:t>600</a:t>
            </a:r>
            <a:r>
              <a:rPr lang="zh-CN" altLang="en-US" baseline="0" dirty="0" smtClean="0"/>
              <a:t> </a:t>
            </a:r>
            <a:r>
              <a:rPr lang="en-US" altLang="zh-CN" baseline="0" dirty="0" smtClean="0"/>
              <a:t>lines</a:t>
            </a:r>
            <a:r>
              <a:rPr lang="zh-CN" altLang="en-US" baseline="0" dirty="0" smtClean="0"/>
              <a:t> </a:t>
            </a:r>
            <a:r>
              <a:rPr lang="en-US" altLang="zh-CN" baseline="0" dirty="0" smtClean="0"/>
              <a:t>of</a:t>
            </a:r>
            <a:r>
              <a:rPr lang="zh-CN" altLang="en-US" baseline="0" dirty="0" smtClean="0"/>
              <a:t> </a:t>
            </a:r>
            <a:r>
              <a:rPr lang="en-US" altLang="zh-CN" baseline="0" dirty="0" smtClean="0"/>
              <a:t>HLS</a:t>
            </a:r>
            <a:r>
              <a:rPr lang="zh-CN" altLang="en-US" baseline="0" dirty="0" smtClean="0"/>
              <a:t> </a:t>
            </a:r>
            <a:r>
              <a:rPr lang="en-US" altLang="zh-CN" baseline="0" dirty="0" smtClean="0"/>
              <a:t>C</a:t>
            </a:r>
            <a:r>
              <a:rPr lang="zh-CN" altLang="en-US" baseline="0" dirty="0" smtClean="0"/>
              <a:t> </a:t>
            </a:r>
            <a:r>
              <a:rPr lang="en-US" altLang="zh-CN" baseline="0" dirty="0" smtClean="0"/>
              <a:t>code</a:t>
            </a:r>
            <a:r>
              <a:rPr lang="zh-CN" altLang="en-US" baseline="0" dirty="0" smtClean="0"/>
              <a:t> </a:t>
            </a:r>
            <a:r>
              <a:rPr lang="en-US" altLang="zh-CN" baseline="0" dirty="0" smtClean="0"/>
              <a:t>to</a:t>
            </a:r>
            <a:r>
              <a:rPr lang="zh-CN" altLang="en-US" baseline="0" dirty="0" smtClean="0"/>
              <a:t> </a:t>
            </a:r>
            <a:r>
              <a:rPr lang="en-US" altLang="zh-CN" baseline="0" dirty="0" smtClean="0"/>
              <a:t>design</a:t>
            </a:r>
            <a:r>
              <a:rPr lang="zh-CN" altLang="en-US" baseline="0" dirty="0" smtClean="0"/>
              <a:t> </a:t>
            </a:r>
            <a:r>
              <a:rPr lang="en-US" altLang="zh-CN" baseline="0" dirty="0" smtClean="0"/>
              <a:t>FPGA</a:t>
            </a:r>
            <a:r>
              <a:rPr lang="zh-CN" altLang="en-US" baseline="0" dirty="0" smtClean="0"/>
              <a:t> </a:t>
            </a:r>
            <a:r>
              <a:rPr lang="en-US" altLang="zh-CN" baseline="0" dirty="0" smtClean="0"/>
              <a:t>accelerator.</a:t>
            </a:r>
            <a:r>
              <a:rPr lang="zh-CN" altLang="en-US" baseline="0" dirty="0" smtClean="0"/>
              <a:t> </a:t>
            </a:r>
            <a:r>
              <a:rPr lang="en-US" altLang="zh-CN" baseline="0" dirty="0" smtClean="0"/>
              <a:t>And</a:t>
            </a:r>
            <a:r>
              <a:rPr lang="zh-CN" altLang="en-US" baseline="0" dirty="0" smtClean="0"/>
              <a:t> </a:t>
            </a:r>
            <a:r>
              <a:rPr lang="en-US" altLang="zh-CN" baseline="0" dirty="0" smtClean="0"/>
              <a:t>furthermore,</a:t>
            </a:r>
            <a:r>
              <a:rPr lang="zh-CN" altLang="en-US" baseline="0" dirty="0" smtClean="0"/>
              <a:t> </a:t>
            </a:r>
            <a:r>
              <a:rPr lang="en-US" altLang="zh-CN" baseline="0" dirty="0" smtClean="0"/>
              <a:t>this</a:t>
            </a:r>
            <a:r>
              <a:rPr lang="zh-CN" altLang="en-US" baseline="0" dirty="0" smtClean="0"/>
              <a:t> </a:t>
            </a:r>
            <a:r>
              <a:rPr lang="en-US" altLang="zh-CN" baseline="0" dirty="0" smtClean="0"/>
              <a:t>corresponds</a:t>
            </a:r>
            <a:r>
              <a:rPr lang="zh-CN" altLang="en-US" baseline="0" dirty="0" smtClean="0"/>
              <a:t> </a:t>
            </a:r>
            <a:r>
              <a:rPr lang="en-US" altLang="zh-CN" baseline="0" dirty="0" smtClean="0"/>
              <a:t>to</a:t>
            </a:r>
            <a:r>
              <a:rPr lang="zh-CN" altLang="en-US" baseline="0" dirty="0" smtClean="0"/>
              <a:t> </a:t>
            </a:r>
            <a:r>
              <a:rPr lang="en-US" altLang="zh-CN" baseline="0" dirty="0" smtClean="0"/>
              <a:t>10,000</a:t>
            </a:r>
            <a:r>
              <a:rPr lang="zh-CN" altLang="en-US" baseline="0" dirty="0" smtClean="0"/>
              <a:t> </a:t>
            </a:r>
            <a:r>
              <a:rPr lang="en-US" altLang="zh-CN" baseline="0" dirty="0" smtClean="0"/>
              <a:t>lines</a:t>
            </a:r>
            <a:r>
              <a:rPr lang="zh-CN" altLang="en-US" baseline="0" dirty="0" smtClean="0"/>
              <a:t> </a:t>
            </a:r>
            <a:r>
              <a:rPr lang="en-US" altLang="zh-CN" baseline="0" dirty="0" smtClean="0"/>
              <a:t>of</a:t>
            </a:r>
            <a:r>
              <a:rPr lang="zh-CN" altLang="en-US" baseline="0" dirty="0" smtClean="0"/>
              <a:t> </a:t>
            </a:r>
            <a:r>
              <a:rPr lang="en-US" altLang="zh-CN" baseline="0" dirty="0" smtClean="0"/>
              <a:t>RTL</a:t>
            </a:r>
            <a:r>
              <a:rPr lang="zh-CN" altLang="en-US" baseline="0" dirty="0" smtClean="0"/>
              <a:t> </a:t>
            </a:r>
            <a:r>
              <a:rPr lang="en-US" altLang="zh-CN" baseline="0" dirty="0" smtClean="0"/>
              <a:t>Verilog</a:t>
            </a:r>
            <a:r>
              <a:rPr lang="zh-CN" altLang="en-US" baseline="0" dirty="0" smtClean="0"/>
              <a:t> </a:t>
            </a:r>
            <a:r>
              <a:rPr lang="en-US" altLang="zh-CN" baseline="0" dirty="0" smtClean="0"/>
              <a:t>code.</a:t>
            </a:r>
            <a:r>
              <a:rPr lang="zh-CN" altLang="en-US" baseline="0" dirty="0" smtClean="0"/>
              <a:t> </a:t>
            </a:r>
            <a:r>
              <a:rPr lang="en-US" altLang="zh-CN" baseline="0" dirty="0" smtClean="0"/>
              <a:t>How</a:t>
            </a:r>
            <a:r>
              <a:rPr lang="zh-CN" altLang="en-US" baseline="0" dirty="0" smtClean="0"/>
              <a:t> </a:t>
            </a:r>
            <a:r>
              <a:rPr lang="en-US" altLang="zh-CN" baseline="0" dirty="0" smtClean="0"/>
              <a:t>to</a:t>
            </a:r>
            <a:r>
              <a:rPr lang="zh-CN" altLang="en-US" baseline="0" dirty="0" smtClean="0"/>
              <a:t> </a:t>
            </a:r>
            <a:r>
              <a:rPr lang="en-US" altLang="zh-CN" baseline="0" dirty="0" smtClean="0"/>
              <a:t>let</a:t>
            </a:r>
            <a:r>
              <a:rPr lang="zh-CN" altLang="en-US" baseline="0" dirty="0" smtClean="0"/>
              <a:t> </a:t>
            </a:r>
            <a:r>
              <a:rPr lang="en-US" altLang="zh-CN" baseline="0" dirty="0" smtClean="0"/>
              <a:t>software</a:t>
            </a:r>
            <a:r>
              <a:rPr lang="zh-CN" altLang="en-US" baseline="0" dirty="0" smtClean="0"/>
              <a:t> </a:t>
            </a:r>
            <a:r>
              <a:rPr lang="en-US" altLang="zh-CN" baseline="0" dirty="0" smtClean="0"/>
              <a:t>programmer</a:t>
            </a:r>
            <a:r>
              <a:rPr lang="zh-CN" altLang="en-US" baseline="0" dirty="0" smtClean="0"/>
              <a:t> </a:t>
            </a:r>
            <a:r>
              <a:rPr lang="en-US" altLang="zh-CN" baseline="0" dirty="0" smtClean="0"/>
              <a:t>to</a:t>
            </a:r>
            <a:r>
              <a:rPr lang="zh-CN" altLang="en-US" baseline="0" dirty="0" smtClean="0"/>
              <a:t> </a:t>
            </a:r>
            <a:r>
              <a:rPr lang="en-US" altLang="zh-CN" baseline="0" dirty="0" smtClean="0"/>
              <a:t>use</a:t>
            </a:r>
            <a:r>
              <a:rPr lang="zh-CN" altLang="en-US" baseline="0" dirty="0" smtClean="0"/>
              <a:t> </a:t>
            </a:r>
            <a:r>
              <a:rPr lang="en-US" altLang="zh-CN" baseline="0" dirty="0" smtClean="0"/>
              <a:t>hardware</a:t>
            </a:r>
            <a:r>
              <a:rPr lang="zh-CN" altLang="en-US" baseline="0" dirty="0" smtClean="0"/>
              <a:t> </a:t>
            </a:r>
            <a:r>
              <a:rPr lang="en-US" altLang="zh-CN" baseline="0" dirty="0" smtClean="0"/>
              <a:t>accelerator</a:t>
            </a:r>
            <a:r>
              <a:rPr lang="zh-CN" altLang="en-US" baseline="0" dirty="0" smtClean="0"/>
              <a:t> </a:t>
            </a:r>
            <a:r>
              <a:rPr lang="en-US" altLang="zh-CN" baseline="0" dirty="0" smtClean="0"/>
              <a:t>easily</a:t>
            </a:r>
            <a:r>
              <a:rPr lang="zh-CN" altLang="en-US" baseline="0" dirty="0" smtClean="0"/>
              <a:t> </a:t>
            </a:r>
            <a:r>
              <a:rPr lang="en-US" altLang="zh-CN" baseline="0" dirty="0" smtClean="0"/>
              <a:t>also</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addressed.</a:t>
            </a:r>
            <a:r>
              <a:rPr lang="zh-CN" altLang="en-US" baseline="0" dirty="0" smtClean="0"/>
              <a:t>  </a:t>
            </a:r>
            <a:endParaRPr lang="en-US" dirty="0"/>
          </a:p>
        </p:txBody>
      </p:sp>
    </p:spTree>
    <p:extLst>
      <p:ext uri="{BB962C8B-B14F-4D97-AF65-F5344CB8AC3E}">
        <p14:creationId xmlns:p14="http://schemas.microsoft.com/office/powerpoint/2010/main" val="770921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ormal page">
    <p:spTree>
      <p:nvGrpSpPr>
        <p:cNvPr id="1" name=""/>
        <p:cNvGrpSpPr/>
        <p:nvPr/>
      </p:nvGrpSpPr>
      <p:grpSpPr>
        <a:xfrm>
          <a:off x="0" y="0"/>
          <a:ext cx="0" cy="0"/>
          <a:chOff x="0" y="0"/>
          <a:chExt cx="0" cy="0"/>
        </a:xfrm>
      </p:grpSpPr>
      <p:sp>
        <p:nvSpPr>
          <p:cNvPr id="2" name="Rectangle 3"/>
          <p:cNvSpPr>
            <a:spLocks noGrp="1" noChangeArrowheads="1"/>
          </p:cNvSpPr>
          <p:nvPr>
            <p:ph idx="1"/>
          </p:nvPr>
        </p:nvSpPr>
        <p:spPr bwMode="auto">
          <a:xfrm>
            <a:off x="228600" y="809625"/>
            <a:ext cx="8699500" cy="3905250"/>
          </a:xfrm>
          <a:prstGeom prst="rect">
            <a:avLst/>
          </a:prstGeom>
          <a:noFill/>
          <a:ln w="9525">
            <a:noFill/>
            <a:miter lim="800000"/>
            <a:headEnd/>
            <a:tailEnd/>
          </a:ln>
          <a:effectLst/>
        </p:spPr>
        <p:txBody>
          <a:bodyPr/>
          <a:lstStyle>
            <a:lvl1pPr>
              <a:defRPr baseline="0">
                <a:ea typeface="+mn-ea"/>
              </a:defRPr>
            </a:lvl1pPr>
            <a:lvl2pPr>
              <a:defRPr baseline="0">
                <a:ea typeface="+mn-ea"/>
              </a:defRPr>
            </a:lvl2pPr>
            <a:lvl3pPr>
              <a:defRPr baseline="0">
                <a:ea typeface="+mn-ea"/>
              </a:defRPr>
            </a:lvl3pPr>
            <a:lvl4pPr>
              <a:defRPr baseline="0">
                <a:ea typeface="+mn-ea"/>
              </a:defRPr>
            </a:lvl4p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p:txBody>
      </p:sp>
      <p:sp>
        <p:nvSpPr>
          <p:cNvPr id="3" name="Title 2"/>
          <p:cNvSpPr>
            <a:spLocks noGrp="1" noChangeArrowheads="1"/>
          </p:cNvSpPr>
          <p:nvPr>
            <p:ph type="title"/>
          </p:nvPr>
        </p:nvSpPr>
        <p:spPr bwMode="auto">
          <a:xfrm>
            <a:off x="241300" y="239669"/>
            <a:ext cx="8229600" cy="504825"/>
          </a:xfrm>
          <a:prstGeom prst="rect">
            <a:avLst/>
          </a:prstGeom>
          <a:noFill/>
          <a:ln w="9525">
            <a:noFill/>
            <a:miter lim="800000"/>
            <a:headEnd/>
            <a:tailEnd/>
          </a:ln>
          <a:effectLst/>
        </p:spPr>
        <p:txBody>
          <a:bodyPr/>
          <a:lstStyle>
            <a:lvl1pPr>
              <a:defRPr baseline="0">
                <a:ea typeface="+mj-ea"/>
              </a:defRPr>
            </a:lvl1pPr>
          </a:lstStyle>
          <a:p>
            <a:pPr lvl="0"/>
            <a:r>
              <a:rPr lang="zh-CN" altLang="en-US" smtClean="0"/>
              <a:t>单击此处编辑母版标题样式</a:t>
            </a:r>
            <a:endParaRPr lang="en-US" altLang="zh-CN" dirty="0" smtClean="0"/>
          </a:p>
        </p:txBody>
      </p:sp>
    </p:spTree>
    <p:extLst>
      <p:ext uri="{BB962C8B-B14F-4D97-AF65-F5344CB8AC3E}">
        <p14:creationId xmlns:p14="http://schemas.microsoft.com/office/powerpoint/2010/main" val="1095178181"/>
      </p:ext>
    </p:extLst>
  </p:cSld>
  <p:clrMapOvr>
    <a:masterClrMapping/>
  </p:clrMapOvr>
  <p:transition spd="med">
    <p:cu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4" Type="http://schemas.openxmlformats.org/officeDocument/2006/relationships/slideLayout" Target="../slideLayouts/slideLayout3.xml"/><Relationship Id="rId5" Type="http://schemas.openxmlformats.org/officeDocument/2006/relationships/notesSlide" Target="../notesSlides/notesSlide10.xml"/><Relationship Id="rId6" Type="http://schemas.openxmlformats.org/officeDocument/2006/relationships/image" Target="../media/image3.png"/><Relationship Id="rId1" Type="http://schemas.openxmlformats.org/officeDocument/2006/relationships/tags" Target="../tags/tag6.xml"/><Relationship Id="rId2"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9" Type="http://schemas.openxmlformats.org/officeDocument/2006/relationships/image" Target="../media/image27.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241.png"/><Relationship Id="rId24" Type="http://schemas.openxmlformats.org/officeDocument/2006/relationships/image" Target="../media/image3.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png"/><Relationship Id="rId18" Type="http://schemas.openxmlformats.org/officeDocument/2006/relationships/image" Target="../media/image36.png"/><Relationship Id="rId19" Type="http://schemas.openxmlformats.org/officeDocument/2006/relationships/image" Target="../media/image37.png"/><Relationship Id="rId1" Type="http://schemas.openxmlformats.org/officeDocument/2006/relationships/tags" Target="../tags/tag7.xml"/><Relationship Id="rId2" Type="http://schemas.microsoft.com/office/2007/relationships/media" Target="../media/media13.m4a"/><Relationship Id="rId3" Type="http://schemas.openxmlformats.org/officeDocument/2006/relationships/audio" Target="../media/media13.m4a"/><Relationship Id="rId4" Type="http://schemas.openxmlformats.org/officeDocument/2006/relationships/slideLayout" Target="../slideLayouts/slideLayout3.xml"/><Relationship Id="rId5" Type="http://schemas.openxmlformats.org/officeDocument/2006/relationships/notesSlide" Target="../notesSlides/notesSlide13.xml"/><Relationship Id="rId6" Type="http://schemas.openxmlformats.org/officeDocument/2006/relationships/image" Target="../media/image240.png"/><Relationship Id="rId7" Type="http://schemas.openxmlformats.org/officeDocument/2006/relationships/image" Target="../media/image250.png"/><Relationship Id="rId8" Type="http://schemas.openxmlformats.org/officeDocument/2006/relationships/image" Target="../media/image260.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4" Type="http://schemas.openxmlformats.org/officeDocument/2006/relationships/slideLayout" Target="../slideLayouts/slideLayout12.xml"/><Relationship Id="rId5" Type="http://schemas.openxmlformats.org/officeDocument/2006/relationships/notesSlide" Target="../notesSlides/notesSlide14.xml"/><Relationship Id="rId6" Type="http://schemas.openxmlformats.org/officeDocument/2006/relationships/image" Target="../media/image3.png"/><Relationship Id="rId1" Type="http://schemas.openxmlformats.org/officeDocument/2006/relationships/tags" Target="../tags/tag8.xml"/><Relationship Id="rId2" Type="http://schemas.microsoft.com/office/2007/relationships/media"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4" Type="http://schemas.openxmlformats.org/officeDocument/2006/relationships/slideLayout" Target="../slideLayouts/slideLayout3.xml"/><Relationship Id="rId5" Type="http://schemas.openxmlformats.org/officeDocument/2006/relationships/notesSlide" Target="../notesSlides/notesSlide16.xml"/><Relationship Id="rId6" Type="http://schemas.openxmlformats.org/officeDocument/2006/relationships/image" Target="../media/image26.emf"/><Relationship Id="rId7" Type="http://schemas.openxmlformats.org/officeDocument/2006/relationships/image" Target="../media/image27.emf"/><Relationship Id="rId8" Type="http://schemas.openxmlformats.org/officeDocument/2006/relationships/image" Target="../media/image3.png"/><Relationship Id="rId1" Type="http://schemas.openxmlformats.org/officeDocument/2006/relationships/tags" Target="../tags/tag9.xml"/><Relationship Id="rId2"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26.emf"/><Relationship Id="rId6" Type="http://schemas.openxmlformats.org/officeDocument/2006/relationships/image" Target="../media/image28.emf"/><Relationship Id="rId7" Type="http://schemas.openxmlformats.org/officeDocument/2006/relationships/image" Target="../media/image3.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29.emf"/><Relationship Id="rId6" Type="http://schemas.openxmlformats.org/officeDocument/2006/relationships/image" Target="../media/image26.emf"/><Relationship Id="rId7"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30.emf"/><Relationship Id="rId6" Type="http://schemas.openxmlformats.org/officeDocument/2006/relationships/image" Target="../media/image26.emf"/><Relationship Id="rId7" Type="http://schemas.openxmlformats.org/officeDocument/2006/relationships/image" Target="../media/image3.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 Id="rId3" Type="http://schemas.openxmlformats.org/officeDocument/2006/relationships/slideLayout" Target="../slideLayouts/slideLayout5.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4" Type="http://schemas.openxmlformats.org/officeDocument/2006/relationships/slideLayout" Target="../slideLayouts/slideLayout3.xml"/><Relationship Id="rId5" Type="http://schemas.openxmlformats.org/officeDocument/2006/relationships/notesSlide" Target="../notesSlides/notesSlide20.xml"/><Relationship Id="rId6" Type="http://schemas.openxmlformats.org/officeDocument/2006/relationships/image" Target="../media/image41.png"/><Relationship Id="rId7" Type="http://schemas.openxmlformats.org/officeDocument/2006/relationships/image" Target="../media/image3.png"/><Relationship Id="rId1" Type="http://schemas.openxmlformats.org/officeDocument/2006/relationships/tags" Target="../tags/tag10.xml"/><Relationship Id="rId2" Type="http://schemas.microsoft.com/office/2007/relationships/media"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1.xml"/><Relationship Id="rId5" Type="http://schemas.openxmlformats.org/officeDocument/2006/relationships/image" Target="../media/image42.png"/><Relationship Id="rId6" Type="http://schemas.openxmlformats.org/officeDocument/2006/relationships/image" Target="../media/image3.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3.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4" Type="http://schemas.openxmlformats.org/officeDocument/2006/relationships/slideLayout" Target="../slideLayouts/slideLayout3.xml"/><Relationship Id="rId5" Type="http://schemas.openxmlformats.org/officeDocument/2006/relationships/notesSlide" Target="../notesSlides/notesSlide23.xml"/><Relationship Id="rId6" Type="http://schemas.openxmlformats.org/officeDocument/2006/relationships/chart" Target="../charts/chart2.xml"/><Relationship Id="rId7" Type="http://schemas.openxmlformats.org/officeDocument/2006/relationships/chart" Target="../charts/chart3.xml"/><Relationship Id="rId8" Type="http://schemas.openxmlformats.org/officeDocument/2006/relationships/image" Target="../media/image3.png"/><Relationship Id="rId1" Type="http://schemas.openxmlformats.org/officeDocument/2006/relationships/tags" Target="../tags/tag11.xml"/><Relationship Id="rId2" Type="http://schemas.microsoft.com/office/2007/relationships/media"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4.xml"/><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3.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5.xml"/><Relationship Id="rId5" Type="http://schemas.openxmlformats.org/officeDocument/2006/relationships/image" Target="../media/image43.emf"/><Relationship Id="rId6" Type="http://schemas.openxmlformats.org/officeDocument/2006/relationships/image" Target="../media/image45.emf"/><Relationship Id="rId7" Type="http://schemas.openxmlformats.org/officeDocument/2006/relationships/image" Target="../media/image3.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6.xml"/><Relationship Id="rId5" Type="http://schemas.openxmlformats.org/officeDocument/2006/relationships/image" Target="../media/image46.emf"/><Relationship Id="rId6" Type="http://schemas.openxmlformats.org/officeDocument/2006/relationships/image" Target="../media/image44.emf"/><Relationship Id="rId7" Type="http://schemas.openxmlformats.org/officeDocument/2006/relationships/image" Target="../media/image47.emf"/><Relationship Id="rId8" Type="http://schemas.openxmlformats.org/officeDocument/2006/relationships/image" Target="../media/image3.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7.xml"/><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emf"/><Relationship Id="rId8" Type="http://schemas.openxmlformats.org/officeDocument/2006/relationships/image" Target="../media/image3.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4" Type="http://schemas.openxmlformats.org/officeDocument/2006/relationships/slideLayout" Target="../slideLayouts/slideLayout3.xml"/><Relationship Id="rId5" Type="http://schemas.openxmlformats.org/officeDocument/2006/relationships/notesSlide" Target="../notesSlides/notesSlide28.xml"/><Relationship Id="rId6" Type="http://schemas.openxmlformats.org/officeDocument/2006/relationships/image" Target="../media/image43.emf"/><Relationship Id="rId7" Type="http://schemas.openxmlformats.org/officeDocument/2006/relationships/image" Target="../media/image44.emf"/><Relationship Id="rId8" Type="http://schemas.openxmlformats.org/officeDocument/2006/relationships/image" Target="../media/image3.png"/><Relationship Id="rId1" Type="http://schemas.openxmlformats.org/officeDocument/2006/relationships/tags" Target="../tags/tag12.xml"/><Relationship Id="rId2" Type="http://schemas.microsoft.com/office/2007/relationships/media" Target="../media/media28.m4a"/></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4" Type="http://schemas.openxmlformats.org/officeDocument/2006/relationships/slideLayout" Target="../slideLayouts/slideLayout3.xml"/><Relationship Id="rId5" Type="http://schemas.openxmlformats.org/officeDocument/2006/relationships/notesSlide" Target="../notesSlides/notesSlide29.xml"/><Relationship Id="rId6" Type="http://schemas.openxmlformats.org/officeDocument/2006/relationships/image" Target="../media/image43.emf"/><Relationship Id="rId7" Type="http://schemas.openxmlformats.org/officeDocument/2006/relationships/image" Target="../media/image45.emf"/><Relationship Id="rId8" Type="http://schemas.openxmlformats.org/officeDocument/2006/relationships/image" Target="../media/image3.png"/><Relationship Id="rId1" Type="http://schemas.openxmlformats.org/officeDocument/2006/relationships/tags" Target="../tags/tag13.xml"/><Relationship Id="rId2" Type="http://schemas.microsoft.com/office/2007/relationships/media" Target="../media/media29.m4a"/></Relationships>
</file>

<file path=ppt/slides/_rels/slide3.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3.m4a"/><Relationship Id="rId3" Type="http://schemas.openxmlformats.org/officeDocument/2006/relationships/audio" Target="../media/media3.m4a"/><Relationship Id="rId4" Type="http://schemas.openxmlformats.org/officeDocument/2006/relationships/slideLayout" Target="../slideLayouts/slideLayout5.xml"/><Relationship Id="rId5" Type="http://schemas.openxmlformats.org/officeDocument/2006/relationships/notesSlide" Target="../notesSlides/notesSlide3.xml"/><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0.xml"/><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3.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4" Type="http://schemas.openxmlformats.org/officeDocument/2006/relationships/slideLayout" Target="../slideLayouts/slideLayout3.xml"/><Relationship Id="rId5" Type="http://schemas.openxmlformats.org/officeDocument/2006/relationships/notesSlide" Target="../notesSlides/notesSlide31.xml"/><Relationship Id="rId6" Type="http://schemas.openxmlformats.org/officeDocument/2006/relationships/image" Target="../media/image41.png"/><Relationship Id="rId7" Type="http://schemas.openxmlformats.org/officeDocument/2006/relationships/image" Target="../media/image53.png"/><Relationship Id="rId8" Type="http://schemas.openxmlformats.org/officeDocument/2006/relationships/image" Target="../media/image3.png"/><Relationship Id="rId1" Type="http://schemas.openxmlformats.org/officeDocument/2006/relationships/tags" Target="../tags/tag14.xml"/><Relationship Id="rId2" Type="http://schemas.microsoft.com/office/2007/relationships/media" Target="../media/media31.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2.xml"/><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3.png"/><Relationship Id="rId1" Type="http://schemas.microsoft.com/office/2007/relationships/media" Target="../media/media32.m4a"/><Relationship Id="rId2" Type="http://schemas.openxmlformats.org/officeDocument/2006/relationships/audio" Target="../media/media32.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3.xml"/><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3.png"/><Relationship Id="rId1" Type="http://schemas.microsoft.com/office/2007/relationships/media" Target="../media/media33.m4a"/><Relationship Id="rId2" Type="http://schemas.openxmlformats.org/officeDocument/2006/relationships/audio" Target="../media/media33.m4a"/></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4" Type="http://schemas.openxmlformats.org/officeDocument/2006/relationships/slideLayout" Target="../slideLayouts/slideLayout3.xml"/><Relationship Id="rId5" Type="http://schemas.openxmlformats.org/officeDocument/2006/relationships/notesSlide" Target="../notesSlides/notesSlide34.xml"/><Relationship Id="rId6" Type="http://schemas.openxmlformats.org/officeDocument/2006/relationships/image" Target="../media/image58.png"/><Relationship Id="rId7" Type="http://schemas.openxmlformats.org/officeDocument/2006/relationships/image" Target="../media/image3.png"/><Relationship Id="rId1" Type="http://schemas.openxmlformats.org/officeDocument/2006/relationships/tags" Target="../tags/tag15.xml"/><Relationship Id="rId2" Type="http://schemas.microsoft.com/office/2007/relationships/media" Target="../media/media34.m4a"/></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4" Type="http://schemas.openxmlformats.org/officeDocument/2006/relationships/slideLayout" Target="../slideLayouts/slideLayout3.xml"/><Relationship Id="rId5" Type="http://schemas.openxmlformats.org/officeDocument/2006/relationships/notesSlide" Target="../notesSlides/notesSlide35.xml"/><Relationship Id="rId6" Type="http://schemas.openxmlformats.org/officeDocument/2006/relationships/image" Target="../media/image59.png"/><Relationship Id="rId7" Type="http://schemas.openxmlformats.org/officeDocument/2006/relationships/image" Target="../media/image3.png"/><Relationship Id="rId1" Type="http://schemas.openxmlformats.org/officeDocument/2006/relationships/tags" Target="../tags/tag16.xml"/><Relationship Id="rId2" Type="http://schemas.microsoft.com/office/2007/relationships/media" Target="../media/media35.m4a"/></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4" Type="http://schemas.openxmlformats.org/officeDocument/2006/relationships/slideLayout" Target="../slideLayouts/slideLayout3.xml"/><Relationship Id="rId5" Type="http://schemas.openxmlformats.org/officeDocument/2006/relationships/image" Target="../media/image3.png"/><Relationship Id="rId1" Type="http://schemas.openxmlformats.org/officeDocument/2006/relationships/tags" Target="../tags/tag17.xml"/><Relationship Id="rId2" Type="http://schemas.microsoft.com/office/2007/relationships/media" Target="../media/media36.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png"/><Relationship Id="rId1" Type="http://schemas.microsoft.com/office/2007/relationships/media" Target="../media/media37.m4a"/><Relationship Id="rId2" Type="http://schemas.openxmlformats.org/officeDocument/2006/relationships/audio" Target="../media/media37.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png"/><Relationship Id="rId1" Type="http://schemas.microsoft.com/office/2007/relationships/media" Target="../media/media38.m4a"/><Relationship Id="rId2" Type="http://schemas.openxmlformats.org/officeDocument/2006/relationships/audio" Target="../media/media38.m4a"/></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4" Type="http://schemas.openxmlformats.org/officeDocument/2006/relationships/slideLayout" Target="../slideLayouts/slideLayout5.xml"/><Relationship Id="rId5" Type="http://schemas.openxmlformats.org/officeDocument/2006/relationships/notesSlide" Target="../notesSlides/notesSlide4.xml"/><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4.m4a"/></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6" Type="http://schemas.openxmlformats.org/officeDocument/2006/relationships/image" Target="../media/image63.emf"/><Relationship Id="rId7" Type="http://schemas.openxmlformats.org/officeDocument/2006/relationships/image" Target="../media/image64.emf"/><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chart" Target="../charts/chart4.xml"/><Relationship Id="rId5" Type="http://schemas.openxmlformats.org/officeDocument/2006/relationships/chart" Target="../charts/chart5.xml"/><Relationship Id="rId1" Type="http://schemas.openxmlformats.org/officeDocument/2006/relationships/tags" Target="../tags/tag18.xml"/><Relationship Id="rId2"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5.emf"/><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4" Type="http://schemas.openxmlformats.org/officeDocument/2006/relationships/slideLayout" Target="../slideLayouts/slideLayout5.xml"/><Relationship Id="rId5" Type="http://schemas.openxmlformats.org/officeDocument/2006/relationships/notesSlide" Target="../notesSlides/notesSlide5.xml"/><Relationship Id="rId6" Type="http://schemas.openxmlformats.org/officeDocument/2006/relationships/image" Target="../media/image20.jpeg"/><Relationship Id="rId18" Type="http://schemas.openxmlformats.org/officeDocument/2006/relationships/image" Target="../media/image40.png"/><Relationship Id="rId19" Type="http://schemas.openxmlformats.org/officeDocument/2006/relationships/image" Target="../media/image190.png"/><Relationship Id="rId20" Type="http://schemas.openxmlformats.org/officeDocument/2006/relationships/image" Target="../media/image3.png"/><Relationship Id="rId1" Type="http://schemas.openxmlformats.org/officeDocument/2006/relationships/tags" Target="../tags/tag3.xml"/><Relationship Id="rId2" Type="http://schemas.microsoft.com/office/2007/relationships/media" Target="../media/media5.m4a"/></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43.emf"/><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43.emf"/><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8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5.xml"/><Relationship Id="rId5" Type="http://schemas.openxmlformats.org/officeDocument/2006/relationships/notesSlide" Target="../notesSlides/notesSlide6.xml"/><Relationship Id="rId6" Type="http://schemas.openxmlformats.org/officeDocument/2006/relationships/image" Target="../media/image21.png"/><Relationship Id="rId7" Type="http://schemas.openxmlformats.org/officeDocument/2006/relationships/image" Target="../media/image20.jpeg"/><Relationship Id="rId8" Type="http://schemas.openxmlformats.org/officeDocument/2006/relationships/image" Target="../media/image3.png"/><Relationship Id="rId1" Type="http://schemas.openxmlformats.org/officeDocument/2006/relationships/tags" Target="../tags/tag4.xml"/><Relationship Id="rId2" Type="http://schemas.microsoft.com/office/2007/relationships/media" Target="../media/media6.m4a"/></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g"/><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89.jpg"/></Relationships>
</file>

<file path=ppt/slides/_rels/slide67.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1" Type="http://schemas.openxmlformats.org/officeDocument/2006/relationships/slideLayout" Target="../slideLayouts/slideLayout5.xml"/><Relationship Id="rId2" Type="http://schemas.openxmlformats.org/officeDocument/2006/relationships/image" Target="../media/image90.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7.xml"/><Relationship Id="rId5" Type="http://schemas.openxmlformats.org/officeDocument/2006/relationships/chart" Target="../charts/chart1.xml"/><Relationship Id="rId6"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4" Type="http://schemas.openxmlformats.org/officeDocument/2006/relationships/slideLayout" Target="../slideLayouts/slideLayout3.xml"/><Relationship Id="rId5" Type="http://schemas.openxmlformats.org/officeDocument/2006/relationships/notesSlide" Target="../notesSlides/notesSlide8.xml"/><Relationship Id="rId6" Type="http://schemas.openxmlformats.org/officeDocument/2006/relationships/image" Target="../media/image3.png"/><Relationship Id="rId1" Type="http://schemas.openxmlformats.org/officeDocument/2006/relationships/tags" Target="../tags/tag5.xml"/><Relationship Id="rId2"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02631" y="1458103"/>
            <a:ext cx="8520600" cy="1023600"/>
          </a:xfrm>
          <a:prstGeom prst="rect">
            <a:avLst/>
          </a:prstGeom>
        </p:spPr>
        <p:txBody>
          <a:bodyPr lIns="91425" tIns="91425" rIns="91425" bIns="91425" anchor="b" anchorCtr="0">
            <a:noAutofit/>
          </a:bodyPr>
          <a:lstStyle/>
          <a:p>
            <a:pPr lvl="0">
              <a:spcBef>
                <a:spcPts val="0"/>
              </a:spcBef>
              <a:buNone/>
            </a:pPr>
            <a:r>
              <a:rPr lang="en" sz="2400" dirty="0"/>
              <a:t>Caffeine: Towards Uniformed Representation and Acceleration for Deep Convolutional Neural Networks</a:t>
            </a:r>
          </a:p>
        </p:txBody>
      </p:sp>
      <p:sp>
        <p:nvSpPr>
          <p:cNvPr id="55" name="Shape 55"/>
          <p:cNvSpPr txBox="1">
            <a:spLocks noGrp="1"/>
          </p:cNvSpPr>
          <p:nvPr>
            <p:ph type="subTitle" idx="1"/>
          </p:nvPr>
        </p:nvSpPr>
        <p:spPr>
          <a:xfrm>
            <a:off x="202631" y="2930153"/>
            <a:ext cx="8520600" cy="443429"/>
          </a:xfrm>
          <a:prstGeom prst="rect">
            <a:avLst/>
          </a:prstGeom>
        </p:spPr>
        <p:txBody>
          <a:bodyPr lIns="91425" tIns="91425" rIns="91425" bIns="91425" anchor="t" anchorCtr="0">
            <a:noAutofit/>
          </a:bodyPr>
          <a:lstStyle/>
          <a:p>
            <a:pPr lvl="0"/>
            <a:r>
              <a:rPr lang="en" sz="1400" b="1" dirty="0">
                <a:solidFill>
                  <a:schemeClr val="tx1"/>
                </a:solidFill>
              </a:rPr>
              <a:t>Chen </a:t>
            </a:r>
            <a:r>
              <a:rPr lang="en" sz="1400" b="1" dirty="0" smtClean="0">
                <a:solidFill>
                  <a:schemeClr val="tx1"/>
                </a:solidFill>
              </a:rPr>
              <a:t>Zhang</a:t>
            </a:r>
            <a:r>
              <a:rPr lang="en-US" altLang="zh-CN" sz="1400" baseline="30000" dirty="0" smtClean="0">
                <a:solidFill>
                  <a:schemeClr val="tx1"/>
                </a:solidFill>
              </a:rPr>
              <a:t>1</a:t>
            </a:r>
            <a:r>
              <a:rPr lang="zh-CN" altLang="en-US" sz="1400" baseline="30000" dirty="0" smtClean="0">
                <a:solidFill>
                  <a:schemeClr val="tx1"/>
                </a:solidFill>
              </a:rPr>
              <a:t>，</a:t>
            </a:r>
            <a:r>
              <a:rPr lang="en-US" altLang="zh-CN" sz="1400" baseline="30000" dirty="0" smtClean="0">
                <a:solidFill>
                  <a:schemeClr val="tx1"/>
                </a:solidFill>
              </a:rPr>
              <a:t>2</a:t>
            </a:r>
            <a:r>
              <a:rPr lang="zh-CN" altLang="en-US" sz="1400" baseline="30000" dirty="0" smtClean="0">
                <a:solidFill>
                  <a:schemeClr val="tx1"/>
                </a:solidFill>
              </a:rPr>
              <a:t>，</a:t>
            </a:r>
            <a:r>
              <a:rPr lang="en-US" altLang="zh-CN" sz="1400" baseline="30000" dirty="0" smtClean="0">
                <a:solidFill>
                  <a:schemeClr val="tx1"/>
                </a:solidFill>
              </a:rPr>
              <a:t>3</a:t>
            </a:r>
            <a:r>
              <a:rPr lang="en" sz="1400" dirty="0" smtClean="0"/>
              <a:t>, </a:t>
            </a:r>
            <a:r>
              <a:rPr lang="en" sz="1400" dirty="0"/>
              <a:t>Zhenman </a:t>
            </a:r>
            <a:r>
              <a:rPr lang="en" sz="1400" dirty="0" smtClean="0"/>
              <a:t>Fang</a:t>
            </a:r>
            <a:r>
              <a:rPr lang="en-US" altLang="zh-CN" sz="1400" baseline="30000" dirty="0">
                <a:solidFill>
                  <a:schemeClr val="tx1"/>
                </a:solidFill>
              </a:rPr>
              <a:t> 2</a:t>
            </a:r>
            <a:r>
              <a:rPr lang="en" sz="1400" dirty="0" smtClean="0"/>
              <a:t>, </a:t>
            </a:r>
            <a:r>
              <a:rPr lang="en" sz="1400" b="1" dirty="0">
                <a:solidFill>
                  <a:schemeClr val="tx1"/>
                </a:solidFill>
              </a:rPr>
              <a:t>Peipei </a:t>
            </a:r>
            <a:r>
              <a:rPr lang="en" sz="1400" b="1" dirty="0" smtClean="0">
                <a:solidFill>
                  <a:schemeClr val="tx1"/>
                </a:solidFill>
              </a:rPr>
              <a:t>Zhou</a:t>
            </a:r>
            <a:r>
              <a:rPr lang="en-US" altLang="zh-CN" sz="1400" b="1" baseline="30000" dirty="0">
                <a:solidFill>
                  <a:schemeClr val="tx1"/>
                </a:solidFill>
              </a:rPr>
              <a:t> </a:t>
            </a:r>
            <a:r>
              <a:rPr lang="en-US" altLang="zh-CN" sz="1400" baseline="30000" dirty="0">
                <a:solidFill>
                  <a:schemeClr val="tx1"/>
                </a:solidFill>
              </a:rPr>
              <a:t>2</a:t>
            </a:r>
            <a:r>
              <a:rPr lang="en" sz="1400" dirty="0" smtClean="0"/>
              <a:t>, </a:t>
            </a:r>
            <a:r>
              <a:rPr lang="en" sz="1400" dirty="0"/>
              <a:t>Peichen </a:t>
            </a:r>
            <a:r>
              <a:rPr lang="en" sz="1400" dirty="0" smtClean="0"/>
              <a:t>Pan</a:t>
            </a:r>
            <a:r>
              <a:rPr lang="en-US" altLang="zh-CN" sz="1400" baseline="30000" dirty="0">
                <a:solidFill>
                  <a:schemeClr val="tx1"/>
                </a:solidFill>
              </a:rPr>
              <a:t> </a:t>
            </a:r>
            <a:r>
              <a:rPr lang="en-US" altLang="zh-CN" sz="1400" baseline="30000" dirty="0" smtClean="0">
                <a:solidFill>
                  <a:schemeClr val="tx1"/>
                </a:solidFill>
              </a:rPr>
              <a:t>3</a:t>
            </a:r>
            <a:r>
              <a:rPr lang="en" sz="1400" dirty="0" smtClean="0"/>
              <a:t>,  </a:t>
            </a:r>
            <a:r>
              <a:rPr lang="en" sz="1400" dirty="0"/>
              <a:t>Jason </a:t>
            </a:r>
            <a:r>
              <a:rPr lang="en" sz="1400" dirty="0" smtClean="0"/>
              <a:t>Cong</a:t>
            </a:r>
            <a:r>
              <a:rPr lang="en-US" altLang="zh-CN" sz="1400" baseline="30000" dirty="0">
                <a:solidFill>
                  <a:schemeClr val="tx1"/>
                </a:solidFill>
              </a:rPr>
              <a:t> 1</a:t>
            </a:r>
            <a:r>
              <a:rPr lang="zh-CN" altLang="en-US" sz="1400" baseline="30000" dirty="0">
                <a:solidFill>
                  <a:schemeClr val="tx1"/>
                </a:solidFill>
              </a:rPr>
              <a:t>，</a:t>
            </a:r>
            <a:r>
              <a:rPr lang="en-US" altLang="zh-CN" sz="1400" baseline="30000" dirty="0">
                <a:solidFill>
                  <a:schemeClr val="tx1"/>
                </a:solidFill>
              </a:rPr>
              <a:t>2</a:t>
            </a:r>
            <a:r>
              <a:rPr lang="zh-CN" altLang="en-US" sz="1400" baseline="30000" dirty="0">
                <a:solidFill>
                  <a:schemeClr val="tx1"/>
                </a:solidFill>
              </a:rPr>
              <a:t>，</a:t>
            </a:r>
            <a:r>
              <a:rPr lang="en-US" altLang="zh-CN" sz="1400" baseline="30000" dirty="0">
                <a:solidFill>
                  <a:schemeClr val="tx1"/>
                </a:solidFill>
              </a:rPr>
              <a:t>3</a:t>
            </a:r>
            <a:endParaRPr lang="en" sz="1400" dirty="0"/>
          </a:p>
          <a:p>
            <a:pPr lvl="0">
              <a:spcBef>
                <a:spcPts val="0"/>
              </a:spcBef>
              <a:buNone/>
            </a:pPr>
            <a:endParaRPr sz="1400" dirty="0"/>
          </a:p>
        </p:txBody>
      </p:sp>
      <p:pic>
        <p:nvPicPr>
          <p:cNvPr id="1028" name="Picture 4" descr="http://ceca.pku.edu.cn/tpl/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75" y="371234"/>
            <a:ext cx="3276532" cy="57509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62000" y="3373582"/>
            <a:ext cx="7571508" cy="738664"/>
          </a:xfrm>
          <a:prstGeom prst="rect">
            <a:avLst/>
          </a:prstGeom>
        </p:spPr>
        <p:txBody>
          <a:bodyPr wrap="square">
            <a:spAutoFit/>
          </a:bodyPr>
          <a:lstStyle/>
          <a:p>
            <a:pPr lvl="0" algn="ctr"/>
            <a:r>
              <a:rPr lang="en" altLang="zh-CN" dirty="0">
                <a:solidFill>
                  <a:schemeClr val="bg1">
                    <a:lumMod val="50000"/>
                  </a:schemeClr>
                </a:solidFill>
              </a:rPr>
              <a:t>1 Center for Energy-Efficient Computing and Applications, Peking University, Beijing, China</a:t>
            </a:r>
          </a:p>
          <a:p>
            <a:pPr lvl="0" algn="ctr"/>
            <a:r>
              <a:rPr lang="en" altLang="zh-CN" dirty="0">
                <a:solidFill>
                  <a:schemeClr val="bg1">
                    <a:lumMod val="50000"/>
                  </a:schemeClr>
                </a:solidFill>
              </a:rPr>
              <a:t>2 Computer Science Department, University of California, Los Angeles, USA</a:t>
            </a:r>
          </a:p>
          <a:p>
            <a:pPr lvl="0" algn="ctr"/>
            <a:r>
              <a:rPr lang="en" altLang="zh-CN" dirty="0">
                <a:solidFill>
                  <a:schemeClr val="bg1">
                    <a:lumMod val="50000"/>
                  </a:schemeClr>
                </a:solidFill>
              </a:rPr>
              <a:t>3 Falcon-computing Solutions Inc.</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040" y="360023"/>
            <a:ext cx="2252980" cy="643709"/>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327"/>
    </mc:Choice>
    <mc:Fallback>
      <p:transition spd="slow" advTm="3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p:nvPr/>
        </p:nvSpPr>
        <p:spPr>
          <a:xfrm>
            <a:off x="4418211" y="3439939"/>
            <a:ext cx="4536300" cy="1448728"/>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9" name="Shape 179"/>
          <p:cNvSpPr/>
          <p:nvPr/>
        </p:nvSpPr>
        <p:spPr>
          <a:xfrm>
            <a:off x="4409336" y="1671914"/>
            <a:ext cx="4536300" cy="15198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0" name="Shape 18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dirty="0" smtClean="0"/>
              <a:t>Challenges &amp; Our </a:t>
            </a:r>
            <a:r>
              <a:rPr lang="en" dirty="0"/>
              <a:t>Solutions</a:t>
            </a:r>
          </a:p>
        </p:txBody>
      </p:sp>
      <p:sp>
        <p:nvSpPr>
          <p:cNvPr id="181" name="Shape 181"/>
          <p:cNvSpPr/>
          <p:nvPr/>
        </p:nvSpPr>
        <p:spPr>
          <a:xfrm>
            <a:off x="4552186" y="2115227"/>
            <a:ext cx="910800" cy="3303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CONV</a:t>
            </a:r>
          </a:p>
        </p:txBody>
      </p:sp>
      <p:sp>
        <p:nvSpPr>
          <p:cNvPr id="182" name="Shape 182"/>
          <p:cNvSpPr/>
          <p:nvPr/>
        </p:nvSpPr>
        <p:spPr>
          <a:xfrm>
            <a:off x="5651136" y="2115227"/>
            <a:ext cx="910800" cy="3303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FCN</a:t>
            </a:r>
          </a:p>
        </p:txBody>
      </p:sp>
      <p:sp>
        <p:nvSpPr>
          <p:cNvPr id="183" name="Shape 183"/>
          <p:cNvSpPr/>
          <p:nvPr/>
        </p:nvSpPr>
        <p:spPr>
          <a:xfrm>
            <a:off x="6750086" y="2115227"/>
            <a:ext cx="910800" cy="3303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dirty="0">
                <a:solidFill>
                  <a:srgbClr val="FFFFFF"/>
                </a:solidFill>
              </a:rPr>
              <a:t>POOL</a:t>
            </a:r>
          </a:p>
        </p:txBody>
      </p:sp>
      <p:sp>
        <p:nvSpPr>
          <p:cNvPr id="184" name="Shape 184"/>
          <p:cNvSpPr/>
          <p:nvPr/>
        </p:nvSpPr>
        <p:spPr>
          <a:xfrm>
            <a:off x="7849036" y="2115227"/>
            <a:ext cx="910800" cy="3303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dirty="0">
                <a:solidFill>
                  <a:srgbClr val="FFFFFF"/>
                </a:solidFill>
              </a:rPr>
              <a:t>ReLU</a:t>
            </a:r>
          </a:p>
        </p:txBody>
      </p:sp>
      <p:sp>
        <p:nvSpPr>
          <p:cNvPr id="185" name="Shape 185"/>
          <p:cNvSpPr/>
          <p:nvPr/>
        </p:nvSpPr>
        <p:spPr>
          <a:xfrm>
            <a:off x="4552186" y="2624827"/>
            <a:ext cx="2375400" cy="437400"/>
          </a:xfrm>
          <a:prstGeom prst="rect">
            <a:avLst/>
          </a:prstGeom>
          <a:solidFill>
            <a:srgbClr val="F6B26B"/>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Uniformed Representation</a:t>
            </a:r>
          </a:p>
        </p:txBody>
      </p:sp>
      <p:sp>
        <p:nvSpPr>
          <p:cNvPr id="186" name="Shape 186"/>
          <p:cNvSpPr/>
          <p:nvPr/>
        </p:nvSpPr>
        <p:spPr>
          <a:xfrm>
            <a:off x="4591311" y="3704028"/>
            <a:ext cx="4207500" cy="523912"/>
          </a:xfrm>
          <a:prstGeom prst="rect">
            <a:avLst/>
          </a:prstGeom>
          <a:solidFill>
            <a:srgbClr val="F6B26B"/>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dirty="0" smtClean="0"/>
              <a:t>Software Definable</a:t>
            </a:r>
          </a:p>
          <a:p>
            <a:pPr lvl="0" algn="ctr" rtl="0">
              <a:spcBef>
                <a:spcPts val="0"/>
              </a:spcBef>
              <a:buNone/>
            </a:pPr>
            <a:r>
              <a:rPr lang="en" dirty="0" smtClean="0"/>
              <a:t>FPGA-based </a:t>
            </a:r>
            <a:r>
              <a:rPr lang="en" dirty="0"/>
              <a:t>Accelerator Design</a:t>
            </a:r>
          </a:p>
        </p:txBody>
      </p:sp>
      <p:sp>
        <p:nvSpPr>
          <p:cNvPr id="187" name="Shape 187"/>
          <p:cNvSpPr/>
          <p:nvPr/>
        </p:nvSpPr>
        <p:spPr>
          <a:xfrm>
            <a:off x="4591211" y="4294152"/>
            <a:ext cx="2018100" cy="420400"/>
          </a:xfrm>
          <a:prstGeom prst="rect">
            <a:avLst/>
          </a:prstGeom>
          <a:solidFill>
            <a:srgbClr val="F6B26B"/>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dirty="0"/>
              <a:t>Computation Optimization</a:t>
            </a:r>
          </a:p>
        </p:txBody>
      </p:sp>
      <p:sp>
        <p:nvSpPr>
          <p:cNvPr id="188" name="Shape 188"/>
          <p:cNvSpPr/>
          <p:nvPr/>
        </p:nvSpPr>
        <p:spPr>
          <a:xfrm>
            <a:off x="6966536" y="4294152"/>
            <a:ext cx="1832400" cy="420400"/>
          </a:xfrm>
          <a:prstGeom prst="rect">
            <a:avLst/>
          </a:prstGeom>
          <a:solidFill>
            <a:srgbClr val="F6B26B"/>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dirty="0"/>
              <a:t>Bandwidth Optimization</a:t>
            </a:r>
          </a:p>
        </p:txBody>
      </p:sp>
      <p:sp>
        <p:nvSpPr>
          <p:cNvPr id="189" name="Shape 189"/>
          <p:cNvSpPr/>
          <p:nvPr/>
        </p:nvSpPr>
        <p:spPr>
          <a:xfrm>
            <a:off x="6685461" y="4442203"/>
            <a:ext cx="232200" cy="232200"/>
          </a:xfrm>
          <a:prstGeom prst="mathPlus">
            <a:avLst>
              <a:gd name="adj1" fmla="val 2352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90" name="Shape 190"/>
          <p:cNvCxnSpPr/>
          <p:nvPr/>
        </p:nvCxnSpPr>
        <p:spPr>
          <a:xfrm>
            <a:off x="5007586" y="2445477"/>
            <a:ext cx="0" cy="205500"/>
          </a:xfrm>
          <a:prstGeom prst="straightConnector1">
            <a:avLst/>
          </a:prstGeom>
          <a:noFill/>
          <a:ln w="9525" cap="flat" cmpd="sng">
            <a:solidFill>
              <a:srgbClr val="000000"/>
            </a:solidFill>
            <a:prstDash val="solid"/>
            <a:round/>
            <a:headEnd type="none" w="lg" len="lg"/>
            <a:tailEnd type="triangle" w="lg" len="lg"/>
          </a:ln>
        </p:spPr>
      </p:cxnSp>
      <p:cxnSp>
        <p:nvCxnSpPr>
          <p:cNvPr id="191" name="Shape 191"/>
          <p:cNvCxnSpPr/>
          <p:nvPr/>
        </p:nvCxnSpPr>
        <p:spPr>
          <a:xfrm>
            <a:off x="6106536" y="2441948"/>
            <a:ext cx="0" cy="205500"/>
          </a:xfrm>
          <a:prstGeom prst="straightConnector1">
            <a:avLst/>
          </a:prstGeom>
          <a:noFill/>
          <a:ln w="9525" cap="flat" cmpd="sng">
            <a:solidFill>
              <a:srgbClr val="000000"/>
            </a:solidFill>
            <a:prstDash val="solid"/>
            <a:round/>
            <a:headEnd type="none" w="lg" len="lg"/>
            <a:tailEnd type="triangle" w="lg" len="lg"/>
          </a:ln>
        </p:spPr>
      </p:cxnSp>
      <p:cxnSp>
        <p:nvCxnSpPr>
          <p:cNvPr id="192" name="Shape 192"/>
          <p:cNvCxnSpPr>
            <a:stCxn id="185" idx="2"/>
          </p:cNvCxnSpPr>
          <p:nvPr/>
        </p:nvCxnSpPr>
        <p:spPr>
          <a:xfrm>
            <a:off x="5739886" y="3062227"/>
            <a:ext cx="0" cy="598081"/>
          </a:xfrm>
          <a:prstGeom prst="straightConnector1">
            <a:avLst/>
          </a:prstGeom>
          <a:noFill/>
          <a:ln w="9525" cap="flat" cmpd="sng">
            <a:solidFill>
              <a:srgbClr val="000000"/>
            </a:solidFill>
            <a:prstDash val="solid"/>
            <a:round/>
            <a:headEnd type="none" w="lg" len="lg"/>
            <a:tailEnd type="triangle" w="lg" len="lg"/>
          </a:ln>
        </p:spPr>
      </p:cxnSp>
      <p:cxnSp>
        <p:nvCxnSpPr>
          <p:cNvPr id="193" name="Shape 193"/>
          <p:cNvCxnSpPr>
            <a:stCxn id="183" idx="2"/>
          </p:cNvCxnSpPr>
          <p:nvPr/>
        </p:nvCxnSpPr>
        <p:spPr>
          <a:xfrm>
            <a:off x="7205486" y="2445527"/>
            <a:ext cx="0" cy="1214781"/>
          </a:xfrm>
          <a:prstGeom prst="straightConnector1">
            <a:avLst/>
          </a:prstGeom>
          <a:noFill/>
          <a:ln w="9525" cap="flat" cmpd="sng">
            <a:solidFill>
              <a:srgbClr val="000000"/>
            </a:solidFill>
            <a:prstDash val="solid"/>
            <a:round/>
            <a:headEnd type="none" w="lg" len="lg"/>
            <a:tailEnd type="triangle" w="lg" len="lg"/>
          </a:ln>
        </p:spPr>
      </p:cxnSp>
      <p:cxnSp>
        <p:nvCxnSpPr>
          <p:cNvPr id="194" name="Shape 194"/>
          <p:cNvCxnSpPr>
            <a:stCxn id="184" idx="2"/>
          </p:cNvCxnSpPr>
          <p:nvPr/>
        </p:nvCxnSpPr>
        <p:spPr>
          <a:xfrm>
            <a:off x="8304436" y="2445527"/>
            <a:ext cx="0" cy="1214781"/>
          </a:xfrm>
          <a:prstGeom prst="straightConnector1">
            <a:avLst/>
          </a:prstGeom>
          <a:noFill/>
          <a:ln w="9525" cap="flat" cmpd="sng">
            <a:solidFill>
              <a:srgbClr val="000000"/>
            </a:solidFill>
            <a:prstDash val="solid"/>
            <a:round/>
            <a:headEnd type="none" w="lg" len="lg"/>
            <a:tailEnd type="triangle" w="lg" len="lg"/>
          </a:ln>
        </p:spPr>
      </p:cxnSp>
      <p:sp>
        <p:nvSpPr>
          <p:cNvPr id="195" name="Shape 195"/>
          <p:cNvSpPr/>
          <p:nvPr/>
        </p:nvSpPr>
        <p:spPr>
          <a:xfrm>
            <a:off x="4594922" y="1184050"/>
            <a:ext cx="4207500" cy="330300"/>
          </a:xfrm>
          <a:prstGeom prst="rect">
            <a:avLst/>
          </a:prstGeom>
          <a:solidFill>
            <a:srgbClr val="57B03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altLang="zh-CN" dirty="0" smtClean="0">
                <a:solidFill>
                  <a:srgbClr val="FFFFFF"/>
                </a:solidFill>
              </a:rPr>
              <a:t>High-level </a:t>
            </a:r>
            <a:r>
              <a:rPr lang="en" dirty="0" smtClean="0">
                <a:solidFill>
                  <a:srgbClr val="FFFFFF"/>
                </a:solidFill>
              </a:rPr>
              <a:t>Network </a:t>
            </a:r>
            <a:r>
              <a:rPr lang="en" dirty="0">
                <a:solidFill>
                  <a:srgbClr val="FFFFFF"/>
                </a:solidFill>
              </a:rPr>
              <a:t>D</a:t>
            </a:r>
            <a:r>
              <a:rPr lang="en" dirty="0" smtClean="0">
                <a:solidFill>
                  <a:srgbClr val="FFFFFF"/>
                </a:solidFill>
              </a:rPr>
              <a:t>efinitions</a:t>
            </a:r>
            <a:endParaRPr lang="en" dirty="0">
              <a:solidFill>
                <a:srgbClr val="FFFFFF"/>
              </a:solidFill>
            </a:endParaRPr>
          </a:p>
        </p:txBody>
      </p:sp>
      <p:sp>
        <p:nvSpPr>
          <p:cNvPr id="196" name="Shape 196"/>
          <p:cNvSpPr txBox="1"/>
          <p:nvPr/>
        </p:nvSpPr>
        <p:spPr>
          <a:xfrm>
            <a:off x="4573736" y="1721702"/>
            <a:ext cx="4207500" cy="330300"/>
          </a:xfrm>
          <a:prstGeom prst="rect">
            <a:avLst/>
          </a:prstGeom>
          <a:solidFill>
            <a:srgbClr val="F6B26B"/>
          </a:solidFill>
          <a:ln>
            <a:noFill/>
          </a:ln>
        </p:spPr>
        <p:txBody>
          <a:bodyPr lIns="91425" tIns="91425" rIns="91425" bIns="91425" anchor="t" anchorCtr="0">
            <a:noAutofit/>
          </a:bodyPr>
          <a:lstStyle/>
          <a:p>
            <a:pPr lvl="0" algn="ctr">
              <a:spcBef>
                <a:spcPts val="0"/>
              </a:spcBef>
              <a:buNone/>
            </a:pPr>
            <a:r>
              <a:rPr lang="en"/>
              <a:t>Automation flow</a:t>
            </a:r>
          </a:p>
        </p:txBody>
      </p:sp>
      <p:grpSp>
        <p:nvGrpSpPr>
          <p:cNvPr id="197" name="Shape 197"/>
          <p:cNvGrpSpPr/>
          <p:nvPr/>
        </p:nvGrpSpPr>
        <p:grpSpPr>
          <a:xfrm>
            <a:off x="144911" y="2481350"/>
            <a:ext cx="4199982" cy="710365"/>
            <a:chOff x="3652374" y="1165629"/>
            <a:chExt cx="4147312" cy="606269"/>
          </a:xfrm>
        </p:grpSpPr>
        <p:sp>
          <p:nvSpPr>
            <p:cNvPr id="198" name="Shape 198"/>
            <p:cNvSpPr/>
            <p:nvPr/>
          </p:nvSpPr>
          <p:spPr>
            <a:xfrm>
              <a:off x="3693770" y="1165629"/>
              <a:ext cx="4028758" cy="606269"/>
            </a:xfrm>
            <a:prstGeom prst="flowChartAlternateProcess">
              <a:avLst/>
            </a:prstGeom>
            <a:solidFill>
              <a:schemeClr val="lt2"/>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0" name="Shape 200"/>
            <p:cNvSpPr txBox="1"/>
            <p:nvPr/>
          </p:nvSpPr>
          <p:spPr>
            <a:xfrm>
              <a:off x="3652374" y="1272004"/>
              <a:ext cx="4147312" cy="337800"/>
            </a:xfrm>
            <a:prstGeom prst="rect">
              <a:avLst/>
            </a:prstGeom>
            <a:noFill/>
            <a:ln>
              <a:noFill/>
            </a:ln>
          </p:spPr>
          <p:txBody>
            <a:bodyPr lIns="91425" tIns="91425" rIns="91425" bIns="91425" anchor="ctr" anchorCtr="0">
              <a:noAutofit/>
            </a:bodyPr>
            <a:lstStyle/>
            <a:p>
              <a:pPr lvl="0"/>
              <a:r>
                <a:rPr lang="en" b="1" dirty="0">
                  <a:solidFill>
                    <a:schemeClr val="dk1"/>
                  </a:solidFill>
                </a:rPr>
                <a:t>Challenge 1: </a:t>
              </a:r>
              <a:endParaRPr lang="en" b="1" dirty="0" smtClean="0">
                <a:solidFill>
                  <a:schemeClr val="dk1"/>
                </a:solidFill>
              </a:endParaRPr>
            </a:p>
            <a:p>
              <a:pPr lvl="0"/>
              <a:r>
                <a:rPr lang="en-US" altLang="zh-CN" dirty="0" smtClean="0"/>
                <a:t>Various </a:t>
              </a:r>
              <a:r>
                <a:rPr lang="en-US" altLang="zh-CN" dirty="0"/>
                <a:t>Convolution Kernel &amp; Layer Configurations</a:t>
              </a:r>
              <a:endParaRPr lang="en" dirty="0">
                <a:solidFill>
                  <a:schemeClr val="dk1"/>
                </a:solidFill>
              </a:endParaRPr>
            </a:p>
          </p:txBody>
        </p:sp>
      </p:grpSp>
      <p:cxnSp>
        <p:nvCxnSpPr>
          <p:cNvPr id="201" name="Shape 201"/>
          <p:cNvCxnSpPr/>
          <p:nvPr/>
        </p:nvCxnSpPr>
        <p:spPr>
          <a:xfrm flipH="1" flipV="1">
            <a:off x="4280451" y="3081640"/>
            <a:ext cx="476833" cy="682899"/>
          </a:xfrm>
          <a:prstGeom prst="straightConnector1">
            <a:avLst/>
          </a:prstGeom>
          <a:noFill/>
          <a:ln w="28575" cap="flat" cmpd="sng">
            <a:solidFill>
              <a:srgbClr val="9900FF"/>
            </a:solidFill>
            <a:prstDash val="solid"/>
            <a:round/>
            <a:headEnd type="diamond" w="lg" len="lg"/>
            <a:tailEnd type="none" w="lg" len="lg"/>
          </a:ln>
        </p:spPr>
      </p:cxnSp>
      <p:grpSp>
        <p:nvGrpSpPr>
          <p:cNvPr id="202" name="Shape 202"/>
          <p:cNvGrpSpPr/>
          <p:nvPr/>
        </p:nvGrpSpPr>
        <p:grpSpPr>
          <a:xfrm>
            <a:off x="186833" y="3660308"/>
            <a:ext cx="4134366" cy="1024732"/>
            <a:chOff x="3640009" y="1165629"/>
            <a:chExt cx="4082518" cy="746400"/>
          </a:xfrm>
        </p:grpSpPr>
        <p:sp>
          <p:nvSpPr>
            <p:cNvPr id="203" name="Shape 203"/>
            <p:cNvSpPr/>
            <p:nvPr/>
          </p:nvSpPr>
          <p:spPr>
            <a:xfrm>
              <a:off x="3662327" y="1165629"/>
              <a:ext cx="4060200" cy="746400"/>
            </a:xfrm>
            <a:prstGeom prst="flowChartAlternateProcess">
              <a:avLst/>
            </a:prstGeom>
            <a:solidFill>
              <a:schemeClr val="lt2"/>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4" name="Shape 204"/>
            <p:cNvSpPr txBox="1"/>
            <p:nvPr/>
          </p:nvSpPr>
          <p:spPr>
            <a:xfrm>
              <a:off x="3675853" y="1377905"/>
              <a:ext cx="4009800" cy="496499"/>
            </a:xfrm>
            <a:prstGeom prst="rect">
              <a:avLst/>
            </a:prstGeom>
            <a:noFill/>
            <a:ln>
              <a:noFill/>
            </a:ln>
          </p:spPr>
          <p:txBody>
            <a:bodyPr lIns="91425" tIns="91425" rIns="91425" bIns="91425" anchor="ctr" anchorCtr="0">
              <a:noAutofit/>
            </a:bodyPr>
            <a:lstStyle/>
            <a:p>
              <a:pPr lvl="0" rtl="0">
                <a:spcBef>
                  <a:spcPts val="0"/>
                </a:spcBef>
                <a:buNone/>
              </a:pPr>
              <a:r>
                <a:rPr lang="en" dirty="0">
                  <a:solidFill>
                    <a:schemeClr val="dk1"/>
                  </a:solidFill>
                </a:rPr>
                <a:t>1. Re-use same hardware for both CONV&amp;FCN</a:t>
              </a:r>
            </a:p>
            <a:p>
              <a:pPr lvl="0" rtl="0">
                <a:spcBef>
                  <a:spcPts val="0"/>
                </a:spcBef>
                <a:buNone/>
              </a:pPr>
              <a:r>
                <a:rPr lang="en" dirty="0">
                  <a:solidFill>
                    <a:schemeClr val="dk1"/>
                  </a:solidFill>
                </a:rPr>
                <a:t>2. Deal with both computation &amp; bandwidth bound kernels</a:t>
              </a:r>
            </a:p>
          </p:txBody>
        </p:sp>
        <p:sp>
          <p:nvSpPr>
            <p:cNvPr id="205" name="Shape 205"/>
            <p:cNvSpPr txBox="1"/>
            <p:nvPr/>
          </p:nvSpPr>
          <p:spPr>
            <a:xfrm>
              <a:off x="3640009" y="1166785"/>
              <a:ext cx="3650999" cy="240600"/>
            </a:xfrm>
            <a:prstGeom prst="rect">
              <a:avLst/>
            </a:prstGeom>
            <a:noFill/>
            <a:ln>
              <a:noFill/>
            </a:ln>
          </p:spPr>
          <p:txBody>
            <a:bodyPr lIns="91425" tIns="91425" rIns="91425" bIns="91425" anchor="ctr" anchorCtr="0">
              <a:noAutofit/>
            </a:bodyPr>
            <a:lstStyle/>
            <a:p>
              <a:pPr lvl="0" rtl="0">
                <a:spcBef>
                  <a:spcPts val="0"/>
                </a:spcBef>
                <a:buNone/>
              </a:pPr>
              <a:r>
                <a:rPr lang="en" b="1" dirty="0">
                  <a:solidFill>
                    <a:schemeClr val="dk1"/>
                  </a:solidFill>
                </a:rPr>
                <a:t>Challenge 2: </a:t>
              </a:r>
              <a:r>
                <a:rPr lang="en" dirty="0" smtClean="0">
                  <a:solidFill>
                    <a:schemeClr val="dk1"/>
                  </a:solidFill>
                </a:rPr>
                <a:t>Performance Optimization</a:t>
              </a:r>
              <a:endParaRPr lang="en" dirty="0">
                <a:solidFill>
                  <a:schemeClr val="dk1"/>
                </a:solidFill>
              </a:endParaRPr>
            </a:p>
          </p:txBody>
        </p:sp>
      </p:grpSp>
      <p:cxnSp>
        <p:nvCxnSpPr>
          <p:cNvPr id="211" name="Shape 211"/>
          <p:cNvCxnSpPr/>
          <p:nvPr/>
        </p:nvCxnSpPr>
        <p:spPr>
          <a:xfrm flipH="1" flipV="1">
            <a:off x="4329836" y="3965984"/>
            <a:ext cx="352180" cy="431506"/>
          </a:xfrm>
          <a:prstGeom prst="straightConnector1">
            <a:avLst/>
          </a:prstGeom>
          <a:noFill/>
          <a:ln w="28575" cap="flat" cmpd="sng">
            <a:solidFill>
              <a:srgbClr val="9900FF"/>
            </a:solidFill>
            <a:prstDash val="solid"/>
            <a:round/>
            <a:headEnd type="diamond" w="lg" len="lg"/>
            <a:tailEnd type="none" w="lg" len="lg"/>
          </a:ln>
        </p:spPr>
      </p:cxnSp>
      <p:grpSp>
        <p:nvGrpSpPr>
          <p:cNvPr id="41" name="Shape 197"/>
          <p:cNvGrpSpPr/>
          <p:nvPr/>
        </p:nvGrpSpPr>
        <p:grpSpPr>
          <a:xfrm>
            <a:off x="150162" y="1575702"/>
            <a:ext cx="4134372" cy="539525"/>
            <a:chOff x="3640002" y="1165629"/>
            <a:chExt cx="4082525" cy="359593"/>
          </a:xfrm>
        </p:grpSpPr>
        <p:sp>
          <p:nvSpPr>
            <p:cNvPr id="42" name="Shape 198"/>
            <p:cNvSpPr/>
            <p:nvPr/>
          </p:nvSpPr>
          <p:spPr>
            <a:xfrm>
              <a:off x="3662327" y="1165629"/>
              <a:ext cx="4060200" cy="359593"/>
            </a:xfrm>
            <a:prstGeom prst="flowChartAlternateProcess">
              <a:avLst/>
            </a:prstGeom>
            <a:solidFill>
              <a:schemeClr val="lt2"/>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200"/>
            <p:cNvSpPr txBox="1"/>
            <p:nvPr/>
          </p:nvSpPr>
          <p:spPr>
            <a:xfrm>
              <a:off x="3640002" y="1166779"/>
              <a:ext cx="4078492" cy="337800"/>
            </a:xfrm>
            <a:prstGeom prst="rect">
              <a:avLst/>
            </a:prstGeom>
            <a:noFill/>
            <a:ln>
              <a:noFill/>
            </a:ln>
          </p:spPr>
          <p:txBody>
            <a:bodyPr lIns="91425" tIns="91425" rIns="91425" bIns="91425" anchor="ctr" anchorCtr="0">
              <a:noAutofit/>
            </a:bodyPr>
            <a:lstStyle/>
            <a:p>
              <a:pPr lvl="0" rtl="0">
                <a:spcBef>
                  <a:spcPts val="0"/>
                </a:spcBef>
                <a:buNone/>
              </a:pPr>
              <a:r>
                <a:rPr lang="en" b="1" dirty="0">
                  <a:solidFill>
                    <a:schemeClr val="dk1"/>
                  </a:solidFill>
                </a:rPr>
                <a:t>Challenge </a:t>
              </a:r>
              <a:r>
                <a:rPr lang="en" b="1" dirty="0" smtClean="0">
                  <a:solidFill>
                    <a:schemeClr val="dk1"/>
                  </a:solidFill>
                </a:rPr>
                <a:t>3: </a:t>
              </a:r>
              <a:r>
                <a:rPr lang="en" dirty="0" smtClean="0">
                  <a:solidFill>
                    <a:schemeClr val="dk1"/>
                  </a:solidFill>
                </a:rPr>
                <a:t>Hardware is very hard for software programmer</a:t>
              </a:r>
              <a:endParaRPr lang="en" dirty="0">
                <a:solidFill>
                  <a:schemeClr val="dk1"/>
                </a:solidFill>
              </a:endParaRPr>
            </a:p>
          </p:txBody>
        </p:sp>
      </p:grpSp>
      <p:cxnSp>
        <p:nvCxnSpPr>
          <p:cNvPr id="45" name="Shape 201"/>
          <p:cNvCxnSpPr>
            <a:stCxn id="196" idx="1"/>
          </p:cNvCxnSpPr>
          <p:nvPr/>
        </p:nvCxnSpPr>
        <p:spPr>
          <a:xfrm flipH="1" flipV="1">
            <a:off x="4280450" y="1847228"/>
            <a:ext cx="293286" cy="39624"/>
          </a:xfrm>
          <a:prstGeom prst="straightConnector1">
            <a:avLst/>
          </a:prstGeom>
          <a:noFill/>
          <a:ln w="28575" cap="flat" cmpd="sng">
            <a:solidFill>
              <a:srgbClr val="9900FF"/>
            </a:solidFill>
            <a:prstDash val="solid"/>
            <a:round/>
            <a:headEnd type="diamond" w="lg" len="lg"/>
            <a:tailEnd type="none" w="lg" len="lg"/>
          </a:ln>
        </p:spPr>
      </p:cxnSp>
      <p:cxnSp>
        <p:nvCxnSpPr>
          <p:cNvPr id="53" name="Shape 201"/>
          <p:cNvCxnSpPr/>
          <p:nvPr/>
        </p:nvCxnSpPr>
        <p:spPr>
          <a:xfrm flipH="1">
            <a:off x="4280452" y="3001790"/>
            <a:ext cx="401564" cy="79850"/>
          </a:xfrm>
          <a:prstGeom prst="straightConnector1">
            <a:avLst/>
          </a:prstGeom>
          <a:noFill/>
          <a:ln w="28575" cap="flat" cmpd="sng">
            <a:solidFill>
              <a:srgbClr val="9900FF"/>
            </a:solidFill>
            <a:prstDash val="solid"/>
            <a:round/>
            <a:headEnd type="diamond" w="lg" len="lg"/>
            <a:tailEnd type="none" w="lg" len="lg"/>
          </a:ln>
        </p:spPr>
      </p:cxnSp>
      <p:sp>
        <p:nvSpPr>
          <p:cNvPr id="5" name="下箭头 4"/>
          <p:cNvSpPr/>
          <p:nvPr/>
        </p:nvSpPr>
        <p:spPr>
          <a:xfrm>
            <a:off x="6501804" y="1526475"/>
            <a:ext cx="351363" cy="19001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1958"/>
    </mc:Choice>
    <mc:Fallback>
      <p:transition spd="slow" advTm="6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7"/>
                                        </p:tgtEl>
                                        <p:attrNameLst>
                                          <p:attrName>style.visibility</p:attrName>
                                        </p:attrNameLst>
                                      </p:cBhvr>
                                      <p:to>
                                        <p:strVal val="visible"/>
                                      </p:to>
                                    </p:set>
                                    <p:animEffect transition="in" filter="fade">
                                      <p:cBhvr>
                                        <p:cTn id="11" dur="500"/>
                                        <p:tgtEl>
                                          <p:spTgt spid="19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fade">
                                      <p:cBhvr>
                                        <p:cTn id="22" dur="500"/>
                                        <p:tgtEl>
                                          <p:spTgt spid="191"/>
                                        </p:tgtEl>
                                      </p:cBhvr>
                                    </p:animEffect>
                                  </p:childTnLst>
                                </p:cTn>
                              </p:par>
                              <p:par>
                                <p:cTn id="23" presetID="10" presetClass="entr" presetSubtype="0" fill="hold" nodeType="with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5"/>
                                        </p:tgtEl>
                                        <p:attrNameLst>
                                          <p:attrName>style.visibility</p:attrName>
                                        </p:attrNameLst>
                                      </p:cBhvr>
                                      <p:to>
                                        <p:strVal val="visible"/>
                                      </p:to>
                                    </p:set>
                                    <p:animEffect transition="in" filter="fade">
                                      <p:cBhvr>
                                        <p:cTn id="28" dur="500"/>
                                        <p:tgtEl>
                                          <p:spTgt spid="185"/>
                                        </p:tgtEl>
                                      </p:cBhvr>
                                    </p:animEffect>
                                  </p:child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2"/>
                                        </p:tgtEl>
                                        <p:attrNameLst>
                                          <p:attrName>style.visibility</p:attrName>
                                        </p:attrNameLst>
                                      </p:cBhvr>
                                      <p:to>
                                        <p:strVal val="visible"/>
                                      </p:to>
                                    </p:set>
                                    <p:animEffect transition="in" filter="fade">
                                      <p:cBhvr>
                                        <p:cTn id="36" dur="500"/>
                                        <p:tgtEl>
                                          <p:spTgt spid="192"/>
                                        </p:tgtEl>
                                      </p:cBhvr>
                                    </p:animEffect>
                                  </p:childTnLst>
                                </p:cTn>
                              </p:par>
                              <p:par>
                                <p:cTn id="37" presetID="10" presetClass="entr" presetSubtype="0" fill="hold" nodeType="with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fade">
                                      <p:cBhvr>
                                        <p:cTn id="39" dur="500"/>
                                        <p:tgtEl>
                                          <p:spTgt spid="20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6"/>
                                        </p:tgtEl>
                                        <p:attrNameLst>
                                          <p:attrName>style.visibility</p:attrName>
                                        </p:attrNameLst>
                                      </p:cBhvr>
                                      <p:to>
                                        <p:strVal val="visible"/>
                                      </p:to>
                                    </p:set>
                                    <p:animEffect transition="in" filter="fade">
                                      <p:cBhvr>
                                        <p:cTn id="42" dur="500"/>
                                        <p:tgtEl>
                                          <p:spTgt spid="18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93"/>
                                        </p:tgtEl>
                                        <p:attrNameLst>
                                          <p:attrName>style.visibility</p:attrName>
                                        </p:attrNameLst>
                                      </p:cBhvr>
                                      <p:to>
                                        <p:strVal val="visible"/>
                                      </p:to>
                                    </p:set>
                                    <p:animEffect transition="in" filter="fade">
                                      <p:cBhvr>
                                        <p:cTn id="48" dur="500"/>
                                        <p:tgtEl>
                                          <p:spTgt spid="19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4"/>
                                        </p:tgtEl>
                                        <p:attrNameLst>
                                          <p:attrName>style.visibility</p:attrName>
                                        </p:attrNameLst>
                                      </p:cBhvr>
                                      <p:to>
                                        <p:strVal val="visible"/>
                                      </p:to>
                                    </p:set>
                                    <p:animEffect transition="in" filter="fade">
                                      <p:cBhvr>
                                        <p:cTn id="51" dur="500"/>
                                        <p:tgtEl>
                                          <p:spTgt spid="184"/>
                                        </p:tgtEl>
                                      </p:cBhvr>
                                    </p:animEffect>
                                  </p:childTnLst>
                                </p:cTn>
                              </p:par>
                              <p:par>
                                <p:cTn id="52" presetID="10" presetClass="entr" presetSubtype="0" fill="hold" nodeType="withEffect">
                                  <p:stCondLst>
                                    <p:cond delay="0"/>
                                  </p:stCondLst>
                                  <p:childTnLst>
                                    <p:set>
                                      <p:cBhvr>
                                        <p:cTn id="53" dur="1" fill="hold">
                                          <p:stCondLst>
                                            <p:cond delay="0"/>
                                          </p:stCondLst>
                                        </p:cTn>
                                        <p:tgtEl>
                                          <p:spTgt spid="194"/>
                                        </p:tgtEl>
                                        <p:attrNameLst>
                                          <p:attrName>style.visibility</p:attrName>
                                        </p:attrNameLst>
                                      </p:cBhvr>
                                      <p:to>
                                        <p:strVal val="visible"/>
                                      </p:to>
                                    </p:set>
                                    <p:animEffect transition="in" filter="fade">
                                      <p:cBhvr>
                                        <p:cTn id="54" dur="500"/>
                                        <p:tgtEl>
                                          <p:spTgt spid="19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2"/>
                                        </p:tgtEl>
                                        <p:attrNameLst>
                                          <p:attrName>style.visibility</p:attrName>
                                        </p:attrNameLst>
                                      </p:cBhvr>
                                      <p:to>
                                        <p:strVal val="visible"/>
                                      </p:to>
                                    </p:set>
                                    <p:animEffect transition="in" filter="fade">
                                      <p:cBhvr>
                                        <p:cTn id="59" dur="500"/>
                                        <p:tgtEl>
                                          <p:spTgt spid="20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11"/>
                                        </p:tgtEl>
                                        <p:attrNameLst>
                                          <p:attrName>style.visibility</p:attrName>
                                        </p:attrNameLst>
                                      </p:cBhvr>
                                      <p:to>
                                        <p:strVal val="visible"/>
                                      </p:to>
                                    </p:set>
                                    <p:animEffect transition="in" filter="fade">
                                      <p:cBhvr>
                                        <p:cTn id="64" dur="500"/>
                                        <p:tgtEl>
                                          <p:spTgt spid="2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7"/>
                                        </p:tgtEl>
                                        <p:attrNameLst>
                                          <p:attrName>style.visibility</p:attrName>
                                        </p:attrNameLst>
                                      </p:cBhvr>
                                      <p:to>
                                        <p:strVal val="visible"/>
                                      </p:to>
                                    </p:set>
                                    <p:animEffect transition="in" filter="fade">
                                      <p:cBhvr>
                                        <p:cTn id="67" dur="500"/>
                                        <p:tgtEl>
                                          <p:spTgt spid="18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9"/>
                                        </p:tgtEl>
                                        <p:attrNameLst>
                                          <p:attrName>style.visibility</p:attrName>
                                        </p:attrNameLst>
                                      </p:cBhvr>
                                      <p:to>
                                        <p:strVal val="visible"/>
                                      </p:to>
                                    </p:set>
                                    <p:animEffect transition="in" filter="fade">
                                      <p:cBhvr>
                                        <p:cTn id="70" dur="500"/>
                                        <p:tgtEl>
                                          <p:spTgt spid="18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8"/>
                                        </p:tgtEl>
                                        <p:attrNameLst>
                                          <p:attrName>style.visibility</p:attrName>
                                        </p:attrNameLst>
                                      </p:cBhvr>
                                      <p:to>
                                        <p:strVal val="visible"/>
                                      </p:to>
                                    </p:set>
                                    <p:animEffect transition="in" filter="fade">
                                      <p:cBhvr>
                                        <p:cTn id="73" dur="500"/>
                                        <p:tgtEl>
                                          <p:spTgt spid="18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96"/>
                                        </p:tgtEl>
                                        <p:attrNameLst>
                                          <p:attrName>style.visibility</p:attrName>
                                        </p:attrNameLst>
                                      </p:cBhvr>
                                      <p:to>
                                        <p:strVal val="visible"/>
                                      </p:to>
                                    </p:set>
                                    <p:animEffect transition="in" filter="fade">
                                      <p:cBhvr>
                                        <p:cTn id="86" dur="500"/>
                                        <p:tgtEl>
                                          <p:spTgt spid="196"/>
                                        </p:tgtEl>
                                      </p:cBhvr>
                                    </p:animEffect>
                                  </p:childTnLst>
                                </p:cTn>
                              </p:par>
                            </p:childTnLst>
                          </p:cTn>
                        </p:par>
                        <p:par>
                          <p:cTn id="87" fill="hold">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wipe(up)">
                                      <p:cBhvr>
                                        <p:cTn id="90" dur="500"/>
                                        <p:tgtEl>
                                          <p:spTgt spid="5"/>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95"/>
                                        </p:tgtEl>
                                        <p:attrNameLst>
                                          <p:attrName>style.visibility</p:attrName>
                                        </p:attrNameLst>
                                      </p:cBhvr>
                                      <p:to>
                                        <p:strVal val="visible"/>
                                      </p:to>
                                    </p:set>
                                    <p:animEffect transition="in" filter="wipe(up)">
                                      <p:cBhvr>
                                        <p:cTn id="93" dur="500"/>
                                        <p:tgtEl>
                                          <p:spTgt spid="195"/>
                                        </p:tgtEl>
                                      </p:cBhvr>
                                    </p:animEffect>
                                  </p:childTnLst>
                                </p:cTn>
                              </p:par>
                            </p:childTnLst>
                          </p:cTn>
                        </p:par>
                        <p:par>
                          <p:cTn id="94" fill="hold">
                            <p:stCondLst>
                              <p:cond delay="1000"/>
                            </p:stCondLst>
                            <p:childTnLst>
                              <p:par>
                                <p:cTn id="95" presetID="22" presetClass="entr" presetSubtype="1" fill="hold" grpId="0" nodeType="afterEffect">
                                  <p:stCondLst>
                                    <p:cond delay="0"/>
                                  </p:stCondLst>
                                  <p:childTnLst>
                                    <p:set>
                                      <p:cBhvr>
                                        <p:cTn id="96" dur="1" fill="hold">
                                          <p:stCondLst>
                                            <p:cond delay="0"/>
                                          </p:stCondLst>
                                        </p:cTn>
                                        <p:tgtEl>
                                          <p:spTgt spid="179"/>
                                        </p:tgtEl>
                                        <p:attrNameLst>
                                          <p:attrName>style.visibility</p:attrName>
                                        </p:attrNameLst>
                                      </p:cBhvr>
                                      <p:to>
                                        <p:strVal val="visible"/>
                                      </p:to>
                                    </p:set>
                                    <p:animEffect transition="in" filter="wipe(up)">
                                      <p:cBhvr>
                                        <p:cTn id="97" dur="500"/>
                                        <p:tgtEl>
                                          <p:spTgt spid="179"/>
                                        </p:tgtEl>
                                      </p:cBhvr>
                                    </p:animEffect>
                                  </p:childTnLst>
                                </p:cTn>
                              </p:par>
                            </p:childTnLst>
                          </p:cTn>
                        </p:par>
                        <p:par>
                          <p:cTn id="98" fill="hold">
                            <p:stCondLst>
                              <p:cond delay="1500"/>
                            </p:stCondLst>
                            <p:childTnLst>
                              <p:par>
                                <p:cTn id="99" presetID="22" presetClass="entr" presetSubtype="1" fill="hold" grpId="0" nodeType="afterEffect">
                                  <p:stCondLst>
                                    <p:cond delay="0"/>
                                  </p:stCondLst>
                                  <p:childTnLst>
                                    <p:set>
                                      <p:cBhvr>
                                        <p:cTn id="100" dur="1" fill="hold">
                                          <p:stCondLst>
                                            <p:cond delay="0"/>
                                          </p:stCondLst>
                                        </p:cTn>
                                        <p:tgtEl>
                                          <p:spTgt spid="178"/>
                                        </p:tgtEl>
                                        <p:attrNameLst>
                                          <p:attrName>style.visibility</p:attrName>
                                        </p:attrNameLst>
                                      </p:cBhvr>
                                      <p:to>
                                        <p:strVal val="visible"/>
                                      </p:to>
                                    </p:set>
                                    <p:animEffect transition="in" filter="wipe(up)">
                                      <p:cBhvr>
                                        <p:cTn id="101"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P spid="178" grpId="0" animBg="1"/>
      <p:bldP spid="179"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5" grpId="0" animBg="1"/>
      <p:bldP spid="196"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p:nvPr/>
        </p:nvSpPr>
        <p:spPr>
          <a:xfrm>
            <a:off x="592837" y="1498350"/>
            <a:ext cx="6723300" cy="820500"/>
          </a:xfrm>
          <a:prstGeom prst="roundRect">
            <a:avLst>
              <a:gd name="adj" fmla="val 16667"/>
            </a:avLst>
          </a:prstGeom>
          <a:solidFill>
            <a:schemeClr val="bg1">
              <a:lumMod val="8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0" name="Shape 220"/>
          <p:cNvSpPr/>
          <p:nvPr/>
        </p:nvSpPr>
        <p:spPr>
          <a:xfrm>
            <a:off x="3548112" y="3903350"/>
            <a:ext cx="3777000" cy="958200"/>
          </a:xfrm>
          <a:prstGeom prst="roundRect">
            <a:avLst>
              <a:gd name="adj" fmla="val 16667"/>
            </a:avLst>
          </a:prstGeom>
          <a:solidFill>
            <a:schemeClr val="bg1">
              <a:lumMod val="9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1" name="Shape 221"/>
          <p:cNvSpPr/>
          <p:nvPr/>
        </p:nvSpPr>
        <p:spPr>
          <a:xfrm>
            <a:off x="3539026" y="2424165"/>
            <a:ext cx="3777000" cy="1317900"/>
          </a:xfrm>
          <a:prstGeom prst="roundRect">
            <a:avLst>
              <a:gd name="adj" fmla="val 16667"/>
            </a:avLst>
          </a:prstGeom>
          <a:solidFill>
            <a:schemeClr val="bg1">
              <a:lumMod val="9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2" name="Shape 222"/>
          <p:cNvSpPr/>
          <p:nvPr/>
        </p:nvSpPr>
        <p:spPr>
          <a:xfrm>
            <a:off x="3666905" y="2908902"/>
            <a:ext cx="758400" cy="2865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dirty="0">
                <a:solidFill>
                  <a:srgbClr val="FFFFFF"/>
                </a:solidFill>
              </a:rPr>
              <a:t>CONV</a:t>
            </a:r>
          </a:p>
        </p:txBody>
      </p:sp>
      <p:sp>
        <p:nvSpPr>
          <p:cNvPr id="223" name="Shape 223"/>
          <p:cNvSpPr/>
          <p:nvPr/>
        </p:nvSpPr>
        <p:spPr>
          <a:xfrm>
            <a:off x="4581941" y="2908902"/>
            <a:ext cx="758400" cy="2865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rPr>
              <a:t>FCN</a:t>
            </a:r>
          </a:p>
        </p:txBody>
      </p:sp>
      <p:sp>
        <p:nvSpPr>
          <p:cNvPr id="224" name="Shape 224"/>
          <p:cNvSpPr/>
          <p:nvPr/>
        </p:nvSpPr>
        <p:spPr>
          <a:xfrm>
            <a:off x="5496976" y="2908902"/>
            <a:ext cx="758400" cy="2865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rPr>
              <a:t>POOL</a:t>
            </a:r>
          </a:p>
        </p:txBody>
      </p:sp>
      <p:sp>
        <p:nvSpPr>
          <p:cNvPr id="225" name="Shape 225"/>
          <p:cNvSpPr/>
          <p:nvPr/>
        </p:nvSpPr>
        <p:spPr>
          <a:xfrm>
            <a:off x="6412012" y="2908902"/>
            <a:ext cx="758400" cy="2865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rPr>
              <a:t>ReLU</a:t>
            </a:r>
          </a:p>
        </p:txBody>
      </p:sp>
      <p:sp>
        <p:nvSpPr>
          <p:cNvPr id="226" name="Shape 226"/>
          <p:cNvSpPr/>
          <p:nvPr/>
        </p:nvSpPr>
        <p:spPr>
          <a:xfrm>
            <a:off x="3666912" y="3367324"/>
            <a:ext cx="1977900" cy="286500"/>
          </a:xfrm>
          <a:prstGeom prst="rect">
            <a:avLst/>
          </a:prstGeom>
          <a:solidFill>
            <a:srgbClr val="FF9933"/>
          </a:solidFill>
          <a:ln>
            <a:noFill/>
          </a:ln>
        </p:spPr>
        <p:txBody>
          <a:bodyPr lIns="91425" tIns="91425" rIns="91425" bIns="91425" anchor="ctr" anchorCtr="0">
            <a:noAutofit/>
          </a:bodyPr>
          <a:lstStyle/>
          <a:p>
            <a:pPr lvl="0" algn="ctr" rtl="0">
              <a:spcBef>
                <a:spcPts val="0"/>
              </a:spcBef>
              <a:buNone/>
            </a:pPr>
            <a:r>
              <a:rPr lang="en" sz="1200" dirty="0">
                <a:solidFill>
                  <a:srgbClr val="FFFFFF"/>
                </a:solidFill>
              </a:rPr>
              <a:t>Uniformed Representation</a:t>
            </a:r>
          </a:p>
        </p:txBody>
      </p:sp>
      <p:sp>
        <p:nvSpPr>
          <p:cNvPr id="227" name="Shape 227"/>
          <p:cNvSpPr/>
          <p:nvPr/>
        </p:nvSpPr>
        <p:spPr>
          <a:xfrm>
            <a:off x="3692238" y="4034026"/>
            <a:ext cx="3503400" cy="379200"/>
          </a:xfrm>
          <a:prstGeom prst="rect">
            <a:avLst/>
          </a:prstGeom>
          <a:solidFill>
            <a:srgbClr val="FF993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rPr>
              <a:t>FPGA-based Accelerator Design</a:t>
            </a:r>
          </a:p>
        </p:txBody>
      </p:sp>
      <p:sp>
        <p:nvSpPr>
          <p:cNvPr id="228" name="Shape 228"/>
          <p:cNvSpPr/>
          <p:nvPr/>
        </p:nvSpPr>
        <p:spPr>
          <a:xfrm>
            <a:off x="3692155" y="4441912"/>
            <a:ext cx="1680300" cy="286500"/>
          </a:xfrm>
          <a:prstGeom prst="rect">
            <a:avLst/>
          </a:prstGeom>
          <a:solidFill>
            <a:srgbClr val="FF9933"/>
          </a:solidFill>
          <a:ln>
            <a:noFill/>
          </a:ln>
        </p:spPr>
        <p:txBody>
          <a:bodyPr lIns="91425" tIns="91425" rIns="91425" bIns="91425" anchor="ctr" anchorCtr="0">
            <a:noAutofit/>
          </a:bodyPr>
          <a:lstStyle/>
          <a:p>
            <a:pPr lvl="0" algn="ctr" rtl="0">
              <a:spcBef>
                <a:spcPts val="0"/>
              </a:spcBef>
              <a:buNone/>
            </a:pPr>
            <a:r>
              <a:rPr lang="en" sz="1000" dirty="0">
                <a:solidFill>
                  <a:srgbClr val="FFFFFF"/>
                </a:solidFill>
              </a:rPr>
              <a:t>Computation Optimization</a:t>
            </a:r>
          </a:p>
        </p:txBody>
      </p:sp>
      <p:sp>
        <p:nvSpPr>
          <p:cNvPr id="229" name="Shape 229"/>
          <p:cNvSpPr/>
          <p:nvPr/>
        </p:nvSpPr>
        <p:spPr>
          <a:xfrm>
            <a:off x="5669958" y="4441912"/>
            <a:ext cx="1525800" cy="286500"/>
          </a:xfrm>
          <a:prstGeom prst="rect">
            <a:avLst/>
          </a:prstGeom>
          <a:solidFill>
            <a:srgbClr val="FF9933"/>
          </a:solidFill>
          <a:ln>
            <a:noFill/>
          </a:ln>
        </p:spPr>
        <p:txBody>
          <a:bodyPr lIns="91425" tIns="91425" rIns="91425" bIns="91425" anchor="ctr" anchorCtr="0">
            <a:noAutofit/>
          </a:bodyPr>
          <a:lstStyle/>
          <a:p>
            <a:pPr lvl="0" algn="ctr" rtl="0">
              <a:spcBef>
                <a:spcPts val="0"/>
              </a:spcBef>
              <a:buNone/>
            </a:pPr>
            <a:r>
              <a:rPr lang="en" sz="1000" dirty="0">
                <a:solidFill>
                  <a:srgbClr val="FFFFFF"/>
                </a:solidFill>
              </a:rPr>
              <a:t>Bandwidth Optimization</a:t>
            </a:r>
          </a:p>
        </p:txBody>
      </p:sp>
      <p:sp>
        <p:nvSpPr>
          <p:cNvPr id="230" name="Shape 230"/>
          <p:cNvSpPr/>
          <p:nvPr/>
        </p:nvSpPr>
        <p:spPr>
          <a:xfrm>
            <a:off x="5435922" y="4463593"/>
            <a:ext cx="193200" cy="201300"/>
          </a:xfrm>
          <a:prstGeom prst="mathPlus">
            <a:avLst>
              <a:gd name="adj1" fmla="val 23520"/>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31" name="Shape 231"/>
          <p:cNvCxnSpPr/>
          <p:nvPr/>
        </p:nvCxnSpPr>
        <p:spPr>
          <a:xfrm>
            <a:off x="4046092" y="3195293"/>
            <a:ext cx="0" cy="178200"/>
          </a:xfrm>
          <a:prstGeom prst="straightConnector1">
            <a:avLst/>
          </a:prstGeom>
          <a:noFill/>
          <a:ln w="9525" cap="flat" cmpd="sng">
            <a:solidFill>
              <a:srgbClr val="000000"/>
            </a:solidFill>
            <a:prstDash val="solid"/>
            <a:round/>
            <a:headEnd type="none" w="lg" len="lg"/>
            <a:tailEnd type="triangle" w="lg" len="lg"/>
          </a:ln>
        </p:spPr>
      </p:cxnSp>
      <p:cxnSp>
        <p:nvCxnSpPr>
          <p:cNvPr id="232" name="Shape 232"/>
          <p:cNvCxnSpPr/>
          <p:nvPr/>
        </p:nvCxnSpPr>
        <p:spPr>
          <a:xfrm>
            <a:off x="4961127" y="3192233"/>
            <a:ext cx="0" cy="178200"/>
          </a:xfrm>
          <a:prstGeom prst="straightConnector1">
            <a:avLst/>
          </a:prstGeom>
          <a:noFill/>
          <a:ln w="9525" cap="flat" cmpd="sng">
            <a:solidFill>
              <a:srgbClr val="000000"/>
            </a:solidFill>
            <a:prstDash val="solid"/>
            <a:round/>
            <a:headEnd type="none" w="lg" len="lg"/>
            <a:tailEnd type="triangle" w="lg" len="lg"/>
          </a:ln>
        </p:spPr>
      </p:cxnSp>
      <p:cxnSp>
        <p:nvCxnSpPr>
          <p:cNvPr id="233" name="Shape 233"/>
          <p:cNvCxnSpPr>
            <a:stCxn id="226" idx="2"/>
          </p:cNvCxnSpPr>
          <p:nvPr/>
        </p:nvCxnSpPr>
        <p:spPr>
          <a:xfrm flipH="1">
            <a:off x="4651962" y="3653824"/>
            <a:ext cx="3900" cy="270000"/>
          </a:xfrm>
          <a:prstGeom prst="straightConnector1">
            <a:avLst/>
          </a:prstGeom>
          <a:noFill/>
          <a:ln w="9525" cap="flat" cmpd="sng">
            <a:solidFill>
              <a:srgbClr val="000000"/>
            </a:solidFill>
            <a:prstDash val="solid"/>
            <a:round/>
            <a:headEnd type="none" w="lg" len="lg"/>
            <a:tailEnd type="triangle" w="lg" len="lg"/>
          </a:ln>
        </p:spPr>
      </p:cxnSp>
      <p:sp>
        <p:nvSpPr>
          <p:cNvPr id="234" name="Shape 234"/>
          <p:cNvSpPr txBox="1"/>
          <p:nvPr/>
        </p:nvSpPr>
        <p:spPr>
          <a:xfrm>
            <a:off x="3684837" y="2468831"/>
            <a:ext cx="3503400" cy="366300"/>
          </a:xfrm>
          <a:prstGeom prst="rect">
            <a:avLst/>
          </a:prstGeom>
          <a:solidFill>
            <a:srgbClr val="FF9933"/>
          </a:solidFill>
          <a:ln>
            <a:noFill/>
          </a:ln>
        </p:spPr>
        <p:txBody>
          <a:bodyPr lIns="91425" tIns="91425" rIns="91425" bIns="91425" anchor="t" anchorCtr="0">
            <a:noAutofit/>
          </a:bodyPr>
          <a:lstStyle/>
          <a:p>
            <a:pPr lvl="0" algn="ctr" rtl="0">
              <a:spcBef>
                <a:spcPts val="0"/>
              </a:spcBef>
              <a:buNone/>
            </a:pPr>
            <a:r>
              <a:rPr lang="en">
                <a:solidFill>
                  <a:srgbClr val="FFFFFF"/>
                </a:solidFill>
              </a:rPr>
              <a:t>Automation flow</a:t>
            </a:r>
          </a:p>
        </p:txBody>
      </p:sp>
      <p:cxnSp>
        <p:nvCxnSpPr>
          <p:cNvPr id="235" name="Shape 235"/>
          <p:cNvCxnSpPr>
            <a:stCxn id="224" idx="2"/>
          </p:cNvCxnSpPr>
          <p:nvPr/>
        </p:nvCxnSpPr>
        <p:spPr>
          <a:xfrm>
            <a:off x="5876176" y="3195402"/>
            <a:ext cx="6600" cy="804899"/>
          </a:xfrm>
          <a:prstGeom prst="straightConnector1">
            <a:avLst/>
          </a:prstGeom>
          <a:noFill/>
          <a:ln w="9525" cap="flat" cmpd="sng">
            <a:solidFill>
              <a:srgbClr val="000000"/>
            </a:solidFill>
            <a:prstDash val="solid"/>
            <a:round/>
            <a:headEnd type="none" w="lg" len="lg"/>
            <a:tailEnd type="triangle" w="lg" len="lg"/>
          </a:ln>
        </p:spPr>
      </p:cxnSp>
      <p:cxnSp>
        <p:nvCxnSpPr>
          <p:cNvPr id="236" name="Shape 236"/>
          <p:cNvCxnSpPr>
            <a:stCxn id="225" idx="2"/>
          </p:cNvCxnSpPr>
          <p:nvPr/>
        </p:nvCxnSpPr>
        <p:spPr>
          <a:xfrm>
            <a:off x="6791212" y="3195402"/>
            <a:ext cx="6000" cy="820500"/>
          </a:xfrm>
          <a:prstGeom prst="straightConnector1">
            <a:avLst/>
          </a:prstGeom>
          <a:noFill/>
          <a:ln w="9525" cap="flat" cmpd="sng">
            <a:solidFill>
              <a:srgbClr val="000000"/>
            </a:solidFill>
            <a:prstDash val="solid"/>
            <a:round/>
            <a:headEnd type="none" w="lg" len="lg"/>
            <a:tailEnd type="triangle" w="lg" len="lg"/>
          </a:ln>
        </p:spPr>
      </p:cxnSp>
      <p:sp>
        <p:nvSpPr>
          <p:cNvPr id="237" name="Shape 237"/>
          <p:cNvSpPr/>
          <p:nvPr/>
        </p:nvSpPr>
        <p:spPr>
          <a:xfrm>
            <a:off x="818462" y="2047825"/>
            <a:ext cx="6377400" cy="286500"/>
          </a:xfrm>
          <a:prstGeom prst="rect">
            <a:avLst/>
          </a:prstGeom>
          <a:solidFill>
            <a:srgbClr val="57B03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rPr>
              <a:t>Network definitions (feedforward)</a:t>
            </a:r>
          </a:p>
        </p:txBody>
      </p:sp>
      <p:sp>
        <p:nvSpPr>
          <p:cNvPr id="238" name="Shape 238"/>
          <p:cNvSpPr/>
          <p:nvPr/>
        </p:nvSpPr>
        <p:spPr>
          <a:xfrm>
            <a:off x="636887" y="2468825"/>
            <a:ext cx="2794800" cy="958200"/>
          </a:xfrm>
          <a:prstGeom prst="roundRect">
            <a:avLst>
              <a:gd name="adj" fmla="val 16667"/>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9" name="Shape 239"/>
          <p:cNvSpPr/>
          <p:nvPr/>
        </p:nvSpPr>
        <p:spPr>
          <a:xfrm>
            <a:off x="734999" y="2978050"/>
            <a:ext cx="635700" cy="286500"/>
          </a:xfrm>
          <a:prstGeom prst="rect">
            <a:avLst/>
          </a:prstGeom>
          <a:solidFill>
            <a:srgbClr val="6D9EEB"/>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FFFFFF"/>
                </a:solidFill>
              </a:rPr>
              <a:t>CONV</a:t>
            </a:r>
          </a:p>
        </p:txBody>
      </p:sp>
      <p:sp>
        <p:nvSpPr>
          <p:cNvPr id="240" name="Shape 240"/>
          <p:cNvSpPr/>
          <p:nvPr/>
        </p:nvSpPr>
        <p:spPr>
          <a:xfrm>
            <a:off x="1482522" y="2978050"/>
            <a:ext cx="542400" cy="286500"/>
          </a:xfrm>
          <a:prstGeom prst="rect">
            <a:avLst/>
          </a:prstGeom>
          <a:solidFill>
            <a:srgbClr val="6D9EEB"/>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FFFFFF"/>
                </a:solidFill>
              </a:rPr>
              <a:t>FCN</a:t>
            </a:r>
          </a:p>
        </p:txBody>
      </p:sp>
      <p:sp>
        <p:nvSpPr>
          <p:cNvPr id="241" name="Shape 241"/>
          <p:cNvSpPr/>
          <p:nvPr/>
        </p:nvSpPr>
        <p:spPr>
          <a:xfrm>
            <a:off x="2136845" y="2978050"/>
            <a:ext cx="542400" cy="286500"/>
          </a:xfrm>
          <a:prstGeom prst="rect">
            <a:avLst/>
          </a:prstGeom>
          <a:solidFill>
            <a:srgbClr val="6D9EEB"/>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FFFFFF"/>
                </a:solidFill>
              </a:rPr>
              <a:t>POOL</a:t>
            </a:r>
          </a:p>
        </p:txBody>
      </p:sp>
      <p:sp>
        <p:nvSpPr>
          <p:cNvPr id="242" name="Shape 242"/>
          <p:cNvSpPr/>
          <p:nvPr/>
        </p:nvSpPr>
        <p:spPr>
          <a:xfrm>
            <a:off x="2791168" y="2978050"/>
            <a:ext cx="542399" cy="286500"/>
          </a:xfrm>
          <a:prstGeom prst="rect">
            <a:avLst/>
          </a:prstGeom>
          <a:solidFill>
            <a:srgbClr val="6D9EEB"/>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FFFFFF"/>
                </a:solidFill>
              </a:rPr>
              <a:t>ReLU</a:t>
            </a:r>
          </a:p>
        </p:txBody>
      </p:sp>
      <p:sp>
        <p:nvSpPr>
          <p:cNvPr id="243" name="Shape 243"/>
          <p:cNvSpPr txBox="1"/>
          <p:nvPr/>
        </p:nvSpPr>
        <p:spPr>
          <a:xfrm>
            <a:off x="1271387" y="2545800"/>
            <a:ext cx="1525800" cy="366300"/>
          </a:xfrm>
          <a:prstGeom prst="rect">
            <a:avLst/>
          </a:prstGeom>
          <a:solidFill>
            <a:srgbClr val="A4C2F4"/>
          </a:solidFill>
          <a:ln>
            <a:noFill/>
          </a:ln>
        </p:spPr>
        <p:txBody>
          <a:bodyPr lIns="91425" tIns="91425" rIns="91425" bIns="91425" anchor="t" anchorCtr="0">
            <a:noAutofit/>
          </a:bodyPr>
          <a:lstStyle/>
          <a:p>
            <a:pPr lvl="0">
              <a:spcBef>
                <a:spcPts val="0"/>
              </a:spcBef>
              <a:buNone/>
            </a:pPr>
            <a:r>
              <a:rPr lang="en"/>
              <a:t>Layer definitions</a:t>
            </a:r>
          </a:p>
        </p:txBody>
      </p:sp>
      <p:sp>
        <p:nvSpPr>
          <p:cNvPr id="244" name="Shape 244"/>
          <p:cNvSpPr/>
          <p:nvPr/>
        </p:nvSpPr>
        <p:spPr>
          <a:xfrm>
            <a:off x="640762" y="3509425"/>
            <a:ext cx="1341900" cy="448500"/>
          </a:xfrm>
          <a:prstGeom prst="roundRect">
            <a:avLst>
              <a:gd name="adj" fmla="val 16667"/>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MKL, BLAS</a:t>
            </a:r>
          </a:p>
        </p:txBody>
      </p:sp>
      <p:sp>
        <p:nvSpPr>
          <p:cNvPr id="245" name="Shape 245"/>
          <p:cNvSpPr/>
          <p:nvPr/>
        </p:nvSpPr>
        <p:spPr>
          <a:xfrm>
            <a:off x="2026914" y="3509425"/>
            <a:ext cx="1404900" cy="448500"/>
          </a:xfrm>
          <a:prstGeom prst="roundRect">
            <a:avLst>
              <a:gd name="adj" fmla="val 16667"/>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cuDNN</a:t>
            </a:r>
          </a:p>
        </p:txBody>
      </p:sp>
      <p:sp>
        <p:nvSpPr>
          <p:cNvPr id="246" name="Shape 246"/>
          <p:cNvSpPr/>
          <p:nvPr/>
        </p:nvSpPr>
        <p:spPr>
          <a:xfrm>
            <a:off x="638762" y="4036875"/>
            <a:ext cx="1341900" cy="448500"/>
          </a:xfrm>
          <a:prstGeom prst="roundRect">
            <a:avLst>
              <a:gd name="adj" fmla="val 16667"/>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CPU_forward</a:t>
            </a:r>
          </a:p>
        </p:txBody>
      </p:sp>
      <p:sp>
        <p:nvSpPr>
          <p:cNvPr id="247" name="Shape 247"/>
          <p:cNvSpPr/>
          <p:nvPr/>
        </p:nvSpPr>
        <p:spPr>
          <a:xfrm>
            <a:off x="2024911" y="4036875"/>
            <a:ext cx="1404900" cy="448500"/>
          </a:xfrm>
          <a:prstGeom prst="roundRect">
            <a:avLst>
              <a:gd name="adj" fmla="val 16667"/>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GPU_forward</a:t>
            </a:r>
          </a:p>
        </p:txBody>
      </p:sp>
      <p:sp>
        <p:nvSpPr>
          <p:cNvPr id="248" name="Shape 248"/>
          <p:cNvSpPr/>
          <p:nvPr/>
        </p:nvSpPr>
        <p:spPr>
          <a:xfrm>
            <a:off x="2494862" y="1595275"/>
            <a:ext cx="2600400" cy="366300"/>
          </a:xfrm>
          <a:prstGeom prst="rect">
            <a:avLst/>
          </a:prstGeom>
          <a:noFill/>
          <a:ln>
            <a:noFill/>
          </a:ln>
        </p:spPr>
        <p:txBody>
          <a:bodyPr lIns="91425" tIns="91425" rIns="91425" bIns="91425" anchor="ctr" anchorCtr="0">
            <a:noAutofit/>
          </a:bodyPr>
          <a:lstStyle/>
          <a:p>
            <a:pPr lvl="0" algn="ctr" rtl="0">
              <a:spcBef>
                <a:spcPts val="0"/>
              </a:spcBef>
              <a:buNone/>
            </a:pPr>
            <a:r>
              <a:rPr lang="en" sz="2400">
                <a:solidFill>
                  <a:srgbClr val="CC0000"/>
                </a:solidFill>
              </a:rPr>
              <a:t>Caffe framework</a:t>
            </a:r>
          </a:p>
        </p:txBody>
      </p:sp>
      <p:sp>
        <p:nvSpPr>
          <p:cNvPr id="249" name="Shape 249"/>
          <p:cNvSpPr txBox="1">
            <a:spLocks noGrp="1"/>
          </p:cNvSpPr>
          <p:nvPr>
            <p:ph type="title"/>
          </p:nvPr>
        </p:nvSpPr>
        <p:spPr>
          <a:xfrm>
            <a:off x="302948" y="309600"/>
            <a:ext cx="8520600" cy="874200"/>
          </a:xfrm>
          <a:prstGeom prst="rect">
            <a:avLst/>
          </a:prstGeom>
        </p:spPr>
        <p:txBody>
          <a:bodyPr lIns="91425" tIns="91425" rIns="91425" bIns="91425" anchor="t" anchorCtr="0">
            <a:noAutofit/>
          </a:bodyPr>
          <a:lstStyle/>
          <a:p>
            <a:pPr lvl="0" rtl="0">
              <a:spcBef>
                <a:spcPts val="0"/>
              </a:spcBef>
              <a:buNone/>
            </a:pPr>
            <a:r>
              <a:rPr lang="en" sz="3000" b="1" dirty="0"/>
              <a:t>Caffeine</a:t>
            </a:r>
          </a:p>
          <a:p>
            <a:pPr lvl="0" rtl="0">
              <a:spcBef>
                <a:spcPts val="0"/>
              </a:spcBef>
              <a:buNone/>
            </a:pPr>
            <a:r>
              <a:rPr lang="en" sz="2000" dirty="0"/>
              <a:t>Software/Hardware Co-designed FPGA-based deep learning library</a:t>
            </a:r>
          </a:p>
        </p:txBody>
      </p:sp>
      <p:sp>
        <p:nvSpPr>
          <p:cNvPr id="250" name="Shape 250"/>
          <p:cNvSpPr txBox="1"/>
          <p:nvPr/>
        </p:nvSpPr>
        <p:spPr>
          <a:xfrm>
            <a:off x="7851848" y="3465956"/>
            <a:ext cx="971700" cy="379200"/>
          </a:xfrm>
          <a:prstGeom prst="rect">
            <a:avLst/>
          </a:prstGeom>
          <a:noFill/>
          <a:ln>
            <a:noFill/>
          </a:ln>
        </p:spPr>
        <p:txBody>
          <a:bodyPr lIns="91425" tIns="91425" rIns="91425" bIns="91425" anchor="t" anchorCtr="0">
            <a:noAutofit/>
          </a:bodyPr>
          <a:lstStyle/>
          <a:p>
            <a:pPr lvl="0">
              <a:spcBef>
                <a:spcPts val="0"/>
              </a:spcBef>
              <a:buNone/>
            </a:pPr>
            <a:r>
              <a:rPr lang="en"/>
              <a:t>Our work</a:t>
            </a:r>
          </a:p>
        </p:txBody>
      </p:sp>
      <p:sp>
        <p:nvSpPr>
          <p:cNvPr id="251" name="Shape 251"/>
          <p:cNvSpPr/>
          <p:nvPr/>
        </p:nvSpPr>
        <p:spPr>
          <a:xfrm>
            <a:off x="7455846" y="2517356"/>
            <a:ext cx="309300" cy="2276400"/>
          </a:xfrm>
          <a:prstGeom prst="rightBrace">
            <a:avLst>
              <a:gd name="adj1" fmla="val 55431"/>
              <a:gd name="adj2" fmla="val 49792"/>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80"/>
    </mc:Choice>
    <mc:Fallback>
      <p:transition spd="slow" advTm="25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271167"/>
            <a:ext cx="8520600" cy="572700"/>
          </a:xfrm>
        </p:spPr>
        <p:txBody>
          <a:bodyPr/>
          <a:lstStyle/>
          <a:p>
            <a:r>
              <a:rPr lang="en-US" altLang="zh-CN" dirty="0" smtClean="0"/>
              <a:t>Automation Flow: From </a:t>
            </a:r>
            <a:r>
              <a:rPr lang="en-US" altLang="zh-CN" dirty="0" err="1" smtClean="0"/>
              <a:t>Caffe</a:t>
            </a:r>
            <a:r>
              <a:rPr lang="en-US" altLang="zh-CN" dirty="0" smtClean="0"/>
              <a:t> to Hardware</a:t>
            </a:r>
            <a:endParaRPr lang="zh-CN" altLang="en-US" dirty="0"/>
          </a:p>
        </p:txBody>
      </p:sp>
      <p:sp>
        <p:nvSpPr>
          <p:cNvPr id="3" name="文本占位符 2"/>
          <p:cNvSpPr>
            <a:spLocks noGrp="1"/>
          </p:cNvSpPr>
          <p:nvPr>
            <p:ph type="body" idx="1"/>
          </p:nvPr>
        </p:nvSpPr>
        <p:spPr>
          <a:xfrm>
            <a:off x="2175527" y="1260846"/>
            <a:ext cx="2531984" cy="2322845"/>
          </a:xfrm>
        </p:spPr>
        <p:txBody>
          <a:bodyPr/>
          <a:lstStyle/>
          <a:p>
            <a:pPr>
              <a:lnSpc>
                <a:spcPct val="100000"/>
              </a:lnSpc>
              <a:spcAft>
                <a:spcPts val="0"/>
              </a:spcAft>
            </a:pPr>
            <a:r>
              <a:rPr lang="en-US" altLang="zh-CN" sz="1400" b="1" dirty="0">
                <a:solidFill>
                  <a:schemeClr val="tx1"/>
                </a:solidFill>
              </a:rPr>
              <a:t>layers</a:t>
            </a:r>
            <a:r>
              <a:rPr lang="en-US" altLang="zh-CN" sz="1400" dirty="0">
                <a:solidFill>
                  <a:schemeClr val="tx1"/>
                </a:solidFill>
              </a:rPr>
              <a:t> {</a:t>
            </a:r>
          </a:p>
          <a:p>
            <a:pPr>
              <a:lnSpc>
                <a:spcPct val="100000"/>
              </a:lnSpc>
              <a:spcAft>
                <a:spcPts val="0"/>
              </a:spcAft>
            </a:pPr>
            <a:r>
              <a:rPr lang="en-US" altLang="zh-CN" sz="1400" dirty="0">
                <a:solidFill>
                  <a:schemeClr val="tx1"/>
                </a:solidFill>
              </a:rPr>
              <a:t>  bottom: "conv1_1"</a:t>
            </a:r>
          </a:p>
          <a:p>
            <a:pPr>
              <a:lnSpc>
                <a:spcPct val="100000"/>
              </a:lnSpc>
              <a:spcAft>
                <a:spcPts val="0"/>
              </a:spcAft>
            </a:pPr>
            <a:r>
              <a:rPr lang="en-US" altLang="zh-CN" sz="1400" dirty="0">
                <a:solidFill>
                  <a:schemeClr val="tx1"/>
                </a:solidFill>
              </a:rPr>
              <a:t>  top: "conv1_2"</a:t>
            </a:r>
          </a:p>
          <a:p>
            <a:pPr>
              <a:lnSpc>
                <a:spcPct val="100000"/>
              </a:lnSpc>
              <a:spcAft>
                <a:spcPts val="0"/>
              </a:spcAft>
            </a:pPr>
            <a:r>
              <a:rPr lang="en-US" altLang="zh-CN" sz="1400" dirty="0">
                <a:solidFill>
                  <a:schemeClr val="tx1"/>
                </a:solidFill>
              </a:rPr>
              <a:t>  name: "conv1_2"</a:t>
            </a:r>
          </a:p>
          <a:p>
            <a:pPr>
              <a:lnSpc>
                <a:spcPct val="100000"/>
              </a:lnSpc>
              <a:spcAft>
                <a:spcPts val="0"/>
              </a:spcAft>
            </a:pPr>
            <a:r>
              <a:rPr lang="en-US" altLang="zh-CN" sz="1400" dirty="0">
                <a:solidFill>
                  <a:schemeClr val="tx1"/>
                </a:solidFill>
              </a:rPr>
              <a:t>  type: </a:t>
            </a:r>
            <a:r>
              <a:rPr lang="en-US" altLang="zh-CN" sz="1400" dirty="0">
                <a:solidFill>
                  <a:srgbClr val="FF0000"/>
                </a:solidFill>
              </a:rPr>
              <a:t>CONVOLUTION</a:t>
            </a:r>
          </a:p>
          <a:p>
            <a:pPr>
              <a:lnSpc>
                <a:spcPct val="100000"/>
              </a:lnSpc>
              <a:spcAft>
                <a:spcPts val="0"/>
              </a:spcAft>
            </a:pPr>
            <a:r>
              <a:rPr lang="en-US" altLang="zh-CN" sz="1400" dirty="0">
                <a:solidFill>
                  <a:schemeClr val="tx1"/>
                </a:solidFill>
              </a:rPr>
              <a:t>  </a:t>
            </a:r>
            <a:r>
              <a:rPr lang="en-US" altLang="zh-CN" sz="1400" dirty="0" err="1">
                <a:solidFill>
                  <a:schemeClr val="tx1"/>
                </a:solidFill>
              </a:rPr>
              <a:t>convolution_param</a:t>
            </a:r>
            <a:r>
              <a:rPr lang="en-US" altLang="zh-CN" sz="1400" dirty="0">
                <a:solidFill>
                  <a:schemeClr val="tx1"/>
                </a:solidFill>
              </a:rPr>
              <a:t> {</a:t>
            </a:r>
          </a:p>
          <a:p>
            <a:pPr>
              <a:lnSpc>
                <a:spcPct val="100000"/>
              </a:lnSpc>
              <a:spcAft>
                <a:spcPts val="0"/>
              </a:spcAft>
            </a:pPr>
            <a:r>
              <a:rPr lang="en-US" altLang="zh-CN" sz="1400" dirty="0">
                <a:solidFill>
                  <a:schemeClr val="tx1"/>
                </a:solidFill>
              </a:rPr>
              <a:t>    </a:t>
            </a:r>
            <a:r>
              <a:rPr lang="en-US" altLang="zh-CN" sz="1400" dirty="0" err="1">
                <a:solidFill>
                  <a:schemeClr val="tx1"/>
                </a:solidFill>
              </a:rPr>
              <a:t>num_output</a:t>
            </a:r>
            <a:r>
              <a:rPr lang="en-US" altLang="zh-CN" sz="1400" dirty="0">
                <a:solidFill>
                  <a:schemeClr val="tx1"/>
                </a:solidFill>
              </a:rPr>
              <a:t>: </a:t>
            </a:r>
            <a:r>
              <a:rPr lang="en-US" altLang="zh-CN" sz="1400" dirty="0">
                <a:solidFill>
                  <a:srgbClr val="FF0000"/>
                </a:solidFill>
              </a:rPr>
              <a:t>64</a:t>
            </a:r>
          </a:p>
          <a:p>
            <a:pPr>
              <a:lnSpc>
                <a:spcPct val="100000"/>
              </a:lnSpc>
              <a:spcAft>
                <a:spcPts val="0"/>
              </a:spcAft>
            </a:pPr>
            <a:r>
              <a:rPr lang="en-US" altLang="zh-CN" sz="1400" dirty="0">
                <a:solidFill>
                  <a:schemeClr val="tx1"/>
                </a:solidFill>
              </a:rPr>
              <a:t>    pad: </a:t>
            </a:r>
            <a:r>
              <a:rPr lang="en-US" altLang="zh-CN" sz="1400" dirty="0">
                <a:solidFill>
                  <a:srgbClr val="FF0000"/>
                </a:solidFill>
              </a:rPr>
              <a:t>1</a:t>
            </a:r>
          </a:p>
          <a:p>
            <a:pPr>
              <a:lnSpc>
                <a:spcPct val="100000"/>
              </a:lnSpc>
              <a:spcAft>
                <a:spcPts val="0"/>
              </a:spcAft>
            </a:pPr>
            <a:r>
              <a:rPr lang="en-US" altLang="zh-CN" sz="1400" dirty="0">
                <a:solidFill>
                  <a:schemeClr val="tx1"/>
                </a:solidFill>
              </a:rPr>
              <a:t>    </a:t>
            </a:r>
            <a:r>
              <a:rPr lang="en-US" altLang="zh-CN" sz="1400" dirty="0" err="1">
                <a:solidFill>
                  <a:schemeClr val="tx1"/>
                </a:solidFill>
              </a:rPr>
              <a:t>kernel_size</a:t>
            </a:r>
            <a:r>
              <a:rPr lang="en-US" altLang="zh-CN" sz="1400" dirty="0">
                <a:solidFill>
                  <a:schemeClr val="tx1"/>
                </a:solidFill>
              </a:rPr>
              <a:t>: </a:t>
            </a:r>
            <a:r>
              <a:rPr lang="en-US" altLang="zh-CN" sz="1400" dirty="0" smtClean="0">
                <a:solidFill>
                  <a:srgbClr val="FF0000"/>
                </a:solidFill>
              </a:rPr>
              <a:t>3</a:t>
            </a:r>
            <a:r>
              <a:rPr lang="en-US" altLang="zh-CN" sz="1400" dirty="0" smtClean="0">
                <a:solidFill>
                  <a:schemeClr val="tx1"/>
                </a:solidFill>
              </a:rPr>
              <a:t> }</a:t>
            </a:r>
            <a:endParaRPr lang="en-US" altLang="zh-CN" sz="1400" dirty="0">
              <a:solidFill>
                <a:schemeClr val="tx1"/>
              </a:solidFill>
            </a:endParaRPr>
          </a:p>
          <a:p>
            <a:pPr>
              <a:lnSpc>
                <a:spcPct val="100000"/>
              </a:lnSpc>
              <a:spcAft>
                <a:spcPts val="0"/>
              </a:spcAft>
            </a:pPr>
            <a:r>
              <a:rPr lang="en-US" altLang="zh-CN" sz="1400" dirty="0" smtClean="0">
                <a:solidFill>
                  <a:schemeClr val="tx1"/>
                </a:solidFill>
              </a:rPr>
              <a:t>}</a:t>
            </a:r>
            <a:endParaRPr lang="en-US" altLang="zh-CN" sz="1400" dirty="0">
              <a:solidFill>
                <a:schemeClr val="tx1"/>
              </a:solidFill>
            </a:endParaRPr>
          </a:p>
        </p:txBody>
      </p:sp>
      <p:sp>
        <p:nvSpPr>
          <p:cNvPr id="5" name="矩形 4"/>
          <p:cNvSpPr/>
          <p:nvPr/>
        </p:nvSpPr>
        <p:spPr>
          <a:xfrm>
            <a:off x="2213398" y="1335188"/>
            <a:ext cx="2280775" cy="21918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28" name="组合 27"/>
          <p:cNvGrpSpPr/>
          <p:nvPr/>
        </p:nvGrpSpPr>
        <p:grpSpPr>
          <a:xfrm>
            <a:off x="6772346" y="1243995"/>
            <a:ext cx="2280775" cy="2283071"/>
            <a:chOff x="4846371" y="1054290"/>
            <a:chExt cx="2280775" cy="2414008"/>
          </a:xfrm>
        </p:grpSpPr>
        <p:sp>
          <p:nvSpPr>
            <p:cNvPr id="4" name="文本占位符 2"/>
            <p:cNvSpPr txBox="1">
              <a:spLocks/>
            </p:cNvSpPr>
            <p:nvPr/>
          </p:nvSpPr>
          <p:spPr>
            <a:xfrm>
              <a:off x="4861632" y="1054290"/>
              <a:ext cx="1811812" cy="238729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nSpc>
                  <a:spcPct val="100000"/>
                </a:lnSpc>
                <a:spcAft>
                  <a:spcPts val="0"/>
                </a:spcAft>
              </a:pPr>
              <a:r>
                <a:rPr lang="en-US" altLang="zh-CN" sz="1400" b="1" dirty="0">
                  <a:solidFill>
                    <a:schemeClr val="tx1"/>
                  </a:solidFill>
                </a:rPr>
                <a:t>layers</a:t>
              </a:r>
              <a:r>
                <a:rPr lang="en-US" altLang="zh-CN" sz="1400" dirty="0">
                  <a:solidFill>
                    <a:schemeClr val="tx1"/>
                  </a:solidFill>
                </a:rPr>
                <a:t> {</a:t>
              </a:r>
            </a:p>
            <a:p>
              <a:pPr>
                <a:lnSpc>
                  <a:spcPct val="100000"/>
                </a:lnSpc>
                <a:spcAft>
                  <a:spcPts val="0"/>
                </a:spcAft>
              </a:pPr>
              <a:r>
                <a:rPr lang="en-US" altLang="zh-CN" sz="1400" dirty="0">
                  <a:solidFill>
                    <a:schemeClr val="tx1"/>
                  </a:solidFill>
                </a:rPr>
                <a:t>  bottom: "conv1_2"</a:t>
              </a:r>
            </a:p>
            <a:p>
              <a:pPr>
                <a:lnSpc>
                  <a:spcPct val="100000"/>
                </a:lnSpc>
                <a:spcAft>
                  <a:spcPts val="0"/>
                </a:spcAft>
              </a:pPr>
              <a:r>
                <a:rPr lang="en-US" altLang="zh-CN" sz="1400" dirty="0">
                  <a:solidFill>
                    <a:schemeClr val="tx1"/>
                  </a:solidFill>
                </a:rPr>
                <a:t>  top: "pool1"</a:t>
              </a:r>
            </a:p>
            <a:p>
              <a:pPr>
                <a:lnSpc>
                  <a:spcPct val="100000"/>
                </a:lnSpc>
                <a:spcAft>
                  <a:spcPts val="0"/>
                </a:spcAft>
              </a:pPr>
              <a:r>
                <a:rPr lang="en-US" altLang="zh-CN" sz="1400" dirty="0">
                  <a:solidFill>
                    <a:schemeClr val="tx1"/>
                  </a:solidFill>
                </a:rPr>
                <a:t>  name: "pool1"</a:t>
              </a:r>
            </a:p>
            <a:p>
              <a:pPr>
                <a:lnSpc>
                  <a:spcPct val="100000"/>
                </a:lnSpc>
                <a:spcAft>
                  <a:spcPts val="0"/>
                </a:spcAft>
              </a:pPr>
              <a:r>
                <a:rPr lang="en-US" altLang="zh-CN" sz="1400" dirty="0">
                  <a:solidFill>
                    <a:schemeClr val="tx1"/>
                  </a:solidFill>
                </a:rPr>
                <a:t>  type: </a:t>
              </a:r>
              <a:r>
                <a:rPr lang="en-US" altLang="zh-CN" sz="1400" dirty="0">
                  <a:solidFill>
                    <a:srgbClr val="FF0000"/>
                  </a:solidFill>
                </a:rPr>
                <a:t>POOLING</a:t>
              </a:r>
            </a:p>
            <a:p>
              <a:pPr>
                <a:lnSpc>
                  <a:spcPct val="100000"/>
                </a:lnSpc>
                <a:spcAft>
                  <a:spcPts val="0"/>
                </a:spcAft>
              </a:pPr>
              <a:r>
                <a:rPr lang="en-US" altLang="zh-CN" sz="1400" dirty="0">
                  <a:solidFill>
                    <a:schemeClr val="tx1"/>
                  </a:solidFill>
                </a:rPr>
                <a:t>  </a:t>
              </a:r>
              <a:r>
                <a:rPr lang="en-US" altLang="zh-CN" sz="1400" dirty="0" err="1">
                  <a:solidFill>
                    <a:schemeClr val="tx1"/>
                  </a:solidFill>
                </a:rPr>
                <a:t>pooling_param</a:t>
              </a:r>
              <a:r>
                <a:rPr lang="en-US" altLang="zh-CN" sz="1400" dirty="0">
                  <a:solidFill>
                    <a:schemeClr val="tx1"/>
                  </a:solidFill>
                </a:rPr>
                <a:t> {</a:t>
              </a:r>
            </a:p>
            <a:p>
              <a:pPr>
                <a:lnSpc>
                  <a:spcPct val="100000"/>
                </a:lnSpc>
                <a:spcAft>
                  <a:spcPts val="0"/>
                </a:spcAft>
              </a:pPr>
              <a:r>
                <a:rPr lang="en-US" altLang="zh-CN" sz="1400" dirty="0">
                  <a:solidFill>
                    <a:schemeClr val="tx1"/>
                  </a:solidFill>
                </a:rPr>
                <a:t>    pool: MAX</a:t>
              </a:r>
            </a:p>
            <a:p>
              <a:pPr>
                <a:lnSpc>
                  <a:spcPct val="100000"/>
                </a:lnSpc>
                <a:spcAft>
                  <a:spcPts val="0"/>
                </a:spcAft>
              </a:pPr>
              <a:r>
                <a:rPr lang="en-US" altLang="zh-CN" sz="1400" dirty="0">
                  <a:solidFill>
                    <a:schemeClr val="tx1"/>
                  </a:solidFill>
                </a:rPr>
                <a:t>    </a:t>
              </a:r>
              <a:r>
                <a:rPr lang="en-US" altLang="zh-CN" sz="1400" dirty="0" err="1">
                  <a:solidFill>
                    <a:schemeClr val="tx1"/>
                  </a:solidFill>
                </a:rPr>
                <a:t>kernel_size</a:t>
              </a:r>
              <a:r>
                <a:rPr lang="en-US" altLang="zh-CN" sz="1400" dirty="0">
                  <a:solidFill>
                    <a:schemeClr val="tx1"/>
                  </a:solidFill>
                </a:rPr>
                <a:t>: </a:t>
              </a:r>
              <a:r>
                <a:rPr lang="en-US" altLang="zh-CN" sz="1400" dirty="0">
                  <a:solidFill>
                    <a:srgbClr val="FF0000"/>
                  </a:solidFill>
                </a:rPr>
                <a:t>2</a:t>
              </a:r>
            </a:p>
            <a:p>
              <a:pPr>
                <a:lnSpc>
                  <a:spcPct val="100000"/>
                </a:lnSpc>
                <a:spcAft>
                  <a:spcPts val="0"/>
                </a:spcAft>
              </a:pPr>
              <a:r>
                <a:rPr lang="en-US" altLang="zh-CN" sz="1400" dirty="0">
                  <a:solidFill>
                    <a:schemeClr val="tx1"/>
                  </a:solidFill>
                </a:rPr>
                <a:t>    stride: </a:t>
              </a:r>
              <a:r>
                <a:rPr lang="en-US" altLang="zh-CN" sz="1400" dirty="0" smtClean="0">
                  <a:solidFill>
                    <a:srgbClr val="FF0000"/>
                  </a:solidFill>
                </a:rPr>
                <a:t>2</a:t>
              </a:r>
              <a:r>
                <a:rPr lang="en-US" altLang="zh-CN" sz="1400" dirty="0" smtClean="0">
                  <a:solidFill>
                    <a:schemeClr val="tx1"/>
                  </a:solidFill>
                </a:rPr>
                <a:t> </a:t>
              </a:r>
              <a:r>
                <a:rPr lang="en-US" altLang="zh-CN" sz="1400" dirty="0">
                  <a:solidFill>
                    <a:schemeClr val="tx1"/>
                  </a:solidFill>
                </a:rPr>
                <a:t>}</a:t>
              </a:r>
            </a:p>
            <a:p>
              <a:pPr>
                <a:lnSpc>
                  <a:spcPct val="100000"/>
                </a:lnSpc>
                <a:spcAft>
                  <a:spcPts val="0"/>
                </a:spcAft>
              </a:pPr>
              <a:r>
                <a:rPr lang="en-US" altLang="zh-CN" sz="1400" dirty="0">
                  <a:solidFill>
                    <a:schemeClr val="tx1"/>
                  </a:solidFill>
                </a:rPr>
                <a:t>}</a:t>
              </a:r>
              <a:endParaRPr lang="zh-CN" altLang="en-US" sz="1400" dirty="0">
                <a:solidFill>
                  <a:schemeClr val="tx1"/>
                </a:solidFill>
              </a:endParaRPr>
            </a:p>
          </p:txBody>
        </p:sp>
        <p:sp>
          <p:nvSpPr>
            <p:cNvPr id="7" name="矩形 6"/>
            <p:cNvSpPr/>
            <p:nvPr/>
          </p:nvSpPr>
          <p:spPr>
            <a:xfrm>
              <a:off x="4846371" y="1132971"/>
              <a:ext cx="2280775" cy="2335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29" name="组合 28"/>
          <p:cNvGrpSpPr/>
          <p:nvPr/>
        </p:nvGrpSpPr>
        <p:grpSpPr>
          <a:xfrm>
            <a:off x="4494173" y="1243995"/>
            <a:ext cx="2374591" cy="2275925"/>
            <a:chOff x="2401556" y="987246"/>
            <a:chExt cx="2374591" cy="1644905"/>
          </a:xfrm>
        </p:grpSpPr>
        <p:sp>
          <p:nvSpPr>
            <p:cNvPr id="6" name="矩形 5"/>
            <p:cNvSpPr/>
            <p:nvPr/>
          </p:nvSpPr>
          <p:spPr>
            <a:xfrm>
              <a:off x="2401556" y="1052730"/>
              <a:ext cx="2280775" cy="1579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7" name="文本占位符 2"/>
            <p:cNvSpPr txBox="1">
              <a:spLocks/>
            </p:cNvSpPr>
            <p:nvPr/>
          </p:nvSpPr>
          <p:spPr>
            <a:xfrm>
              <a:off x="2412006" y="987246"/>
              <a:ext cx="2364141" cy="13760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nSpc>
                  <a:spcPct val="100000"/>
                </a:lnSpc>
                <a:spcAft>
                  <a:spcPts val="0"/>
                </a:spcAft>
              </a:pPr>
              <a:r>
                <a:rPr lang="en-US" altLang="zh-CN" sz="1400" b="1" dirty="0" smtClean="0">
                  <a:solidFill>
                    <a:schemeClr val="tx1"/>
                  </a:solidFill>
                </a:rPr>
                <a:t>layers</a:t>
              </a:r>
              <a:r>
                <a:rPr lang="en-US" altLang="zh-CN" sz="1400" dirty="0" smtClean="0">
                  <a:solidFill>
                    <a:schemeClr val="tx1"/>
                  </a:solidFill>
                </a:rPr>
                <a:t> {</a:t>
              </a:r>
            </a:p>
            <a:p>
              <a:pPr>
                <a:lnSpc>
                  <a:spcPct val="100000"/>
                </a:lnSpc>
                <a:spcAft>
                  <a:spcPts val="0"/>
                </a:spcAft>
              </a:pPr>
              <a:r>
                <a:rPr lang="en-US" altLang="zh-CN" sz="1400" dirty="0" smtClean="0">
                  <a:solidFill>
                    <a:schemeClr val="tx1"/>
                  </a:solidFill>
                </a:rPr>
                <a:t>  bottom: "conv1_2"</a:t>
              </a:r>
            </a:p>
            <a:p>
              <a:pPr>
                <a:lnSpc>
                  <a:spcPct val="100000"/>
                </a:lnSpc>
                <a:spcAft>
                  <a:spcPts val="0"/>
                </a:spcAft>
              </a:pPr>
              <a:r>
                <a:rPr lang="en-US" altLang="zh-CN" sz="1400" dirty="0" smtClean="0">
                  <a:solidFill>
                    <a:schemeClr val="tx1"/>
                  </a:solidFill>
                </a:rPr>
                <a:t>  top: "conv1_2"</a:t>
              </a:r>
            </a:p>
            <a:p>
              <a:pPr>
                <a:lnSpc>
                  <a:spcPct val="100000"/>
                </a:lnSpc>
                <a:spcAft>
                  <a:spcPts val="0"/>
                </a:spcAft>
              </a:pPr>
              <a:r>
                <a:rPr lang="en-US" altLang="zh-CN" sz="1400" dirty="0" smtClean="0">
                  <a:solidFill>
                    <a:schemeClr val="tx1"/>
                  </a:solidFill>
                </a:rPr>
                <a:t>  name: "relu1_2"</a:t>
              </a:r>
            </a:p>
            <a:p>
              <a:pPr>
                <a:lnSpc>
                  <a:spcPct val="100000"/>
                </a:lnSpc>
                <a:spcAft>
                  <a:spcPts val="0"/>
                </a:spcAft>
              </a:pPr>
              <a:r>
                <a:rPr lang="en-US" altLang="zh-CN" sz="1400" dirty="0" smtClean="0">
                  <a:solidFill>
                    <a:schemeClr val="tx1"/>
                  </a:solidFill>
                </a:rPr>
                <a:t>  type: </a:t>
              </a:r>
              <a:r>
                <a:rPr lang="en-US" altLang="zh-CN" sz="1400" dirty="0" smtClean="0">
                  <a:solidFill>
                    <a:srgbClr val="FF0000"/>
                  </a:solidFill>
                </a:rPr>
                <a:t>RELU</a:t>
              </a:r>
            </a:p>
            <a:p>
              <a:pPr>
                <a:lnSpc>
                  <a:spcPct val="100000"/>
                </a:lnSpc>
                <a:spcAft>
                  <a:spcPts val="0"/>
                </a:spcAft>
              </a:pPr>
              <a:r>
                <a:rPr lang="en-US" altLang="zh-CN" sz="1400" dirty="0" smtClean="0">
                  <a:solidFill>
                    <a:schemeClr val="tx1"/>
                  </a:solidFill>
                </a:rPr>
                <a:t>}</a:t>
              </a:r>
              <a:endParaRPr lang="en-US" altLang="zh-CN" sz="1400" dirty="0">
                <a:solidFill>
                  <a:schemeClr val="tx1"/>
                </a:solidFill>
              </a:endParaRPr>
            </a:p>
          </p:txBody>
        </p:sp>
      </p:grpSp>
      <p:sp>
        <p:nvSpPr>
          <p:cNvPr id="30" name="文本占位符 2"/>
          <p:cNvSpPr txBox="1">
            <a:spLocks/>
          </p:cNvSpPr>
          <p:nvPr/>
        </p:nvSpPr>
        <p:spPr>
          <a:xfrm>
            <a:off x="105878" y="1308643"/>
            <a:ext cx="1808980" cy="122559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nSpc>
                <a:spcPct val="100000"/>
              </a:lnSpc>
              <a:spcAft>
                <a:spcPts val="0"/>
              </a:spcAft>
            </a:pPr>
            <a:r>
              <a:rPr lang="en-US" altLang="zh-CN" sz="1400" dirty="0">
                <a:solidFill>
                  <a:schemeClr val="tx1"/>
                </a:solidFill>
              </a:rPr>
              <a:t>input: "data"</a:t>
            </a:r>
          </a:p>
          <a:p>
            <a:pPr>
              <a:lnSpc>
                <a:spcPct val="100000"/>
              </a:lnSpc>
              <a:spcAft>
                <a:spcPts val="0"/>
              </a:spcAft>
            </a:pPr>
            <a:r>
              <a:rPr lang="en-US" altLang="zh-CN" sz="1400" dirty="0" err="1">
                <a:solidFill>
                  <a:schemeClr val="tx1"/>
                </a:solidFill>
              </a:rPr>
              <a:t>input_dim</a:t>
            </a:r>
            <a:r>
              <a:rPr lang="en-US" altLang="zh-CN" sz="1400" dirty="0">
                <a:solidFill>
                  <a:schemeClr val="tx1"/>
                </a:solidFill>
              </a:rPr>
              <a:t>: </a:t>
            </a:r>
            <a:r>
              <a:rPr lang="en-US" altLang="zh-CN" sz="1400" dirty="0">
                <a:solidFill>
                  <a:srgbClr val="FF0000"/>
                </a:solidFill>
              </a:rPr>
              <a:t>3</a:t>
            </a:r>
          </a:p>
          <a:p>
            <a:pPr>
              <a:lnSpc>
                <a:spcPct val="100000"/>
              </a:lnSpc>
              <a:spcAft>
                <a:spcPts val="0"/>
              </a:spcAft>
            </a:pPr>
            <a:r>
              <a:rPr lang="en-US" altLang="zh-CN" sz="1400" dirty="0" err="1">
                <a:solidFill>
                  <a:schemeClr val="tx1"/>
                </a:solidFill>
              </a:rPr>
              <a:t>input_dim</a:t>
            </a:r>
            <a:r>
              <a:rPr lang="en-US" altLang="zh-CN" sz="1400" dirty="0">
                <a:solidFill>
                  <a:schemeClr val="tx1"/>
                </a:solidFill>
              </a:rPr>
              <a:t>: </a:t>
            </a:r>
            <a:r>
              <a:rPr lang="en-US" altLang="zh-CN" sz="1400" dirty="0">
                <a:solidFill>
                  <a:srgbClr val="FF0000"/>
                </a:solidFill>
              </a:rPr>
              <a:t>224</a:t>
            </a:r>
          </a:p>
          <a:p>
            <a:pPr>
              <a:lnSpc>
                <a:spcPct val="100000"/>
              </a:lnSpc>
              <a:spcAft>
                <a:spcPts val="0"/>
              </a:spcAft>
            </a:pPr>
            <a:r>
              <a:rPr lang="en-US" altLang="zh-CN" sz="1400" dirty="0" err="1">
                <a:solidFill>
                  <a:schemeClr val="tx1"/>
                </a:solidFill>
              </a:rPr>
              <a:t>input_dim</a:t>
            </a:r>
            <a:r>
              <a:rPr lang="en-US" altLang="zh-CN" sz="1400" dirty="0">
                <a:solidFill>
                  <a:schemeClr val="tx1"/>
                </a:solidFill>
              </a:rPr>
              <a:t>: </a:t>
            </a:r>
            <a:r>
              <a:rPr lang="en-US" altLang="zh-CN" sz="1400" dirty="0">
                <a:solidFill>
                  <a:srgbClr val="FF0000"/>
                </a:solidFill>
              </a:rPr>
              <a:t>224</a:t>
            </a:r>
          </a:p>
        </p:txBody>
      </p:sp>
      <p:sp>
        <p:nvSpPr>
          <p:cNvPr id="31" name="矩形 30"/>
          <p:cNvSpPr/>
          <p:nvPr/>
        </p:nvSpPr>
        <p:spPr>
          <a:xfrm>
            <a:off x="105878" y="1335188"/>
            <a:ext cx="2107520" cy="21918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aphicFrame>
        <p:nvGraphicFramePr>
          <p:cNvPr id="32" name="表格 31"/>
          <p:cNvGraphicFramePr>
            <a:graphicFrameLocks noGrp="1"/>
          </p:cNvGraphicFramePr>
          <p:nvPr>
            <p:extLst>
              <p:ext uri="{D42A27DB-BD31-4B8C-83A1-F6EECF244321}">
                <p14:modId xmlns:p14="http://schemas.microsoft.com/office/powerpoint/2010/main" val="2696999397"/>
              </p:ext>
            </p:extLst>
          </p:nvPr>
        </p:nvGraphicFramePr>
        <p:xfrm>
          <a:off x="173255" y="4072222"/>
          <a:ext cx="8787864" cy="889000"/>
        </p:xfrm>
        <a:graphic>
          <a:graphicData uri="http://schemas.openxmlformats.org/drawingml/2006/table">
            <a:tbl>
              <a:tblPr firstRow="1" bandRow="1">
                <a:tableStyleId>{74C1A8A3-306A-4EB7-A6B1-4F7E0EB9C5D6}</a:tableStyleId>
              </a:tblPr>
              <a:tblGrid>
                <a:gridCol w="750770">
                  <a:extLst>
                    <a:ext uri="{9D8B030D-6E8A-4147-A177-3AD203B41FA5}">
                      <a16:colId xmlns:a16="http://schemas.microsoft.com/office/drawing/2014/main" xmlns="" val="3286653464"/>
                    </a:ext>
                  </a:extLst>
                </a:gridCol>
                <a:gridCol w="653703">
                  <a:extLst>
                    <a:ext uri="{9D8B030D-6E8A-4147-A177-3AD203B41FA5}">
                      <a16:colId xmlns:a16="http://schemas.microsoft.com/office/drawing/2014/main" xmlns="" val="1636428246"/>
                    </a:ext>
                  </a:extLst>
                </a:gridCol>
                <a:gridCol w="792493">
                  <a:extLst>
                    <a:ext uri="{9D8B030D-6E8A-4147-A177-3AD203B41FA5}">
                      <a16:colId xmlns:a16="http://schemas.microsoft.com/office/drawing/2014/main" xmlns="" val="284679131"/>
                    </a:ext>
                  </a:extLst>
                </a:gridCol>
                <a:gridCol w="732322">
                  <a:extLst>
                    <a:ext uri="{9D8B030D-6E8A-4147-A177-3AD203B41FA5}">
                      <a16:colId xmlns:a16="http://schemas.microsoft.com/office/drawing/2014/main" xmlns="" val="3291535727"/>
                    </a:ext>
                  </a:extLst>
                </a:gridCol>
                <a:gridCol w="732322">
                  <a:extLst>
                    <a:ext uri="{9D8B030D-6E8A-4147-A177-3AD203B41FA5}">
                      <a16:colId xmlns:a16="http://schemas.microsoft.com/office/drawing/2014/main" xmlns="" val="3305281294"/>
                    </a:ext>
                  </a:extLst>
                </a:gridCol>
                <a:gridCol w="732322">
                  <a:extLst>
                    <a:ext uri="{9D8B030D-6E8A-4147-A177-3AD203B41FA5}">
                      <a16:colId xmlns:a16="http://schemas.microsoft.com/office/drawing/2014/main" xmlns="" val="371624184"/>
                    </a:ext>
                  </a:extLst>
                </a:gridCol>
                <a:gridCol w="732322">
                  <a:extLst>
                    <a:ext uri="{9D8B030D-6E8A-4147-A177-3AD203B41FA5}">
                      <a16:colId xmlns:a16="http://schemas.microsoft.com/office/drawing/2014/main" xmlns="" val="2907818637"/>
                    </a:ext>
                  </a:extLst>
                </a:gridCol>
                <a:gridCol w="732322">
                  <a:extLst>
                    <a:ext uri="{9D8B030D-6E8A-4147-A177-3AD203B41FA5}">
                      <a16:colId xmlns:a16="http://schemas.microsoft.com/office/drawing/2014/main" xmlns="" val="3917122787"/>
                    </a:ext>
                  </a:extLst>
                </a:gridCol>
                <a:gridCol w="732322">
                  <a:extLst>
                    <a:ext uri="{9D8B030D-6E8A-4147-A177-3AD203B41FA5}">
                      <a16:colId xmlns:a16="http://schemas.microsoft.com/office/drawing/2014/main" xmlns="" val="3580968176"/>
                    </a:ext>
                  </a:extLst>
                </a:gridCol>
                <a:gridCol w="732322">
                  <a:extLst>
                    <a:ext uri="{9D8B030D-6E8A-4147-A177-3AD203B41FA5}">
                      <a16:colId xmlns:a16="http://schemas.microsoft.com/office/drawing/2014/main" xmlns="" val="3710958898"/>
                    </a:ext>
                  </a:extLst>
                </a:gridCol>
                <a:gridCol w="732322">
                  <a:extLst>
                    <a:ext uri="{9D8B030D-6E8A-4147-A177-3AD203B41FA5}">
                      <a16:colId xmlns:a16="http://schemas.microsoft.com/office/drawing/2014/main" xmlns="" val="122662169"/>
                    </a:ext>
                  </a:extLst>
                </a:gridCol>
                <a:gridCol w="732322">
                  <a:extLst>
                    <a:ext uri="{9D8B030D-6E8A-4147-A177-3AD203B41FA5}">
                      <a16:colId xmlns:a16="http://schemas.microsoft.com/office/drawing/2014/main" xmlns="" val="1626421003"/>
                    </a:ext>
                  </a:extLst>
                </a:gridCol>
              </a:tblGrid>
              <a:tr h="370840">
                <a:tc>
                  <a:txBody>
                    <a:bodyPr/>
                    <a:lstStyle/>
                    <a:p>
                      <a:r>
                        <a:rPr lang="en-US" altLang="zh-CN" dirty="0" smtClean="0">
                          <a:solidFill>
                            <a:schemeClr val="tx1"/>
                          </a:solidFill>
                        </a:rPr>
                        <a:t>Type</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input</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output</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row</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col</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kernel</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stride</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pad</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err="1" smtClean="0">
                          <a:solidFill>
                            <a:schemeClr val="tx1"/>
                          </a:solidFill>
                        </a:rPr>
                        <a:t>ReLU</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POOL</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size</a:t>
                      </a:r>
                      <a:endParaRPr lang="zh-CN" altLang="en-US" dirty="0">
                        <a:solidFill>
                          <a:schemeClr val="tx1"/>
                        </a:solidFill>
                      </a:endParaRPr>
                    </a:p>
                  </a:txBody>
                  <a:tcPr>
                    <a:solidFill>
                      <a:schemeClr val="accent1">
                        <a:lumMod val="60000"/>
                        <a:lumOff val="40000"/>
                      </a:schemeClr>
                    </a:solidFill>
                  </a:tcPr>
                </a:tc>
                <a:tc>
                  <a:txBody>
                    <a:bodyPr/>
                    <a:lstStyle/>
                    <a:p>
                      <a:r>
                        <a:rPr lang="en-US" altLang="zh-CN" dirty="0" smtClean="0">
                          <a:solidFill>
                            <a:schemeClr val="tx1"/>
                          </a:solidFill>
                        </a:rPr>
                        <a:t>stride</a:t>
                      </a:r>
                      <a:endParaRPr lang="zh-CN" altLang="en-US"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xmlns="" val="2061707548"/>
                  </a:ext>
                </a:extLst>
              </a:tr>
              <a:tr h="370840">
                <a:tc>
                  <a:txBody>
                    <a:bodyPr/>
                    <a:lstStyle/>
                    <a:p>
                      <a:r>
                        <a:rPr lang="en-US" altLang="zh-CN" dirty="0" smtClean="0"/>
                        <a:t>CONV/FCN</a:t>
                      </a:r>
                      <a:endParaRPr lang="zh-CN" altLang="en-US" dirty="0"/>
                    </a:p>
                  </a:txBody>
                  <a:tcPr/>
                </a:tc>
                <a:tc>
                  <a:txBody>
                    <a:bodyPr/>
                    <a:lstStyle/>
                    <a:p>
                      <a:r>
                        <a:rPr lang="en-US" altLang="zh-CN" dirty="0" smtClean="0"/>
                        <a:t>3</a:t>
                      </a:r>
                      <a:endParaRPr lang="zh-CN" altLang="en-US" dirty="0"/>
                    </a:p>
                  </a:txBody>
                  <a:tcPr/>
                </a:tc>
                <a:tc>
                  <a:txBody>
                    <a:bodyPr/>
                    <a:lstStyle/>
                    <a:p>
                      <a:r>
                        <a:rPr lang="en-US" altLang="zh-CN" dirty="0" smtClean="0"/>
                        <a:t>64</a:t>
                      </a:r>
                      <a:endParaRPr lang="zh-CN" altLang="en-US" dirty="0"/>
                    </a:p>
                  </a:txBody>
                  <a:tcPr/>
                </a:tc>
                <a:tc>
                  <a:txBody>
                    <a:bodyPr/>
                    <a:lstStyle/>
                    <a:p>
                      <a:r>
                        <a:rPr lang="en-US" altLang="zh-CN" dirty="0" smtClean="0"/>
                        <a:t>224</a:t>
                      </a:r>
                      <a:endParaRPr lang="zh-CN" altLang="en-US" dirty="0"/>
                    </a:p>
                  </a:txBody>
                  <a:tcPr/>
                </a:tc>
                <a:tc>
                  <a:txBody>
                    <a:bodyPr/>
                    <a:lstStyle/>
                    <a:p>
                      <a:r>
                        <a:rPr lang="en-US" altLang="zh-CN" dirty="0" smtClean="0"/>
                        <a:t>224</a:t>
                      </a:r>
                      <a:endParaRPr lang="zh-CN" altLang="en-US" dirty="0"/>
                    </a:p>
                  </a:txBody>
                  <a:tcPr/>
                </a:tc>
                <a:tc>
                  <a:txBody>
                    <a:bodyPr/>
                    <a:lstStyle/>
                    <a:p>
                      <a:r>
                        <a:rPr lang="en-US" altLang="zh-CN" dirty="0" smtClean="0"/>
                        <a:t>3</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1</a:t>
                      </a:r>
                      <a:endParaRPr lang="zh-CN" altLang="en-US" dirty="0"/>
                    </a:p>
                  </a:txBody>
                  <a:tcPr/>
                </a:tc>
                <a:tc>
                  <a:txBody>
                    <a:bodyPr/>
                    <a:lstStyle/>
                    <a:p>
                      <a:r>
                        <a:rPr lang="en-US" altLang="zh-CN" dirty="0" smtClean="0"/>
                        <a:t>2</a:t>
                      </a:r>
                      <a:endParaRPr lang="zh-CN" altLang="en-US" dirty="0"/>
                    </a:p>
                  </a:txBody>
                  <a:tcPr/>
                </a:tc>
                <a:tc>
                  <a:txBody>
                    <a:bodyPr/>
                    <a:lstStyle/>
                    <a:p>
                      <a:r>
                        <a:rPr lang="en-US" altLang="zh-CN" dirty="0" smtClean="0"/>
                        <a:t>2</a:t>
                      </a:r>
                      <a:endParaRPr lang="zh-CN" altLang="en-US" dirty="0"/>
                    </a:p>
                  </a:txBody>
                  <a:tcPr/>
                </a:tc>
                <a:extLst>
                  <a:ext uri="{0D108BD9-81ED-4DB2-BD59-A6C34878D82A}">
                    <a16:rowId xmlns:a16="http://schemas.microsoft.com/office/drawing/2014/main" xmlns="" val="3172706777"/>
                  </a:ext>
                </a:extLst>
              </a:tr>
            </a:tbl>
          </a:graphicData>
        </a:graphic>
      </p:graphicFrame>
      <p:sp>
        <p:nvSpPr>
          <p:cNvPr id="35" name="文本框 34"/>
          <p:cNvSpPr txBox="1"/>
          <p:nvPr/>
        </p:nvSpPr>
        <p:spPr>
          <a:xfrm>
            <a:off x="173255" y="3653266"/>
            <a:ext cx="8787864" cy="400110"/>
          </a:xfrm>
          <a:prstGeom prst="rect">
            <a:avLst/>
          </a:prstGeom>
          <a:solidFill>
            <a:schemeClr val="accent1">
              <a:lumMod val="75000"/>
            </a:schemeClr>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ltLang="zh-CN" sz="2000" dirty="0" smtClean="0">
                <a:solidFill>
                  <a:schemeClr val="tx1"/>
                </a:solidFill>
              </a:rPr>
              <a:t>Customized Accelerator Instructions</a:t>
            </a:r>
            <a:endParaRPr lang="zh-CN" altLang="en-US" sz="2000" dirty="0">
              <a:solidFill>
                <a:schemeClr val="tx1"/>
              </a:solidFill>
            </a:endParaRPr>
          </a:p>
        </p:txBody>
      </p:sp>
      <p:sp>
        <p:nvSpPr>
          <p:cNvPr id="36" name="文本框 35"/>
          <p:cNvSpPr txBox="1"/>
          <p:nvPr/>
        </p:nvSpPr>
        <p:spPr>
          <a:xfrm>
            <a:off x="110691" y="913441"/>
            <a:ext cx="8945032" cy="400110"/>
          </a:xfrm>
          <a:prstGeom prst="rect">
            <a:avLst/>
          </a:prstGeom>
          <a:solidFill>
            <a:srgbClr val="6D9EEB"/>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ltLang="zh-CN" sz="2000" dirty="0" smtClean="0">
                <a:solidFill>
                  <a:schemeClr val="tx1"/>
                </a:solidFill>
              </a:rPr>
              <a:t>CNN Layer Definitions</a:t>
            </a:r>
            <a:endParaRPr lang="zh-CN" altLang="en-US" sz="2000" dirty="0">
              <a:solidFill>
                <a:schemeClr val="tx1"/>
              </a:solidFill>
            </a:endParaRPr>
          </a:p>
        </p:txBody>
      </p:sp>
      <p:sp>
        <p:nvSpPr>
          <p:cNvPr id="34" name="左弧形箭头 33"/>
          <p:cNvSpPr/>
          <p:nvPr/>
        </p:nvSpPr>
        <p:spPr>
          <a:xfrm>
            <a:off x="105878" y="2776274"/>
            <a:ext cx="771815" cy="1194503"/>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solidFill>
                <a:schemeClr val="tx1"/>
              </a:solidFill>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918591323"/>
      </p:ext>
    </p:extLst>
  </p:cSld>
  <p:clrMapOvr>
    <a:masterClrMapping/>
  </p:clrMapOvr>
  <mc:AlternateContent xmlns:mc="http://schemas.openxmlformats.org/markup-compatibility/2006">
    <mc:Choice xmlns:p14="http://schemas.microsoft.com/office/powerpoint/2010/main" Requires="p14">
      <p:transition spd="slow" p14:dur="2000" advTm="17121"/>
    </mc:Choice>
    <mc:Fallback>
      <p:transition spd="slow" advTm="17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文本框 97"/>
          <p:cNvSpPr txBox="1"/>
          <p:nvPr/>
        </p:nvSpPr>
        <p:spPr>
          <a:xfrm>
            <a:off x="863005" y="3325691"/>
            <a:ext cx="7487920" cy="1692771"/>
          </a:xfrm>
          <a:prstGeom prst="rect">
            <a:avLst/>
          </a:prstGeom>
          <a:solidFill>
            <a:srgbClr val="FFFFFF">
              <a:alpha val="75000"/>
            </a:srgbClr>
          </a:solidFill>
          <a:ln>
            <a:noFill/>
          </a:ln>
        </p:spPr>
        <p:txBody>
          <a:bodyPr wrap="square" rtlCol="0">
            <a:spAutoFit/>
          </a:bodyPr>
          <a:lstStyle/>
          <a:p>
            <a:r>
              <a:rPr lang="en-US" altLang="zh-CN" sz="1300" dirty="0" smtClean="0"/>
              <a:t>1  for(row=0</a:t>
            </a:r>
            <a:r>
              <a:rPr lang="en-US" altLang="zh-CN" sz="1300" dirty="0"/>
              <a:t>; row&lt;</a:t>
            </a:r>
            <a:r>
              <a:rPr lang="en-US" altLang="zh-CN" sz="1300" dirty="0">
                <a:solidFill>
                  <a:srgbClr val="FF0000"/>
                </a:solidFill>
              </a:rPr>
              <a:t>R</a:t>
            </a:r>
            <a:r>
              <a:rPr lang="en-US" altLang="zh-CN" sz="1300" dirty="0"/>
              <a:t>; row++) {</a:t>
            </a:r>
          </a:p>
          <a:p>
            <a:pPr marL="0" lvl="1"/>
            <a:r>
              <a:rPr lang="en-US" altLang="zh-CN" sz="1300" dirty="0" smtClean="0"/>
              <a:t>2     for(col=0</a:t>
            </a:r>
            <a:r>
              <a:rPr lang="en-US" altLang="zh-CN" sz="1300" dirty="0"/>
              <a:t>; col&lt;</a:t>
            </a:r>
            <a:r>
              <a:rPr lang="en-US" altLang="zh-CN" sz="1300" dirty="0">
                <a:solidFill>
                  <a:srgbClr val="FF0000"/>
                </a:solidFill>
              </a:rPr>
              <a:t>C</a:t>
            </a:r>
            <a:r>
              <a:rPr lang="en-US" altLang="zh-CN" sz="1300" dirty="0"/>
              <a:t>; col++) {</a:t>
            </a:r>
          </a:p>
          <a:p>
            <a:pPr marL="0" lvl="2"/>
            <a:r>
              <a:rPr lang="en-US" altLang="zh-CN" sz="1300" dirty="0" smtClean="0"/>
              <a:t>3          for(to=0</a:t>
            </a:r>
            <a:r>
              <a:rPr lang="en-US" altLang="zh-CN" sz="1300" dirty="0"/>
              <a:t>; to&lt;</a:t>
            </a:r>
            <a:r>
              <a:rPr lang="en-US" altLang="zh-CN" sz="1300" dirty="0">
                <a:solidFill>
                  <a:srgbClr val="FF0000"/>
                </a:solidFill>
              </a:rPr>
              <a:t>M</a:t>
            </a:r>
            <a:r>
              <a:rPr lang="en-US" altLang="zh-CN" sz="1300" dirty="0"/>
              <a:t>; to++) {</a:t>
            </a:r>
          </a:p>
          <a:p>
            <a:pPr marL="0" lvl="3"/>
            <a:r>
              <a:rPr lang="en-US" altLang="zh-CN" sz="1300" dirty="0" smtClean="0"/>
              <a:t>4              for(</a:t>
            </a:r>
            <a:r>
              <a:rPr lang="en-US" altLang="zh-CN" sz="1300" dirty="0" err="1" smtClean="0"/>
              <a:t>ti</a:t>
            </a:r>
            <a:r>
              <a:rPr lang="en-US" altLang="zh-CN" sz="1300" dirty="0" smtClean="0"/>
              <a:t>=0</a:t>
            </a:r>
            <a:r>
              <a:rPr lang="en-US" altLang="zh-CN" sz="1300" dirty="0"/>
              <a:t>; </a:t>
            </a:r>
            <a:r>
              <a:rPr lang="en-US" altLang="zh-CN" sz="1300" dirty="0" err="1"/>
              <a:t>ti</a:t>
            </a:r>
            <a:r>
              <a:rPr lang="en-US" altLang="zh-CN" sz="1300" dirty="0"/>
              <a:t>&lt;</a:t>
            </a:r>
            <a:r>
              <a:rPr lang="en-US" altLang="zh-CN" sz="1300" dirty="0">
                <a:solidFill>
                  <a:srgbClr val="FF0000"/>
                </a:solidFill>
              </a:rPr>
              <a:t>N</a:t>
            </a:r>
            <a:r>
              <a:rPr lang="en-US" altLang="zh-CN" sz="1300" dirty="0"/>
              <a:t>; </a:t>
            </a:r>
            <a:r>
              <a:rPr lang="en-US" altLang="zh-CN" sz="1300" dirty="0" err="1"/>
              <a:t>ti</a:t>
            </a:r>
            <a:r>
              <a:rPr lang="en-US" altLang="zh-CN" sz="1300" dirty="0"/>
              <a:t>++) {</a:t>
            </a:r>
          </a:p>
          <a:p>
            <a:pPr marL="0" lvl="3"/>
            <a:r>
              <a:rPr lang="en-US" altLang="zh-CN" sz="1300" dirty="0" smtClean="0"/>
              <a:t>5                    for(</a:t>
            </a:r>
            <a:r>
              <a:rPr lang="en-US" altLang="zh-CN" sz="1300" dirty="0" err="1" smtClean="0"/>
              <a:t>i</a:t>
            </a:r>
            <a:r>
              <a:rPr lang="en-US" altLang="zh-CN" sz="1300" dirty="0" smtClean="0"/>
              <a:t>=0</a:t>
            </a:r>
            <a:r>
              <a:rPr lang="en-US" altLang="zh-CN" sz="1300" dirty="0"/>
              <a:t>; </a:t>
            </a:r>
            <a:r>
              <a:rPr lang="en-US" altLang="zh-CN" sz="1300" dirty="0" err="1"/>
              <a:t>i</a:t>
            </a:r>
            <a:r>
              <a:rPr lang="en-US" altLang="zh-CN" sz="1300" dirty="0"/>
              <a:t>&lt;</a:t>
            </a:r>
            <a:r>
              <a:rPr lang="en-US" altLang="zh-CN" sz="1300" dirty="0">
                <a:solidFill>
                  <a:srgbClr val="FF0000"/>
                </a:solidFill>
              </a:rPr>
              <a:t>K</a:t>
            </a:r>
            <a:r>
              <a:rPr lang="en-US" altLang="zh-CN" sz="1300" dirty="0"/>
              <a:t>; </a:t>
            </a:r>
            <a:r>
              <a:rPr lang="en-US" altLang="zh-CN" sz="1300" dirty="0" err="1"/>
              <a:t>i</a:t>
            </a:r>
            <a:r>
              <a:rPr lang="en-US" altLang="zh-CN" sz="1300" dirty="0"/>
              <a:t>++) {</a:t>
            </a:r>
          </a:p>
          <a:p>
            <a:pPr marL="0" lvl="3"/>
            <a:r>
              <a:rPr lang="en-US" altLang="zh-CN" sz="1300" dirty="0" smtClean="0"/>
              <a:t>6                        for(j=0</a:t>
            </a:r>
            <a:r>
              <a:rPr lang="en-US" altLang="zh-CN" sz="1300" dirty="0"/>
              <a:t>; </a:t>
            </a:r>
            <a:r>
              <a:rPr lang="en-US" altLang="zh-CN" sz="1300" dirty="0" smtClean="0"/>
              <a:t>j&lt;</a:t>
            </a:r>
            <a:r>
              <a:rPr lang="en-US" altLang="zh-CN" sz="1300" dirty="0" smtClean="0">
                <a:solidFill>
                  <a:srgbClr val="FF0000"/>
                </a:solidFill>
              </a:rPr>
              <a:t>K</a:t>
            </a:r>
            <a:r>
              <a:rPr lang="en-US" altLang="zh-CN" sz="1300" dirty="0"/>
              <a:t>; </a:t>
            </a:r>
            <a:r>
              <a:rPr lang="en-US" altLang="zh-CN" sz="1300" dirty="0" smtClean="0"/>
              <a:t>j++) {</a:t>
            </a:r>
          </a:p>
          <a:p>
            <a:r>
              <a:rPr lang="en-US" altLang="zh-CN" sz="1300" dirty="0" smtClean="0"/>
              <a:t>                              </a:t>
            </a:r>
            <a:r>
              <a:rPr lang="en-US" altLang="zh-CN" sz="1300" dirty="0" err="1" smtClean="0"/>
              <a:t>output_fm</a:t>
            </a:r>
            <a:r>
              <a:rPr lang="en-US" altLang="zh-CN" sz="1300" dirty="0" smtClean="0"/>
              <a:t>[to][row][col] </a:t>
            </a:r>
            <a:r>
              <a:rPr lang="en-US" altLang="zh-CN" sz="1300" dirty="0"/>
              <a:t>+= </a:t>
            </a:r>
            <a:r>
              <a:rPr lang="en-US" altLang="zh-CN" sz="1300" dirty="0" smtClean="0"/>
              <a:t>weights[to</a:t>
            </a:r>
            <a:r>
              <a:rPr lang="en-US" altLang="zh-CN" sz="1300" dirty="0"/>
              <a:t>][</a:t>
            </a:r>
            <a:r>
              <a:rPr lang="en-US" altLang="zh-CN" sz="1300" dirty="0" err="1" smtClean="0"/>
              <a:t>ti</a:t>
            </a:r>
            <a:r>
              <a:rPr lang="en-US" altLang="zh-CN" sz="1300" dirty="0" smtClean="0"/>
              <a:t>][</a:t>
            </a:r>
            <a:r>
              <a:rPr lang="en-US" altLang="zh-CN" sz="1300" dirty="0" err="1"/>
              <a:t>i</a:t>
            </a:r>
            <a:r>
              <a:rPr lang="en-US" altLang="zh-CN" sz="1300" dirty="0"/>
              <a:t>][</a:t>
            </a:r>
            <a:r>
              <a:rPr lang="en-US" altLang="zh-CN" sz="1300" dirty="0" smtClean="0"/>
              <a:t>j]*</a:t>
            </a:r>
            <a:r>
              <a:rPr lang="en-US" altLang="zh-CN" sz="1300" dirty="0" err="1" smtClean="0"/>
              <a:t>input_fm</a:t>
            </a:r>
            <a:r>
              <a:rPr lang="en-US" altLang="zh-CN" sz="1300" dirty="0" smtClean="0"/>
              <a:t>[</a:t>
            </a:r>
            <a:r>
              <a:rPr lang="en-US" altLang="zh-CN" sz="1300" dirty="0" err="1" smtClean="0"/>
              <a:t>ti</a:t>
            </a:r>
            <a:r>
              <a:rPr lang="en-US" altLang="zh-CN" sz="1300" dirty="0" smtClean="0"/>
              <a:t>][</a:t>
            </a:r>
            <a:r>
              <a:rPr lang="en-US" altLang="zh-CN" sz="1300" dirty="0" smtClean="0">
                <a:solidFill>
                  <a:srgbClr val="FF0000"/>
                </a:solidFill>
              </a:rPr>
              <a:t>S</a:t>
            </a:r>
            <a:r>
              <a:rPr lang="en-US" altLang="zh-CN" sz="1300" dirty="0" smtClean="0"/>
              <a:t>*</a:t>
            </a:r>
            <a:r>
              <a:rPr lang="en-US" altLang="zh-CN" sz="1300" dirty="0" err="1" smtClean="0"/>
              <a:t>row+i</a:t>
            </a:r>
            <a:r>
              <a:rPr lang="en-US" altLang="zh-CN" sz="1300" dirty="0" smtClean="0"/>
              <a:t>][</a:t>
            </a:r>
            <a:r>
              <a:rPr lang="en-US" altLang="zh-CN" sz="1300" dirty="0" smtClean="0">
                <a:solidFill>
                  <a:srgbClr val="FF0000"/>
                </a:solidFill>
              </a:rPr>
              <a:t>S</a:t>
            </a:r>
            <a:r>
              <a:rPr lang="en-US" altLang="zh-CN" sz="1300" dirty="0" smtClean="0"/>
              <a:t>*</a:t>
            </a:r>
            <a:r>
              <a:rPr lang="en-US" altLang="zh-CN" sz="1300" dirty="0" err="1" smtClean="0"/>
              <a:t>col+j</a:t>
            </a:r>
            <a:r>
              <a:rPr lang="en-US" altLang="zh-CN" sz="1300" dirty="0" smtClean="0"/>
              <a:t>]; </a:t>
            </a:r>
          </a:p>
          <a:p>
            <a:r>
              <a:rPr lang="en-US" altLang="zh-CN" sz="1300" dirty="0" smtClean="0"/>
              <a:t>}}}}}}</a:t>
            </a:r>
            <a:endParaRPr lang="zh-CN" altLang="en-US" sz="1300" dirty="0" smtClean="0"/>
          </a:p>
        </p:txBody>
      </p:sp>
      <p:sp>
        <p:nvSpPr>
          <p:cNvPr id="97" name="矩形 96"/>
          <p:cNvSpPr/>
          <p:nvPr/>
        </p:nvSpPr>
        <p:spPr>
          <a:xfrm>
            <a:off x="0" y="901844"/>
            <a:ext cx="9144000" cy="2425521"/>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91793" y="209786"/>
            <a:ext cx="8520600" cy="604600"/>
          </a:xfrm>
        </p:spPr>
        <p:txBody>
          <a:bodyPr/>
          <a:lstStyle/>
          <a:p>
            <a:r>
              <a:rPr lang="en-US" altLang="zh-CN" dirty="0" smtClean="0"/>
              <a:t>Convolution Layer</a:t>
            </a:r>
            <a:endParaRPr lang="zh-CN" altLang="en-US" dirty="0"/>
          </a:p>
        </p:txBody>
      </p:sp>
      <p:grpSp>
        <p:nvGrpSpPr>
          <p:cNvPr id="95" name="组合 94"/>
          <p:cNvGrpSpPr/>
          <p:nvPr/>
        </p:nvGrpSpPr>
        <p:grpSpPr>
          <a:xfrm>
            <a:off x="994598" y="1066243"/>
            <a:ext cx="904614" cy="1616258"/>
            <a:chOff x="1672775" y="3199249"/>
            <a:chExt cx="904614" cy="1616258"/>
          </a:xfrm>
        </p:grpSpPr>
        <p:grpSp>
          <p:nvGrpSpPr>
            <p:cNvPr id="51" name="组合 50"/>
            <p:cNvGrpSpPr/>
            <p:nvPr/>
          </p:nvGrpSpPr>
          <p:grpSpPr>
            <a:xfrm>
              <a:off x="1672775" y="3199249"/>
              <a:ext cx="413174" cy="308114"/>
              <a:chOff x="715774" y="2498536"/>
              <a:chExt cx="517924" cy="393128"/>
            </a:xfrm>
          </p:grpSpPr>
          <p:sp>
            <p:nvSpPr>
              <p:cNvPr id="19" name="矩形 18"/>
              <p:cNvSpPr/>
              <p:nvPr/>
            </p:nvSpPr>
            <p:spPr>
              <a:xfrm>
                <a:off x="762923" y="2498536"/>
                <a:ext cx="410371" cy="393128"/>
              </a:xfrm>
              <a:prstGeom prst="rect">
                <a:avLst/>
              </a:prstGeom>
              <a:solidFill>
                <a:srgbClr val="FF99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21" name="直接连接符 20"/>
              <p:cNvCxnSpPr>
                <a:stCxn id="19" idx="1"/>
                <a:endCxn id="19" idx="3"/>
              </p:cNvCxnSpPr>
              <p:nvPr/>
            </p:nvCxnSpPr>
            <p:spPr>
              <a:xfrm>
                <a:off x="762923" y="2695100"/>
                <a:ext cx="410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9" idx="0"/>
                <a:endCxn id="19" idx="2"/>
              </p:cNvCxnSpPr>
              <p:nvPr/>
            </p:nvCxnSpPr>
            <p:spPr>
              <a:xfrm>
                <a:off x="968109" y="2498536"/>
                <a:ext cx="0" cy="39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文本框 23"/>
                  <p:cNvSpPr txBox="1"/>
                  <p:nvPr/>
                </p:nvSpPr>
                <p:spPr>
                  <a:xfrm>
                    <a:off x="715774" y="2526895"/>
                    <a:ext cx="313850" cy="1387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11</m:t>
                              </m:r>
                            </m:sub>
                            <m:sup>
                              <m:r>
                                <a:rPr lang="en-US" altLang="zh-CN" sz="700" b="0" i="1" smtClean="0">
                                  <a:latin typeface="Cambria Math" panose="02040503050406030204" pitchFamily="18" charset="0"/>
                                </a:rPr>
                                <m:t>11</m:t>
                              </m:r>
                            </m:sup>
                          </m:sSubSup>
                        </m:oMath>
                      </m:oMathPara>
                    </a14:m>
                    <a:endParaRPr lang="zh-CN" altLang="en-US" sz="700" dirty="0"/>
                  </a:p>
                </p:txBody>
              </p:sp>
            </mc:Choice>
            <mc:Fallback xmlns="">
              <p:sp>
                <p:nvSpPr>
                  <p:cNvPr id="24" name="文本框 23"/>
                  <p:cNvSpPr txBox="1">
                    <a:spLocks noRot="1" noChangeAspect="1" noMove="1" noResize="1" noEditPoints="1" noAdjustHandles="1" noChangeArrowheads="1" noChangeShapeType="1" noTextEdit="1"/>
                  </p:cNvSpPr>
                  <p:nvPr/>
                </p:nvSpPr>
                <p:spPr>
                  <a:xfrm>
                    <a:off x="715774" y="2526895"/>
                    <a:ext cx="313850" cy="138753"/>
                  </a:xfrm>
                  <a:prstGeom prst="rect">
                    <a:avLst/>
                  </a:prstGeom>
                  <a:blipFill rotWithShape="0">
                    <a:blip r:embed="rId6"/>
                    <a:stretch>
                      <a:fillRect t="-55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nvSpPr>
                <p:spPr>
                  <a:xfrm>
                    <a:off x="919848" y="2526895"/>
                    <a:ext cx="313850" cy="139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12</m:t>
                              </m:r>
                            </m:sub>
                            <m:sup>
                              <m:r>
                                <a:rPr lang="en-US" altLang="zh-CN" sz="700" b="0" i="1" smtClean="0">
                                  <a:latin typeface="Cambria Math" panose="02040503050406030204" pitchFamily="18" charset="0"/>
                                </a:rPr>
                                <m:t>11</m:t>
                              </m:r>
                            </m:sup>
                          </m:sSubSup>
                        </m:oMath>
                      </m:oMathPara>
                    </a14:m>
                    <a:endParaRPr lang="zh-CN" altLang="en-US" sz="700" dirty="0"/>
                  </a:p>
                </p:txBody>
              </p:sp>
            </mc:Choice>
            <mc:Fallback xmlns="">
              <p:sp>
                <p:nvSpPr>
                  <p:cNvPr id="27" name="文本框 26"/>
                  <p:cNvSpPr txBox="1">
                    <a:spLocks noRot="1" noChangeAspect="1" noMove="1" noResize="1" noEditPoints="1" noAdjustHandles="1" noChangeArrowheads="1" noChangeShapeType="1" noTextEdit="1"/>
                  </p:cNvSpPr>
                  <p:nvPr/>
                </p:nvSpPr>
                <p:spPr>
                  <a:xfrm>
                    <a:off x="919848" y="2526895"/>
                    <a:ext cx="313850" cy="139000"/>
                  </a:xfrm>
                  <a:prstGeom prst="rect">
                    <a:avLst/>
                  </a:prstGeom>
                  <a:blipFill rotWithShape="0">
                    <a:blip r:embed="rId7"/>
                    <a:stretch>
                      <a:fillRect t="-55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a:off x="715774" y="2709279"/>
                    <a:ext cx="313850" cy="139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21</m:t>
                              </m:r>
                            </m:sub>
                            <m:sup>
                              <m:r>
                                <a:rPr lang="en-US" altLang="zh-CN" sz="700" b="0" i="1" smtClean="0">
                                  <a:latin typeface="Cambria Math" panose="02040503050406030204" pitchFamily="18" charset="0"/>
                                </a:rPr>
                                <m:t>11</m:t>
                              </m:r>
                            </m:sup>
                          </m:sSubSup>
                        </m:oMath>
                      </m:oMathPara>
                    </a14:m>
                    <a:endParaRPr lang="zh-CN" altLang="en-US" sz="700" dirty="0"/>
                  </a:p>
                </p:txBody>
              </p:sp>
            </mc:Choice>
            <mc:Fallback xmlns="">
              <p:sp>
                <p:nvSpPr>
                  <p:cNvPr id="28" name="文本框 27"/>
                  <p:cNvSpPr txBox="1">
                    <a:spLocks noRot="1" noChangeAspect="1" noMove="1" noResize="1" noEditPoints="1" noAdjustHandles="1" noChangeArrowheads="1" noChangeShapeType="1" noTextEdit="1"/>
                  </p:cNvSpPr>
                  <p:nvPr/>
                </p:nvSpPr>
                <p:spPr>
                  <a:xfrm>
                    <a:off x="715774" y="2709279"/>
                    <a:ext cx="313850" cy="139000"/>
                  </a:xfrm>
                  <a:prstGeom prst="rect">
                    <a:avLst/>
                  </a:prstGeom>
                  <a:blipFill rotWithShape="0">
                    <a:blip r:embed="rId8"/>
                    <a:stretch>
                      <a:fillRect t="-11765" b="-29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p:cNvSpPr txBox="1"/>
                  <p:nvPr/>
                </p:nvSpPr>
                <p:spPr>
                  <a:xfrm>
                    <a:off x="919385" y="2709279"/>
                    <a:ext cx="313850" cy="139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22</m:t>
                              </m:r>
                            </m:sub>
                            <m:sup>
                              <m:r>
                                <a:rPr lang="en-US" altLang="zh-CN" sz="700" b="0" i="1" smtClean="0">
                                  <a:latin typeface="Cambria Math" panose="02040503050406030204" pitchFamily="18" charset="0"/>
                                </a:rPr>
                                <m:t>11</m:t>
                              </m:r>
                            </m:sup>
                          </m:sSubSup>
                        </m:oMath>
                      </m:oMathPara>
                    </a14:m>
                    <a:endParaRPr lang="zh-CN" altLang="en-US" sz="700" dirty="0"/>
                  </a:p>
                </p:txBody>
              </p:sp>
            </mc:Choice>
            <mc:Fallback xmlns="">
              <p:sp>
                <p:nvSpPr>
                  <p:cNvPr id="29" name="文本框 28"/>
                  <p:cNvSpPr txBox="1">
                    <a:spLocks noRot="1" noChangeAspect="1" noMove="1" noResize="1" noEditPoints="1" noAdjustHandles="1" noChangeArrowheads="1" noChangeShapeType="1" noTextEdit="1"/>
                  </p:cNvSpPr>
                  <p:nvPr/>
                </p:nvSpPr>
                <p:spPr>
                  <a:xfrm>
                    <a:off x="919385" y="2709279"/>
                    <a:ext cx="313850" cy="139000"/>
                  </a:xfrm>
                  <a:prstGeom prst="rect">
                    <a:avLst/>
                  </a:prstGeom>
                  <a:blipFill rotWithShape="0">
                    <a:blip r:embed="rId9"/>
                    <a:stretch>
                      <a:fillRect t="-11765" b="-29412"/>
                    </a:stretch>
                  </a:blipFill>
                </p:spPr>
                <p:txBody>
                  <a:bodyPr/>
                  <a:lstStyle/>
                  <a:p>
                    <a:r>
                      <a:rPr lang="zh-CN" altLang="en-US">
                        <a:noFill/>
                      </a:rPr>
                      <a:t> </a:t>
                    </a:r>
                  </a:p>
                </p:txBody>
              </p:sp>
            </mc:Fallback>
          </mc:AlternateContent>
        </p:grpSp>
        <p:grpSp>
          <p:nvGrpSpPr>
            <p:cNvPr id="52" name="组合 51"/>
            <p:cNvGrpSpPr/>
            <p:nvPr/>
          </p:nvGrpSpPr>
          <p:grpSpPr>
            <a:xfrm>
              <a:off x="1835575" y="3530902"/>
              <a:ext cx="413174" cy="308114"/>
              <a:chOff x="1094672" y="2958177"/>
              <a:chExt cx="517924" cy="393128"/>
            </a:xfrm>
          </p:grpSpPr>
          <p:sp>
            <p:nvSpPr>
              <p:cNvPr id="30" name="矩形 29"/>
              <p:cNvSpPr/>
              <p:nvPr/>
            </p:nvSpPr>
            <p:spPr>
              <a:xfrm>
                <a:off x="1141821" y="2958177"/>
                <a:ext cx="410371" cy="39312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31" name="直接连接符 30"/>
              <p:cNvCxnSpPr>
                <a:stCxn id="30" idx="1"/>
                <a:endCxn id="30" idx="3"/>
              </p:cNvCxnSpPr>
              <p:nvPr/>
            </p:nvCxnSpPr>
            <p:spPr>
              <a:xfrm>
                <a:off x="1141821" y="3154741"/>
                <a:ext cx="410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30" idx="0"/>
                <a:endCxn id="30" idx="2"/>
              </p:cNvCxnSpPr>
              <p:nvPr/>
            </p:nvCxnSpPr>
            <p:spPr>
              <a:xfrm>
                <a:off x="1347007" y="2958177"/>
                <a:ext cx="0" cy="39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文本框 32"/>
                  <p:cNvSpPr txBox="1"/>
                  <p:nvPr/>
                </p:nvSpPr>
                <p:spPr>
                  <a:xfrm>
                    <a:off x="1094672" y="2986536"/>
                    <a:ext cx="313850" cy="139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11</m:t>
                              </m:r>
                            </m:sub>
                            <m:sup>
                              <m:r>
                                <a:rPr lang="en-US" altLang="zh-CN" sz="700" b="0" i="1" smtClean="0">
                                  <a:latin typeface="Cambria Math" panose="02040503050406030204" pitchFamily="18" charset="0"/>
                                </a:rPr>
                                <m:t>12</m:t>
                              </m:r>
                            </m:sup>
                          </m:sSubSup>
                        </m:oMath>
                      </m:oMathPara>
                    </a14:m>
                    <a:endParaRPr lang="zh-CN" altLang="en-US" sz="700" dirty="0"/>
                  </a:p>
                </p:txBody>
              </p:sp>
            </mc:Choice>
            <mc:Fallback xmlns="">
              <p:sp>
                <p:nvSpPr>
                  <p:cNvPr id="33" name="文本框 32"/>
                  <p:cNvSpPr txBox="1">
                    <a:spLocks noRot="1" noChangeAspect="1" noMove="1" noResize="1" noEditPoints="1" noAdjustHandles="1" noChangeArrowheads="1" noChangeShapeType="1" noTextEdit="1"/>
                  </p:cNvSpPr>
                  <p:nvPr/>
                </p:nvSpPr>
                <p:spPr>
                  <a:xfrm>
                    <a:off x="1094672" y="2986536"/>
                    <a:ext cx="313850" cy="139000"/>
                  </a:xfrm>
                  <a:prstGeom prst="rect">
                    <a:avLst/>
                  </a:prstGeom>
                  <a:blipFill rotWithShape="0">
                    <a:blip r:embed="rId10"/>
                    <a:stretch>
                      <a:fillRect t="-11765" b="-29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1298746" y="2986536"/>
                    <a:ext cx="313850" cy="1392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12</m:t>
                              </m:r>
                            </m:sub>
                            <m:sup>
                              <m:r>
                                <a:rPr lang="en-US" altLang="zh-CN" sz="700" b="0" i="1" smtClean="0">
                                  <a:latin typeface="Cambria Math" panose="02040503050406030204" pitchFamily="18" charset="0"/>
                                </a:rPr>
                                <m:t>12</m:t>
                              </m:r>
                            </m:sup>
                          </m:sSubSup>
                        </m:oMath>
                      </m:oMathPara>
                    </a14:m>
                    <a:endParaRPr lang="zh-CN" altLang="en-US" sz="700" dirty="0"/>
                  </a:p>
                </p:txBody>
              </p:sp>
            </mc:Choice>
            <mc:Fallback xmlns="">
              <p:sp>
                <p:nvSpPr>
                  <p:cNvPr id="34" name="文本框 33"/>
                  <p:cNvSpPr txBox="1">
                    <a:spLocks noRot="1" noChangeAspect="1" noMove="1" noResize="1" noEditPoints="1" noAdjustHandles="1" noChangeArrowheads="1" noChangeShapeType="1" noTextEdit="1"/>
                  </p:cNvSpPr>
                  <p:nvPr/>
                </p:nvSpPr>
                <p:spPr>
                  <a:xfrm>
                    <a:off x="1298746" y="2986536"/>
                    <a:ext cx="313850" cy="139243"/>
                  </a:xfrm>
                  <a:prstGeom prst="rect">
                    <a:avLst/>
                  </a:prstGeom>
                  <a:blipFill rotWithShape="0">
                    <a:blip r:embed="rId11"/>
                    <a:stretch>
                      <a:fillRect t="-11765" b="-29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p:cNvSpPr txBox="1"/>
                  <p:nvPr/>
                </p:nvSpPr>
                <p:spPr>
                  <a:xfrm>
                    <a:off x="1094672" y="3168920"/>
                    <a:ext cx="313850" cy="1392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21</m:t>
                              </m:r>
                            </m:sub>
                            <m:sup>
                              <m:r>
                                <a:rPr lang="en-US" altLang="zh-CN" sz="700" b="0" i="1" smtClean="0">
                                  <a:latin typeface="Cambria Math" panose="02040503050406030204" pitchFamily="18" charset="0"/>
                                </a:rPr>
                                <m:t>12</m:t>
                              </m:r>
                            </m:sup>
                          </m:sSubSup>
                        </m:oMath>
                      </m:oMathPara>
                    </a14:m>
                    <a:endParaRPr lang="zh-CN" altLang="en-US" sz="700" dirty="0"/>
                  </a:p>
                </p:txBody>
              </p:sp>
            </mc:Choice>
            <mc:Fallback xmlns="">
              <p:sp>
                <p:nvSpPr>
                  <p:cNvPr id="35" name="文本框 34"/>
                  <p:cNvSpPr txBox="1">
                    <a:spLocks noRot="1" noChangeAspect="1" noMove="1" noResize="1" noEditPoints="1" noAdjustHandles="1" noChangeArrowheads="1" noChangeShapeType="1" noTextEdit="1"/>
                  </p:cNvSpPr>
                  <p:nvPr/>
                </p:nvSpPr>
                <p:spPr>
                  <a:xfrm>
                    <a:off x="1094672" y="3168920"/>
                    <a:ext cx="313850" cy="139243"/>
                  </a:xfrm>
                  <a:prstGeom prst="rect">
                    <a:avLst/>
                  </a:prstGeom>
                  <a:blipFill rotWithShape="0">
                    <a:blip r:embed="rId12"/>
                    <a:stretch>
                      <a:fillRect t="-55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p:cNvSpPr txBox="1"/>
                  <p:nvPr/>
                </p:nvSpPr>
                <p:spPr>
                  <a:xfrm>
                    <a:off x="1298283" y="3168920"/>
                    <a:ext cx="313850" cy="1392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22</m:t>
                              </m:r>
                            </m:sub>
                            <m:sup>
                              <m:r>
                                <a:rPr lang="en-US" altLang="zh-CN" sz="700" b="0" i="1" smtClean="0">
                                  <a:latin typeface="Cambria Math" panose="02040503050406030204" pitchFamily="18" charset="0"/>
                                </a:rPr>
                                <m:t>12</m:t>
                              </m:r>
                            </m:sup>
                          </m:sSubSup>
                        </m:oMath>
                      </m:oMathPara>
                    </a14:m>
                    <a:endParaRPr lang="zh-CN" altLang="en-US" sz="700" dirty="0"/>
                  </a:p>
                </p:txBody>
              </p:sp>
            </mc:Choice>
            <mc:Fallback xmlns="">
              <p:sp>
                <p:nvSpPr>
                  <p:cNvPr id="36" name="文本框 35"/>
                  <p:cNvSpPr txBox="1">
                    <a:spLocks noRot="1" noChangeAspect="1" noMove="1" noResize="1" noEditPoints="1" noAdjustHandles="1" noChangeArrowheads="1" noChangeShapeType="1" noTextEdit="1"/>
                  </p:cNvSpPr>
                  <p:nvPr/>
                </p:nvSpPr>
                <p:spPr>
                  <a:xfrm>
                    <a:off x="1298283" y="3168920"/>
                    <a:ext cx="313850" cy="139243"/>
                  </a:xfrm>
                  <a:prstGeom prst="rect">
                    <a:avLst/>
                  </a:prstGeom>
                  <a:blipFill rotWithShape="0">
                    <a:blip r:embed="rId13"/>
                    <a:stretch>
                      <a:fillRect t="-5556" b="-22222"/>
                    </a:stretch>
                  </a:blipFill>
                </p:spPr>
                <p:txBody>
                  <a:bodyPr/>
                  <a:lstStyle/>
                  <a:p>
                    <a:r>
                      <a:rPr lang="zh-CN" altLang="en-US">
                        <a:noFill/>
                      </a:rPr>
                      <a:t> </a:t>
                    </a:r>
                  </a:p>
                </p:txBody>
              </p:sp>
            </mc:Fallback>
          </mc:AlternateContent>
        </p:grpSp>
        <p:grpSp>
          <p:nvGrpSpPr>
            <p:cNvPr id="53" name="组合 52"/>
            <p:cNvGrpSpPr/>
            <p:nvPr/>
          </p:nvGrpSpPr>
          <p:grpSpPr>
            <a:xfrm>
              <a:off x="1998006" y="3861242"/>
              <a:ext cx="413174" cy="308114"/>
              <a:chOff x="1556916" y="3395224"/>
              <a:chExt cx="517924" cy="393128"/>
            </a:xfrm>
          </p:grpSpPr>
          <p:sp>
            <p:nvSpPr>
              <p:cNvPr id="37" name="矩形 36"/>
              <p:cNvSpPr/>
              <p:nvPr/>
            </p:nvSpPr>
            <p:spPr>
              <a:xfrm>
                <a:off x="1604065" y="3395224"/>
                <a:ext cx="410371" cy="393128"/>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38" name="直接连接符 37"/>
              <p:cNvCxnSpPr>
                <a:stCxn id="37" idx="1"/>
                <a:endCxn id="37" idx="3"/>
              </p:cNvCxnSpPr>
              <p:nvPr/>
            </p:nvCxnSpPr>
            <p:spPr>
              <a:xfrm>
                <a:off x="1604065" y="3591788"/>
                <a:ext cx="410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7" idx="0"/>
                <a:endCxn id="37" idx="2"/>
              </p:cNvCxnSpPr>
              <p:nvPr/>
            </p:nvCxnSpPr>
            <p:spPr>
              <a:xfrm>
                <a:off x="1809251" y="3395224"/>
                <a:ext cx="0" cy="39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本框 39"/>
                  <p:cNvSpPr txBox="1"/>
                  <p:nvPr/>
                </p:nvSpPr>
                <p:spPr>
                  <a:xfrm>
                    <a:off x="1556916" y="3423583"/>
                    <a:ext cx="313850" cy="1397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11</m:t>
                              </m:r>
                            </m:sub>
                            <m:sup>
                              <m:r>
                                <a:rPr lang="en-US" altLang="zh-CN" sz="700" b="0" i="1" smtClean="0">
                                  <a:latin typeface="Cambria Math" panose="02040503050406030204" pitchFamily="18" charset="0"/>
                                </a:rPr>
                                <m:t>13</m:t>
                              </m:r>
                            </m:sup>
                          </m:sSubSup>
                        </m:oMath>
                      </m:oMathPara>
                    </a14:m>
                    <a:endParaRPr lang="zh-CN" altLang="en-US" sz="700" dirty="0"/>
                  </a:p>
                </p:txBody>
              </p:sp>
            </mc:Choice>
            <mc:Fallback xmlns="">
              <p:sp>
                <p:nvSpPr>
                  <p:cNvPr id="40" name="文本框 39"/>
                  <p:cNvSpPr txBox="1">
                    <a:spLocks noRot="1" noChangeAspect="1" noMove="1" noResize="1" noEditPoints="1" noAdjustHandles="1" noChangeArrowheads="1" noChangeShapeType="1" noTextEdit="1"/>
                  </p:cNvSpPr>
                  <p:nvPr/>
                </p:nvSpPr>
                <p:spPr>
                  <a:xfrm>
                    <a:off x="1556916" y="3423583"/>
                    <a:ext cx="313850" cy="139735"/>
                  </a:xfrm>
                  <a:prstGeom prst="rect">
                    <a:avLst/>
                  </a:prstGeom>
                  <a:blipFill rotWithShape="0">
                    <a:blip r:embed="rId14"/>
                    <a:stretch>
                      <a:fillRect t="-55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p:cNvSpPr txBox="1"/>
                  <p:nvPr/>
                </p:nvSpPr>
                <p:spPr>
                  <a:xfrm>
                    <a:off x="1760990" y="3423583"/>
                    <a:ext cx="313850" cy="1399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12</m:t>
                              </m:r>
                            </m:sub>
                            <m:sup>
                              <m:r>
                                <a:rPr lang="en-US" altLang="zh-CN" sz="700" b="0" i="1" smtClean="0">
                                  <a:latin typeface="Cambria Math" panose="02040503050406030204" pitchFamily="18" charset="0"/>
                                </a:rPr>
                                <m:t>13</m:t>
                              </m:r>
                            </m:sup>
                          </m:sSubSup>
                        </m:oMath>
                      </m:oMathPara>
                    </a14:m>
                    <a:endParaRPr lang="zh-CN" altLang="en-US" sz="700" dirty="0"/>
                  </a:p>
                </p:txBody>
              </p:sp>
            </mc:Choice>
            <mc:Fallback xmlns="">
              <p:sp>
                <p:nvSpPr>
                  <p:cNvPr id="41" name="文本框 40"/>
                  <p:cNvSpPr txBox="1">
                    <a:spLocks noRot="1" noChangeAspect="1" noMove="1" noResize="1" noEditPoints="1" noAdjustHandles="1" noChangeArrowheads="1" noChangeShapeType="1" noTextEdit="1"/>
                  </p:cNvSpPr>
                  <p:nvPr/>
                </p:nvSpPr>
                <p:spPr>
                  <a:xfrm>
                    <a:off x="1760990" y="3423583"/>
                    <a:ext cx="313850" cy="139981"/>
                  </a:xfrm>
                  <a:prstGeom prst="rect">
                    <a:avLst/>
                  </a:prstGeom>
                  <a:blipFill rotWithShape="0">
                    <a:blip r:embed="rId15"/>
                    <a:stretch>
                      <a:fillRect b="-2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p:cNvSpPr txBox="1"/>
                  <p:nvPr/>
                </p:nvSpPr>
                <p:spPr>
                  <a:xfrm>
                    <a:off x="1556916" y="3605967"/>
                    <a:ext cx="313850" cy="1399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21</m:t>
                              </m:r>
                            </m:sub>
                            <m:sup>
                              <m:r>
                                <a:rPr lang="en-US" altLang="zh-CN" sz="700" b="0" i="1" smtClean="0">
                                  <a:latin typeface="Cambria Math" panose="02040503050406030204" pitchFamily="18" charset="0"/>
                                </a:rPr>
                                <m:t>13</m:t>
                              </m:r>
                            </m:sup>
                          </m:sSubSup>
                        </m:oMath>
                      </m:oMathPara>
                    </a14:m>
                    <a:endParaRPr lang="zh-CN" altLang="en-US" sz="700" dirty="0"/>
                  </a:p>
                </p:txBody>
              </p:sp>
            </mc:Choice>
            <mc:Fallback xmlns="">
              <p:sp>
                <p:nvSpPr>
                  <p:cNvPr id="42" name="文本框 41"/>
                  <p:cNvSpPr txBox="1">
                    <a:spLocks noRot="1" noChangeAspect="1" noMove="1" noResize="1" noEditPoints="1" noAdjustHandles="1" noChangeArrowheads="1" noChangeShapeType="1" noTextEdit="1"/>
                  </p:cNvSpPr>
                  <p:nvPr/>
                </p:nvSpPr>
                <p:spPr>
                  <a:xfrm>
                    <a:off x="1556916" y="3605967"/>
                    <a:ext cx="313850" cy="139981"/>
                  </a:xfrm>
                  <a:prstGeom prst="rect">
                    <a:avLst/>
                  </a:prstGeom>
                  <a:blipFill rotWithShape="0">
                    <a:blip r:embed="rId16"/>
                    <a:stretch>
                      <a:fillRect b="-2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p:cNvSpPr txBox="1"/>
                  <p:nvPr/>
                </p:nvSpPr>
                <p:spPr>
                  <a:xfrm>
                    <a:off x="1760527" y="3605967"/>
                    <a:ext cx="313850" cy="1399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22</m:t>
                              </m:r>
                            </m:sub>
                            <m:sup>
                              <m:r>
                                <a:rPr lang="en-US" altLang="zh-CN" sz="700" b="0" i="1" smtClean="0">
                                  <a:latin typeface="Cambria Math" panose="02040503050406030204" pitchFamily="18" charset="0"/>
                                </a:rPr>
                                <m:t>13</m:t>
                              </m:r>
                            </m:sup>
                          </m:sSubSup>
                        </m:oMath>
                      </m:oMathPara>
                    </a14:m>
                    <a:endParaRPr lang="zh-CN" altLang="en-US" sz="700" dirty="0"/>
                  </a:p>
                </p:txBody>
              </p:sp>
            </mc:Choice>
            <mc:Fallback xmlns="">
              <p:sp>
                <p:nvSpPr>
                  <p:cNvPr id="43" name="文本框 42"/>
                  <p:cNvSpPr txBox="1">
                    <a:spLocks noRot="1" noChangeAspect="1" noMove="1" noResize="1" noEditPoints="1" noAdjustHandles="1" noChangeArrowheads="1" noChangeShapeType="1" noTextEdit="1"/>
                  </p:cNvSpPr>
                  <p:nvPr/>
                </p:nvSpPr>
                <p:spPr>
                  <a:xfrm>
                    <a:off x="1760527" y="3605967"/>
                    <a:ext cx="313850" cy="139981"/>
                  </a:xfrm>
                  <a:prstGeom prst="rect">
                    <a:avLst/>
                  </a:prstGeom>
                  <a:blipFill rotWithShape="0">
                    <a:blip r:embed="rId17"/>
                    <a:stretch>
                      <a:fillRect b="-27778"/>
                    </a:stretch>
                  </a:blipFill>
                </p:spPr>
                <p:txBody>
                  <a:bodyPr/>
                  <a:lstStyle/>
                  <a:p>
                    <a:r>
                      <a:rPr lang="zh-CN" altLang="en-US">
                        <a:noFill/>
                      </a:rPr>
                      <a:t> </a:t>
                    </a:r>
                  </a:p>
                </p:txBody>
              </p:sp>
            </mc:Fallback>
          </mc:AlternateContent>
        </p:grpSp>
        <p:grpSp>
          <p:nvGrpSpPr>
            <p:cNvPr id="54" name="组合 53"/>
            <p:cNvGrpSpPr/>
            <p:nvPr/>
          </p:nvGrpSpPr>
          <p:grpSpPr>
            <a:xfrm>
              <a:off x="2164215" y="4188504"/>
              <a:ext cx="413174" cy="308114"/>
              <a:chOff x="2131153" y="3727964"/>
              <a:chExt cx="517924" cy="393128"/>
            </a:xfrm>
          </p:grpSpPr>
          <p:sp>
            <p:nvSpPr>
              <p:cNvPr id="44" name="矩形 43"/>
              <p:cNvSpPr/>
              <p:nvPr/>
            </p:nvSpPr>
            <p:spPr>
              <a:xfrm>
                <a:off x="2178302" y="3727964"/>
                <a:ext cx="410371" cy="393128"/>
              </a:xfrm>
              <a:prstGeom prst="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45" name="直接连接符 44"/>
              <p:cNvCxnSpPr>
                <a:stCxn id="44" idx="1"/>
                <a:endCxn id="44" idx="3"/>
              </p:cNvCxnSpPr>
              <p:nvPr/>
            </p:nvCxnSpPr>
            <p:spPr>
              <a:xfrm>
                <a:off x="2178302" y="3924528"/>
                <a:ext cx="410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44" idx="0"/>
                <a:endCxn id="44" idx="2"/>
              </p:cNvCxnSpPr>
              <p:nvPr/>
            </p:nvCxnSpPr>
            <p:spPr>
              <a:xfrm>
                <a:off x="2383488" y="3727964"/>
                <a:ext cx="0" cy="393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文本框 46"/>
                  <p:cNvSpPr txBox="1"/>
                  <p:nvPr/>
                </p:nvSpPr>
                <p:spPr>
                  <a:xfrm>
                    <a:off x="2131153" y="3756323"/>
                    <a:ext cx="313850" cy="1387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11</m:t>
                              </m:r>
                            </m:sub>
                            <m:sup>
                              <m:r>
                                <a:rPr lang="en-US" altLang="zh-CN" sz="700" b="0" i="1" smtClean="0">
                                  <a:latin typeface="Cambria Math" panose="02040503050406030204" pitchFamily="18" charset="0"/>
                                </a:rPr>
                                <m:t>14</m:t>
                              </m:r>
                            </m:sup>
                          </m:sSubSup>
                        </m:oMath>
                      </m:oMathPara>
                    </a14:m>
                    <a:endParaRPr lang="zh-CN" altLang="en-US" sz="700" dirty="0"/>
                  </a:p>
                </p:txBody>
              </p:sp>
            </mc:Choice>
            <mc:Fallback xmlns="">
              <p:sp>
                <p:nvSpPr>
                  <p:cNvPr id="47" name="文本框 46"/>
                  <p:cNvSpPr txBox="1">
                    <a:spLocks noRot="1" noChangeAspect="1" noMove="1" noResize="1" noEditPoints="1" noAdjustHandles="1" noChangeArrowheads="1" noChangeShapeType="1" noTextEdit="1"/>
                  </p:cNvSpPr>
                  <p:nvPr/>
                </p:nvSpPr>
                <p:spPr>
                  <a:xfrm>
                    <a:off x="2131153" y="3756323"/>
                    <a:ext cx="313850" cy="138753"/>
                  </a:xfrm>
                  <a:prstGeom prst="rect">
                    <a:avLst/>
                  </a:prstGeom>
                  <a:blipFill rotWithShape="0">
                    <a:blip r:embed="rId18"/>
                    <a:stretch>
                      <a:fillRect t="-55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p:cNvSpPr txBox="1"/>
                  <p:nvPr/>
                </p:nvSpPr>
                <p:spPr>
                  <a:xfrm>
                    <a:off x="2335227" y="3756323"/>
                    <a:ext cx="313850" cy="139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12</m:t>
                              </m:r>
                            </m:sub>
                            <m:sup>
                              <m:r>
                                <a:rPr lang="en-US" altLang="zh-CN" sz="700" b="0" i="1" smtClean="0">
                                  <a:latin typeface="Cambria Math" panose="02040503050406030204" pitchFamily="18" charset="0"/>
                                </a:rPr>
                                <m:t>14</m:t>
                              </m:r>
                            </m:sup>
                          </m:sSubSup>
                        </m:oMath>
                      </m:oMathPara>
                    </a14:m>
                    <a:endParaRPr lang="zh-CN" altLang="en-US" sz="700" dirty="0"/>
                  </a:p>
                </p:txBody>
              </p:sp>
            </mc:Choice>
            <mc:Fallback xmlns="">
              <p:sp>
                <p:nvSpPr>
                  <p:cNvPr id="48" name="文本框 47"/>
                  <p:cNvSpPr txBox="1">
                    <a:spLocks noRot="1" noChangeAspect="1" noMove="1" noResize="1" noEditPoints="1" noAdjustHandles="1" noChangeArrowheads="1" noChangeShapeType="1" noTextEdit="1"/>
                  </p:cNvSpPr>
                  <p:nvPr/>
                </p:nvSpPr>
                <p:spPr>
                  <a:xfrm>
                    <a:off x="2335227" y="3756323"/>
                    <a:ext cx="313850" cy="139000"/>
                  </a:xfrm>
                  <a:prstGeom prst="rect">
                    <a:avLst/>
                  </a:prstGeom>
                  <a:blipFill rotWithShape="0">
                    <a:blip r:embed="rId19"/>
                    <a:stretch>
                      <a:fillRect t="-55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p:cNvSpPr txBox="1"/>
                  <p:nvPr/>
                </p:nvSpPr>
                <p:spPr>
                  <a:xfrm>
                    <a:off x="2131153" y="3938707"/>
                    <a:ext cx="313850" cy="139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21</m:t>
                              </m:r>
                            </m:sub>
                            <m:sup>
                              <m:r>
                                <a:rPr lang="en-US" altLang="zh-CN" sz="700" b="0" i="1" smtClean="0">
                                  <a:latin typeface="Cambria Math" panose="02040503050406030204" pitchFamily="18" charset="0"/>
                                </a:rPr>
                                <m:t>14</m:t>
                              </m:r>
                            </m:sup>
                          </m:sSubSup>
                        </m:oMath>
                      </m:oMathPara>
                    </a14:m>
                    <a:endParaRPr lang="zh-CN" altLang="en-US" sz="700" dirty="0"/>
                  </a:p>
                </p:txBody>
              </p:sp>
            </mc:Choice>
            <mc:Fallback xmlns="">
              <p:sp>
                <p:nvSpPr>
                  <p:cNvPr id="49" name="文本框 48"/>
                  <p:cNvSpPr txBox="1">
                    <a:spLocks noRot="1" noChangeAspect="1" noMove="1" noResize="1" noEditPoints="1" noAdjustHandles="1" noChangeArrowheads="1" noChangeShapeType="1" noTextEdit="1"/>
                  </p:cNvSpPr>
                  <p:nvPr/>
                </p:nvSpPr>
                <p:spPr>
                  <a:xfrm>
                    <a:off x="2131153" y="3938707"/>
                    <a:ext cx="313850" cy="139000"/>
                  </a:xfrm>
                  <a:prstGeom prst="rect">
                    <a:avLst/>
                  </a:prstGeom>
                  <a:blipFill rotWithShape="0">
                    <a:blip r:embed="rId20"/>
                    <a:stretch>
                      <a:fillRect t="-55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p:cNvSpPr txBox="1"/>
                  <p:nvPr/>
                </p:nvSpPr>
                <p:spPr>
                  <a:xfrm>
                    <a:off x="2334764" y="3938707"/>
                    <a:ext cx="313850" cy="1390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700" i="1" smtClean="0">
                                  <a:latin typeface="Cambria Math" charset="0"/>
                                </a:rPr>
                              </m:ctrlPr>
                            </m:sSubSupPr>
                            <m:e>
                              <m:r>
                                <a:rPr lang="en-US" altLang="zh-CN" sz="700" b="0" i="1" smtClean="0">
                                  <a:latin typeface="Cambria Math" panose="02040503050406030204" pitchFamily="18" charset="0"/>
                                </a:rPr>
                                <m:t>𝑤</m:t>
                              </m:r>
                            </m:e>
                            <m:sub>
                              <m:r>
                                <a:rPr lang="en-US" altLang="zh-CN" sz="700" b="0" i="1" smtClean="0">
                                  <a:latin typeface="Cambria Math" panose="02040503050406030204" pitchFamily="18" charset="0"/>
                                </a:rPr>
                                <m:t>22</m:t>
                              </m:r>
                            </m:sub>
                            <m:sup>
                              <m:r>
                                <a:rPr lang="en-US" altLang="zh-CN" sz="700" b="0" i="1" smtClean="0">
                                  <a:latin typeface="Cambria Math" panose="02040503050406030204" pitchFamily="18" charset="0"/>
                                </a:rPr>
                                <m:t>14</m:t>
                              </m:r>
                            </m:sup>
                          </m:sSubSup>
                        </m:oMath>
                      </m:oMathPara>
                    </a14:m>
                    <a:endParaRPr lang="zh-CN" altLang="en-US" sz="700" dirty="0"/>
                  </a:p>
                </p:txBody>
              </p:sp>
            </mc:Choice>
            <mc:Fallback xmlns="">
              <p:sp>
                <p:nvSpPr>
                  <p:cNvPr id="50" name="文本框 49"/>
                  <p:cNvSpPr txBox="1">
                    <a:spLocks noRot="1" noChangeAspect="1" noMove="1" noResize="1" noEditPoints="1" noAdjustHandles="1" noChangeArrowheads="1" noChangeShapeType="1" noTextEdit="1"/>
                  </p:cNvSpPr>
                  <p:nvPr/>
                </p:nvSpPr>
                <p:spPr>
                  <a:xfrm>
                    <a:off x="2334764" y="3938707"/>
                    <a:ext cx="313850" cy="139000"/>
                  </a:xfrm>
                  <a:prstGeom prst="rect">
                    <a:avLst/>
                  </a:prstGeom>
                  <a:blipFill rotWithShape="0">
                    <a:blip r:embed="rId21"/>
                    <a:stretch>
                      <a:fillRect t="-5556" b="-22222"/>
                    </a:stretch>
                  </a:blipFill>
                </p:spPr>
                <p:txBody>
                  <a:bodyPr/>
                  <a:lstStyle/>
                  <a:p>
                    <a:r>
                      <a:rPr lang="zh-CN" altLang="en-US">
                        <a:noFill/>
                      </a:rPr>
                      <a:t> </a:t>
                    </a:r>
                  </a:p>
                </p:txBody>
              </p:sp>
            </mc:Fallback>
          </mc:AlternateContent>
        </p:grpSp>
        <p:sp>
          <p:nvSpPr>
            <p:cNvPr id="55" name="左大括号 54"/>
            <p:cNvSpPr/>
            <p:nvPr/>
          </p:nvSpPr>
          <p:spPr>
            <a:xfrm>
              <a:off x="2117716" y="4188504"/>
              <a:ext cx="71850" cy="308114"/>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6" name="左大括号 55"/>
            <p:cNvSpPr/>
            <p:nvPr/>
          </p:nvSpPr>
          <p:spPr>
            <a:xfrm rot="16200000">
              <a:off x="2328329" y="4384052"/>
              <a:ext cx="71850" cy="329896"/>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文本框 56"/>
            <p:cNvSpPr txBox="1"/>
            <p:nvPr/>
          </p:nvSpPr>
          <p:spPr>
            <a:xfrm>
              <a:off x="1863082" y="4188841"/>
              <a:ext cx="304892" cy="307777"/>
            </a:xfrm>
            <a:prstGeom prst="rect">
              <a:avLst/>
            </a:prstGeom>
            <a:noFill/>
          </p:spPr>
          <p:txBody>
            <a:bodyPr wrap="none" rtlCol="0">
              <a:spAutoFit/>
            </a:bodyPr>
            <a:lstStyle/>
            <a:p>
              <a:r>
                <a:rPr lang="en-US" altLang="zh-CN" dirty="0" smtClean="0">
                  <a:solidFill>
                    <a:srgbClr val="FF0000"/>
                  </a:solidFill>
                </a:rPr>
                <a:t>K</a:t>
              </a:r>
              <a:endParaRPr lang="zh-CN" altLang="en-US" dirty="0">
                <a:solidFill>
                  <a:srgbClr val="FF0000"/>
                </a:solidFill>
              </a:endParaRPr>
            </a:p>
          </p:txBody>
        </p:sp>
        <p:sp>
          <p:nvSpPr>
            <p:cNvPr id="58" name="文本框 57"/>
            <p:cNvSpPr txBox="1"/>
            <p:nvPr/>
          </p:nvSpPr>
          <p:spPr>
            <a:xfrm>
              <a:off x="2220394" y="4507730"/>
              <a:ext cx="304892" cy="307777"/>
            </a:xfrm>
            <a:prstGeom prst="rect">
              <a:avLst/>
            </a:prstGeom>
            <a:noFill/>
          </p:spPr>
          <p:txBody>
            <a:bodyPr wrap="none" rtlCol="0">
              <a:spAutoFit/>
            </a:bodyPr>
            <a:lstStyle/>
            <a:p>
              <a:r>
                <a:rPr lang="en-US" altLang="zh-CN" dirty="0" smtClean="0">
                  <a:solidFill>
                    <a:srgbClr val="FF0000"/>
                  </a:solidFill>
                </a:rPr>
                <a:t>K</a:t>
              </a:r>
              <a:endParaRPr lang="zh-CN" altLang="en-US" dirty="0">
                <a:solidFill>
                  <a:srgbClr val="FF0000"/>
                </a:solidFill>
              </a:endParaRPr>
            </a:p>
          </p:txBody>
        </p:sp>
      </p:grpSp>
      <p:grpSp>
        <p:nvGrpSpPr>
          <p:cNvPr id="91" name="组合 90"/>
          <p:cNvGrpSpPr/>
          <p:nvPr/>
        </p:nvGrpSpPr>
        <p:grpSpPr>
          <a:xfrm>
            <a:off x="2100266" y="996430"/>
            <a:ext cx="1676165" cy="1625548"/>
            <a:chOff x="2778443" y="3219072"/>
            <a:chExt cx="1427613" cy="1353809"/>
          </a:xfrm>
        </p:grpSpPr>
        <p:sp>
          <p:nvSpPr>
            <p:cNvPr id="6" name="矩形 5"/>
            <p:cNvSpPr/>
            <p:nvPr/>
          </p:nvSpPr>
          <p:spPr>
            <a:xfrm>
              <a:off x="2920940" y="3219072"/>
              <a:ext cx="1000707" cy="928138"/>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014312" y="3307511"/>
              <a:ext cx="1000707" cy="928138"/>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107684" y="3395950"/>
              <a:ext cx="1000707" cy="928138"/>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205349" y="3488682"/>
              <a:ext cx="1000707" cy="928138"/>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左大括号 58"/>
            <p:cNvSpPr/>
            <p:nvPr/>
          </p:nvSpPr>
          <p:spPr>
            <a:xfrm rot="18762560">
              <a:off x="2988887" y="4121103"/>
              <a:ext cx="71850" cy="396749"/>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 name="文本框 59"/>
            <p:cNvSpPr txBox="1"/>
            <p:nvPr/>
          </p:nvSpPr>
          <p:spPr>
            <a:xfrm>
              <a:off x="2778443" y="4265104"/>
              <a:ext cx="314510" cy="307777"/>
            </a:xfrm>
            <a:prstGeom prst="rect">
              <a:avLst/>
            </a:prstGeom>
            <a:noFill/>
          </p:spPr>
          <p:txBody>
            <a:bodyPr wrap="none" rtlCol="0">
              <a:spAutoFit/>
            </a:bodyPr>
            <a:lstStyle/>
            <a:p>
              <a:r>
                <a:rPr lang="en-US" altLang="zh-CN" dirty="0">
                  <a:solidFill>
                    <a:srgbClr val="FF0000"/>
                  </a:solidFill>
                </a:rPr>
                <a:t>N</a:t>
              </a:r>
              <a:endParaRPr lang="zh-CN" altLang="en-US" dirty="0">
                <a:solidFill>
                  <a:srgbClr val="FF0000"/>
                </a:solidFill>
              </a:endParaRPr>
            </a:p>
          </p:txBody>
        </p:sp>
      </p:grpSp>
      <p:grpSp>
        <p:nvGrpSpPr>
          <p:cNvPr id="90" name="组合 89"/>
          <p:cNvGrpSpPr/>
          <p:nvPr/>
        </p:nvGrpSpPr>
        <p:grpSpPr>
          <a:xfrm>
            <a:off x="4178529" y="1049153"/>
            <a:ext cx="1693704" cy="1633348"/>
            <a:chOff x="5052394" y="3210530"/>
            <a:chExt cx="1369923" cy="1415053"/>
          </a:xfrm>
        </p:grpSpPr>
        <p:sp>
          <p:nvSpPr>
            <p:cNvPr id="15" name="矩形 14"/>
            <p:cNvSpPr/>
            <p:nvPr/>
          </p:nvSpPr>
          <p:spPr>
            <a:xfrm>
              <a:off x="5052394" y="3353306"/>
              <a:ext cx="673339" cy="631582"/>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145766" y="3441745"/>
              <a:ext cx="673339" cy="631582"/>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239138" y="3530184"/>
              <a:ext cx="673339" cy="631582"/>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336803" y="3622916"/>
              <a:ext cx="673339" cy="631582"/>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左大括号 60"/>
            <p:cNvSpPr/>
            <p:nvPr/>
          </p:nvSpPr>
          <p:spPr>
            <a:xfrm rot="8397876">
              <a:off x="5896868" y="3262325"/>
              <a:ext cx="71850" cy="396749"/>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2" name="文本框 61"/>
            <p:cNvSpPr txBox="1"/>
            <p:nvPr/>
          </p:nvSpPr>
          <p:spPr>
            <a:xfrm>
              <a:off x="5881529" y="3210530"/>
              <a:ext cx="333746" cy="307777"/>
            </a:xfrm>
            <a:prstGeom prst="rect">
              <a:avLst/>
            </a:prstGeom>
            <a:noFill/>
          </p:spPr>
          <p:txBody>
            <a:bodyPr wrap="none" rtlCol="0">
              <a:spAutoFit/>
            </a:bodyPr>
            <a:lstStyle/>
            <a:p>
              <a:r>
                <a:rPr lang="en-US" altLang="zh-CN" dirty="0" smtClean="0">
                  <a:solidFill>
                    <a:srgbClr val="FF0000"/>
                  </a:solidFill>
                </a:rPr>
                <a:t>M</a:t>
              </a:r>
              <a:endParaRPr lang="zh-CN" altLang="en-US" dirty="0">
                <a:solidFill>
                  <a:srgbClr val="FF0000"/>
                </a:solidFill>
              </a:endParaRPr>
            </a:p>
          </p:txBody>
        </p:sp>
        <p:sp>
          <p:nvSpPr>
            <p:cNvPr id="63" name="左大括号 62"/>
            <p:cNvSpPr/>
            <p:nvPr/>
          </p:nvSpPr>
          <p:spPr>
            <a:xfrm rot="10800000">
              <a:off x="6048402" y="3646170"/>
              <a:ext cx="71850" cy="608328"/>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4" name="左大括号 63"/>
            <p:cNvSpPr/>
            <p:nvPr/>
          </p:nvSpPr>
          <p:spPr>
            <a:xfrm rot="16200000">
              <a:off x="5637548" y="3974635"/>
              <a:ext cx="71850" cy="673339"/>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5" name="文本框 64"/>
            <p:cNvSpPr txBox="1"/>
            <p:nvPr/>
          </p:nvSpPr>
          <p:spPr>
            <a:xfrm>
              <a:off x="6107807" y="3805204"/>
              <a:ext cx="314510" cy="307777"/>
            </a:xfrm>
            <a:prstGeom prst="rect">
              <a:avLst/>
            </a:prstGeom>
            <a:noFill/>
          </p:spPr>
          <p:txBody>
            <a:bodyPr wrap="none" rtlCol="0">
              <a:spAutoFit/>
            </a:bodyPr>
            <a:lstStyle/>
            <a:p>
              <a:r>
                <a:rPr lang="en-US" altLang="zh-CN" dirty="0" smtClean="0">
                  <a:solidFill>
                    <a:srgbClr val="FF0000"/>
                  </a:solidFill>
                </a:rPr>
                <a:t>R</a:t>
              </a:r>
              <a:endParaRPr lang="zh-CN" altLang="en-US" dirty="0">
                <a:solidFill>
                  <a:srgbClr val="FF0000"/>
                </a:solidFill>
              </a:endParaRPr>
            </a:p>
          </p:txBody>
        </p:sp>
        <p:sp>
          <p:nvSpPr>
            <p:cNvPr id="66" name="文本框 65"/>
            <p:cNvSpPr txBox="1"/>
            <p:nvPr/>
          </p:nvSpPr>
          <p:spPr>
            <a:xfrm>
              <a:off x="5516217" y="4317806"/>
              <a:ext cx="314510" cy="307777"/>
            </a:xfrm>
            <a:prstGeom prst="rect">
              <a:avLst/>
            </a:prstGeom>
            <a:noFill/>
          </p:spPr>
          <p:txBody>
            <a:bodyPr wrap="none" rtlCol="0">
              <a:spAutoFit/>
            </a:bodyPr>
            <a:lstStyle/>
            <a:p>
              <a:r>
                <a:rPr lang="en-US" altLang="zh-CN" dirty="0" smtClean="0">
                  <a:solidFill>
                    <a:srgbClr val="FF0000"/>
                  </a:solidFill>
                </a:rPr>
                <a:t>C</a:t>
              </a:r>
              <a:endParaRPr lang="zh-CN" altLang="en-US" dirty="0">
                <a:solidFill>
                  <a:srgbClr val="FF0000"/>
                </a:solidFill>
              </a:endParaRPr>
            </a:p>
          </p:txBody>
        </p:sp>
      </p:grpSp>
      <p:grpSp>
        <p:nvGrpSpPr>
          <p:cNvPr id="67" name="组合 66"/>
          <p:cNvGrpSpPr/>
          <p:nvPr/>
        </p:nvGrpSpPr>
        <p:grpSpPr>
          <a:xfrm>
            <a:off x="2651455" y="1355710"/>
            <a:ext cx="1992521" cy="768832"/>
            <a:chOff x="3570590" y="2178350"/>
            <a:chExt cx="2873424" cy="1039886"/>
          </a:xfrm>
        </p:grpSpPr>
        <p:grpSp>
          <p:nvGrpSpPr>
            <p:cNvPr id="68" name="组合 67"/>
            <p:cNvGrpSpPr/>
            <p:nvPr/>
          </p:nvGrpSpPr>
          <p:grpSpPr>
            <a:xfrm>
              <a:off x="3570590" y="2178350"/>
              <a:ext cx="2873424" cy="702890"/>
              <a:chOff x="3709577" y="2178965"/>
              <a:chExt cx="2873424" cy="702890"/>
            </a:xfrm>
          </p:grpSpPr>
          <p:sp>
            <p:nvSpPr>
              <p:cNvPr id="71" name="矩形 70"/>
              <p:cNvSpPr/>
              <p:nvPr/>
            </p:nvSpPr>
            <p:spPr bwMode="auto">
              <a:xfrm>
                <a:off x="3715774" y="2179647"/>
                <a:ext cx="243644" cy="243644"/>
              </a:xfrm>
              <a:prstGeom prst="rect">
                <a:avLst/>
              </a:pr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2" name="矩形 71"/>
              <p:cNvSpPr/>
              <p:nvPr/>
            </p:nvSpPr>
            <p:spPr bwMode="auto">
              <a:xfrm>
                <a:off x="3868174" y="2332047"/>
                <a:ext cx="243644" cy="243644"/>
              </a:xfrm>
              <a:prstGeom prst="rect">
                <a:avLst/>
              </a:prstGeom>
              <a:solidFill>
                <a:srgbClr val="FFFF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3" name="矩形 72"/>
              <p:cNvSpPr/>
              <p:nvPr/>
            </p:nvSpPr>
            <p:spPr bwMode="auto">
              <a:xfrm>
                <a:off x="4020574" y="2484447"/>
                <a:ext cx="243644" cy="243644"/>
              </a:xfrm>
              <a:prstGeom prst="rect">
                <a:avLst/>
              </a:prstGeom>
              <a:solidFill>
                <a:srgbClr val="92D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4" name="矩形 73"/>
              <p:cNvSpPr/>
              <p:nvPr/>
            </p:nvSpPr>
            <p:spPr bwMode="auto">
              <a:xfrm>
                <a:off x="4172974" y="2636847"/>
                <a:ext cx="243644" cy="243644"/>
              </a:xfrm>
              <a:prstGeom prst="rect">
                <a:avLst/>
              </a:prstGeom>
              <a:solidFill>
                <a:srgbClr val="00B0F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cxnSp>
            <p:nvCxnSpPr>
              <p:cNvPr id="75" name="直接连接符 74"/>
              <p:cNvCxnSpPr/>
              <p:nvPr/>
            </p:nvCxnSpPr>
            <p:spPr bwMode="auto">
              <a:xfrm>
                <a:off x="3959418" y="2179647"/>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6" name="直接连接符 75"/>
              <p:cNvCxnSpPr/>
              <p:nvPr/>
            </p:nvCxnSpPr>
            <p:spPr bwMode="auto">
              <a:xfrm>
                <a:off x="3709577" y="2424655"/>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7" name="直接连接符 76"/>
              <p:cNvCxnSpPr/>
              <p:nvPr/>
            </p:nvCxnSpPr>
            <p:spPr bwMode="auto">
              <a:xfrm>
                <a:off x="3710601" y="2178965"/>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8" name="直接连接符 77"/>
              <p:cNvCxnSpPr>
                <a:stCxn id="74" idx="1"/>
                <a:endCxn id="74" idx="3"/>
              </p:cNvCxnSpPr>
              <p:nvPr/>
            </p:nvCxnSpPr>
            <p:spPr bwMode="auto">
              <a:xfrm>
                <a:off x="4172974" y="27586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79" name="直接连接符 78"/>
              <p:cNvCxnSpPr>
                <a:stCxn id="73" idx="1"/>
                <a:endCxn id="73" idx="3"/>
              </p:cNvCxnSpPr>
              <p:nvPr/>
            </p:nvCxnSpPr>
            <p:spPr bwMode="auto">
              <a:xfrm>
                <a:off x="4020574" y="26062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0" name="直接连接符 79"/>
              <p:cNvCxnSpPr>
                <a:stCxn id="72" idx="1"/>
                <a:endCxn id="72" idx="3"/>
              </p:cNvCxnSpPr>
              <p:nvPr/>
            </p:nvCxnSpPr>
            <p:spPr bwMode="auto">
              <a:xfrm>
                <a:off x="3868174" y="24538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1" name="直接连接符 80"/>
              <p:cNvCxnSpPr>
                <a:stCxn id="71" idx="1"/>
                <a:endCxn id="71" idx="3"/>
              </p:cNvCxnSpPr>
              <p:nvPr/>
            </p:nvCxnSpPr>
            <p:spPr bwMode="auto">
              <a:xfrm>
                <a:off x="3715774" y="23014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2" name="直接连接符 81"/>
              <p:cNvCxnSpPr>
                <a:stCxn id="74" idx="2"/>
                <a:endCxn id="74" idx="0"/>
              </p:cNvCxnSpPr>
              <p:nvPr/>
            </p:nvCxnSpPr>
            <p:spPr bwMode="auto">
              <a:xfrm flipV="1">
                <a:off x="4294796" y="26368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3" name="直接连接符 82"/>
              <p:cNvCxnSpPr>
                <a:stCxn id="73" idx="2"/>
                <a:endCxn id="73" idx="0"/>
              </p:cNvCxnSpPr>
              <p:nvPr/>
            </p:nvCxnSpPr>
            <p:spPr bwMode="auto">
              <a:xfrm flipV="1">
                <a:off x="4142396" y="24844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4" name="直接连接符 83"/>
              <p:cNvCxnSpPr>
                <a:stCxn id="72" idx="2"/>
                <a:endCxn id="72" idx="0"/>
              </p:cNvCxnSpPr>
              <p:nvPr/>
            </p:nvCxnSpPr>
            <p:spPr bwMode="auto">
              <a:xfrm flipV="1">
                <a:off x="3989996" y="23320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5" name="直接连接符 84"/>
              <p:cNvCxnSpPr/>
              <p:nvPr/>
            </p:nvCxnSpPr>
            <p:spPr bwMode="auto">
              <a:xfrm flipV="1">
                <a:off x="3837596" y="21796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6" name="直接连接符 85"/>
              <p:cNvCxnSpPr>
                <a:endCxn id="88" idx="0"/>
              </p:cNvCxnSpPr>
              <p:nvPr/>
            </p:nvCxnSpPr>
            <p:spPr bwMode="auto">
              <a:xfrm>
                <a:off x="4079461" y="2210765"/>
                <a:ext cx="2465802" cy="33534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7" name="直接连接符 86"/>
              <p:cNvCxnSpPr>
                <a:stCxn id="74" idx="2"/>
                <a:endCxn id="88" idx="2"/>
              </p:cNvCxnSpPr>
              <p:nvPr/>
            </p:nvCxnSpPr>
            <p:spPr bwMode="auto">
              <a:xfrm flipV="1">
                <a:off x="4294796" y="2620586"/>
                <a:ext cx="2250467" cy="259905"/>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8" name="矩形 87"/>
              <p:cNvSpPr/>
              <p:nvPr/>
            </p:nvSpPr>
            <p:spPr bwMode="auto">
              <a:xfrm>
                <a:off x="6508025" y="2546111"/>
                <a:ext cx="74475" cy="74475"/>
              </a:xfrm>
              <a:prstGeom prst="rect">
                <a:avLst/>
              </a:prstGeom>
              <a:solidFill>
                <a:srgbClr val="FFFF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mc:AlternateContent xmlns:mc="http://schemas.openxmlformats.org/markup-compatibility/2006" xmlns:a14="http://schemas.microsoft.com/office/drawing/2010/main">
            <mc:Choice Requires="a14">
              <p:sp>
                <p:nvSpPr>
                  <p:cNvPr id="89" name="文本框 88"/>
                  <p:cNvSpPr txBox="1"/>
                  <p:nvPr/>
                </p:nvSpPr>
                <p:spPr>
                  <a:xfrm>
                    <a:off x="6332419" y="2236046"/>
                    <a:ext cx="250582" cy="202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100" i="1" smtClean="0">
                                  <a:latin typeface="Cambria Math" charset="0"/>
                                </a:rPr>
                              </m:ctrlPr>
                            </m:sSubSupPr>
                            <m:e>
                              <m:r>
                                <a:rPr lang="en-US" altLang="zh-CN" sz="1100" b="0" i="1" smtClean="0">
                                  <a:latin typeface="Cambria Math" panose="02040503050406030204" pitchFamily="18" charset="0"/>
                                </a:rPr>
                                <m:t>𝑤</m:t>
                              </m:r>
                            </m:e>
                            <m:sub>
                              <m:r>
                                <a:rPr lang="en-US" altLang="zh-CN" sz="1100" b="0" i="1" smtClean="0">
                                  <a:latin typeface="Cambria Math" panose="02040503050406030204" pitchFamily="18" charset="0"/>
                                </a:rPr>
                                <m:t>𝑖𝑗</m:t>
                              </m:r>
                            </m:sub>
                            <m:sup>
                              <m:r>
                                <a:rPr lang="en-US" altLang="zh-CN" sz="1100" b="0" i="1" smtClean="0">
                                  <a:latin typeface="Cambria Math" panose="02040503050406030204" pitchFamily="18" charset="0"/>
                                </a:rPr>
                                <m:t>1</m:t>
                              </m:r>
                              <m:r>
                                <a:rPr lang="en-US" altLang="zh-CN" sz="1100" b="0" i="1" smtClean="0">
                                  <a:latin typeface="Cambria Math" panose="02040503050406030204" pitchFamily="18" charset="0"/>
                                </a:rPr>
                                <m:t>𝑙</m:t>
                              </m:r>
                            </m:sup>
                          </m:sSubSup>
                        </m:oMath>
                      </m:oMathPara>
                    </a14:m>
                    <a:endParaRPr lang="zh-CN" altLang="en-US" sz="1100" dirty="0" smtClean="0"/>
                  </a:p>
                </p:txBody>
              </p:sp>
            </mc:Choice>
            <mc:Fallback xmlns="">
              <p:sp>
                <p:nvSpPr>
                  <p:cNvPr id="89" name="文本框 88"/>
                  <p:cNvSpPr txBox="1">
                    <a:spLocks noRot="1" noChangeAspect="1" noMove="1" noResize="1" noEditPoints="1" noAdjustHandles="1" noChangeArrowheads="1" noChangeShapeType="1" noTextEdit="1"/>
                  </p:cNvSpPr>
                  <p:nvPr/>
                </p:nvSpPr>
                <p:spPr>
                  <a:xfrm>
                    <a:off x="6332419" y="2236046"/>
                    <a:ext cx="250582" cy="202043"/>
                  </a:xfrm>
                  <a:prstGeom prst="rect">
                    <a:avLst/>
                  </a:prstGeom>
                  <a:blipFill rotWithShape="0">
                    <a:blip r:embed="rId22"/>
                    <a:stretch>
                      <a:fillRect l="-21429" r="-42857" b="-64000"/>
                    </a:stretch>
                  </a:blipFill>
                </p:spPr>
                <p:txBody>
                  <a:bodyPr/>
                  <a:lstStyle/>
                  <a:p>
                    <a:r>
                      <a:rPr lang="zh-CN" altLang="en-US">
                        <a:noFill/>
                      </a:rPr>
                      <a:t> </a:t>
                    </a:r>
                  </a:p>
                </p:txBody>
              </p:sp>
            </mc:Fallback>
          </mc:AlternateContent>
        </p:grpSp>
        <p:sp>
          <p:nvSpPr>
            <p:cNvPr id="69" name="左大括号 68"/>
            <p:cNvSpPr/>
            <p:nvPr/>
          </p:nvSpPr>
          <p:spPr bwMode="auto">
            <a:xfrm rot="16200000">
              <a:off x="4109863" y="2821208"/>
              <a:ext cx="103201" cy="241196"/>
            </a:xfrm>
            <a:prstGeom prst="leftBrace">
              <a:avLst>
                <a:gd name="adj1" fmla="val 33032"/>
                <a:gd name="adj2" fmla="val 50000"/>
              </a:avLst>
            </a:prstGeom>
            <a:no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0" name="文本框 69"/>
            <p:cNvSpPr txBox="1"/>
            <p:nvPr/>
          </p:nvSpPr>
          <p:spPr>
            <a:xfrm>
              <a:off x="4032220" y="2926727"/>
              <a:ext cx="337836" cy="291509"/>
            </a:xfrm>
            <a:prstGeom prst="rect">
              <a:avLst/>
            </a:prstGeom>
            <a:noFill/>
          </p:spPr>
          <p:txBody>
            <a:bodyPr wrap="square" rtlCol="0">
              <a:spAutoFit/>
            </a:bodyPr>
            <a:lstStyle/>
            <a:p>
              <a:r>
                <a:rPr lang="en-US" altLang="zh-CN" sz="1050" dirty="0" smtClean="0">
                  <a:solidFill>
                    <a:srgbClr val="FF0000"/>
                  </a:solidFill>
                </a:rPr>
                <a:t>K</a:t>
              </a:r>
              <a:endParaRPr lang="zh-CN" altLang="en-US" sz="1050" dirty="0" smtClean="0">
                <a:solidFill>
                  <a:srgbClr val="FF0000"/>
                </a:solidFill>
              </a:endParaRPr>
            </a:p>
          </p:txBody>
        </p:sp>
      </p:grpSp>
      <mc:AlternateContent xmlns:mc="http://schemas.openxmlformats.org/markup-compatibility/2006" xmlns:a14="http://schemas.microsoft.com/office/drawing/2010/main">
        <mc:Choice Requires="a14">
          <p:sp>
            <p:nvSpPr>
              <p:cNvPr id="96" name="文本框 95"/>
              <p:cNvSpPr txBox="1"/>
              <p:nvPr/>
            </p:nvSpPr>
            <p:spPr>
              <a:xfrm>
                <a:off x="1071169" y="2604039"/>
                <a:ext cx="5014258" cy="6301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𝑌</m:t>
                      </m:r>
                      <m:d>
                        <m:dPr>
                          <m:begChr m:val="["/>
                          <m:endChr m:val="]"/>
                          <m:ctrlPr>
                            <a:rPr lang="en-US" altLang="zh-CN" b="0" i="1" smtClean="0">
                              <a:latin typeface="Cambria Math" charset="0"/>
                            </a:rPr>
                          </m:ctrlPr>
                        </m:dPr>
                        <m:e>
                          <m:r>
                            <a:rPr lang="en-US" altLang="zh-CN" b="0" i="1" smtClean="0">
                              <a:latin typeface="Cambria Math" panose="02040503050406030204" pitchFamily="18" charset="0"/>
                            </a:rPr>
                            <m:t>𝑚</m:t>
                          </m:r>
                        </m:e>
                      </m:d>
                      <m:d>
                        <m:dPr>
                          <m:begChr m:val="["/>
                          <m:endChr m:val="]"/>
                          <m:ctrlPr>
                            <a:rPr lang="en-US" altLang="zh-CN" b="0" i="1" smtClean="0">
                              <a:latin typeface="Cambria Math" charset="0"/>
                            </a:rPr>
                          </m:ctrlPr>
                        </m:dPr>
                        <m:e>
                          <m:r>
                            <a:rPr lang="en-US" altLang="zh-CN" b="0" i="1" smtClean="0">
                              <a:latin typeface="Cambria Math" panose="02040503050406030204" pitchFamily="18" charset="0"/>
                            </a:rPr>
                            <m:t>𝑟</m:t>
                          </m:r>
                        </m:e>
                      </m:d>
                      <m:d>
                        <m:dPr>
                          <m:begChr m:val="["/>
                          <m:endChr m:val="]"/>
                          <m:ctrlPr>
                            <a:rPr lang="en-US" altLang="zh-CN" b="0" i="1" smtClean="0">
                              <a:latin typeface="Cambria Math" charset="0"/>
                            </a:rPr>
                          </m:ctrlPr>
                        </m:dPr>
                        <m:e>
                          <m:r>
                            <a:rPr lang="en-US" altLang="zh-CN" b="0" i="1" smtClean="0">
                              <a:latin typeface="Cambria Math" panose="02040503050406030204" pitchFamily="18" charset="0"/>
                            </a:rPr>
                            <m:t>𝑐</m:t>
                          </m:r>
                        </m:e>
                      </m:d>
                      <m:r>
                        <a:rPr lang="en-US" altLang="zh-CN" b="0" i="1" smtClean="0">
                          <a:latin typeface="Cambria Math" panose="02040503050406030204" pitchFamily="18" charset="0"/>
                        </a:rPr>
                        <m:t>=</m:t>
                      </m:r>
                      <m:nary>
                        <m:naryPr>
                          <m:chr m:val="∑"/>
                          <m:ctrlPr>
                            <a:rPr lang="en-US" altLang="zh-CN" b="0" i="1" smtClean="0">
                              <a:latin typeface="Cambria Math" charset="0"/>
                            </a:rPr>
                          </m:ctrlPr>
                        </m:naryPr>
                        <m:sub>
                          <m:r>
                            <m:rPr>
                              <m:brk m:alnAt="23"/>
                            </m:rPr>
                            <a:rPr lang="en-US" altLang="zh-CN" b="0" i="1" smtClean="0">
                              <a:latin typeface="Cambria Math" panose="02040503050406030204" pitchFamily="18" charset="0"/>
                            </a:rPr>
                            <m:t>𝑛</m:t>
                          </m:r>
                          <m:r>
                            <a:rPr lang="en-US" altLang="zh-CN" b="0" i="1" smtClean="0">
                              <a:latin typeface="Cambria Math" panose="02040503050406030204" pitchFamily="18" charset="0"/>
                            </a:rPr>
                            <m:t>=0</m:t>
                          </m:r>
                        </m:sub>
                        <m:sup>
                          <m:r>
                            <a:rPr lang="en-US" altLang="zh-CN" b="0" i="1" smtClean="0">
                              <a:solidFill>
                                <a:srgbClr val="FF0000"/>
                              </a:solidFill>
                              <a:latin typeface="Cambria Math" panose="02040503050406030204" pitchFamily="18" charset="0"/>
                            </a:rPr>
                            <m:t>𝑁</m:t>
                          </m:r>
                          <m:r>
                            <a:rPr lang="en-US" altLang="zh-CN" b="0" i="1" smtClean="0">
                              <a:latin typeface="Cambria Math" panose="02040503050406030204" pitchFamily="18" charset="0"/>
                            </a:rPr>
                            <m:t>−1</m:t>
                          </m:r>
                        </m:sup>
                        <m:e>
                          <m:nary>
                            <m:naryPr>
                              <m:chr m:val="∑"/>
                              <m:ctrlPr>
                                <a:rPr lang="en-US" altLang="zh-CN" b="0" i="1" smtClean="0">
                                  <a:latin typeface="Cambria Math" charset="0"/>
                                </a:rPr>
                              </m:ctrlPr>
                            </m:naryPr>
                            <m:sub>
                              <m:r>
                                <m:rPr>
                                  <m:brk m:alnAt="23"/>
                                </m:rPr>
                                <a:rPr lang="en-US" altLang="zh-CN" b="0" i="1" smtClean="0">
                                  <a:latin typeface="Cambria Math" panose="02040503050406030204" pitchFamily="18" charset="0"/>
                                </a:rPr>
                                <m:t>𝑖</m:t>
                              </m:r>
                              <m:r>
                                <a:rPr lang="en-US" altLang="zh-CN" b="0" i="1" smtClean="0">
                                  <a:latin typeface="Cambria Math" panose="02040503050406030204" pitchFamily="18" charset="0"/>
                                </a:rPr>
                                <m:t>=0</m:t>
                              </m:r>
                            </m:sub>
                            <m:sup>
                              <m:r>
                                <a:rPr lang="en-US" altLang="zh-CN" b="0" i="1" smtClean="0">
                                  <a:solidFill>
                                    <a:srgbClr val="FF0000"/>
                                  </a:solidFill>
                                  <a:latin typeface="Cambria Math" panose="02040503050406030204" pitchFamily="18" charset="0"/>
                                </a:rPr>
                                <m:t>𝐾</m:t>
                              </m:r>
                              <m:r>
                                <a:rPr lang="en-US" altLang="zh-CN" b="0" i="1" smtClean="0">
                                  <a:latin typeface="Cambria Math" panose="02040503050406030204" pitchFamily="18" charset="0"/>
                                </a:rPr>
                                <m:t>−1</m:t>
                              </m:r>
                            </m:sup>
                            <m:e>
                              <m:nary>
                                <m:naryPr>
                                  <m:chr m:val="∑"/>
                                  <m:ctrlPr>
                                    <a:rPr lang="en-US" altLang="zh-CN" b="0" i="1" smtClean="0">
                                      <a:latin typeface="Cambria Math" charset="0"/>
                                    </a:rPr>
                                  </m:ctrlPr>
                                </m:naryPr>
                                <m:sub>
                                  <m:r>
                                    <m:rPr>
                                      <m:brk m:alnAt="23"/>
                                    </m:rPr>
                                    <a:rPr lang="en-US" altLang="zh-CN" b="0" i="1" smtClean="0">
                                      <a:latin typeface="Cambria Math" panose="02040503050406030204" pitchFamily="18" charset="0"/>
                                    </a:rPr>
                                    <m:t>𝑗</m:t>
                                  </m:r>
                                  <m:r>
                                    <a:rPr lang="en-US" altLang="zh-CN" b="0" i="1" smtClean="0">
                                      <a:latin typeface="Cambria Math" panose="02040503050406030204" pitchFamily="18" charset="0"/>
                                    </a:rPr>
                                    <m:t>=0</m:t>
                                  </m:r>
                                </m:sub>
                                <m:sup>
                                  <m:r>
                                    <a:rPr lang="en-US" altLang="zh-CN" b="0" i="1" smtClean="0">
                                      <a:solidFill>
                                        <a:srgbClr val="FF0000"/>
                                      </a:solidFill>
                                      <a:latin typeface="Cambria Math" panose="02040503050406030204" pitchFamily="18" charset="0"/>
                                    </a:rPr>
                                    <m:t>𝐾</m:t>
                                  </m:r>
                                  <m:r>
                                    <a:rPr lang="en-US" altLang="zh-CN" b="0" i="1" smtClean="0">
                                      <a:latin typeface="Cambria Math" panose="02040503050406030204" pitchFamily="18" charset="0"/>
                                    </a:rPr>
                                    <m:t>−1</m:t>
                                  </m:r>
                                </m:sup>
                                <m:e>
                                  <m:r>
                                    <a:rPr lang="en-US" altLang="zh-CN" b="0" i="1" smtClean="0">
                                      <a:latin typeface="Cambria Math" panose="02040503050406030204" pitchFamily="18" charset="0"/>
                                    </a:rPr>
                                    <m:t>𝑤</m:t>
                                  </m:r>
                                  <m:d>
                                    <m:dPr>
                                      <m:begChr m:val="["/>
                                      <m:endChr m:val="]"/>
                                      <m:ctrlPr>
                                        <a:rPr lang="en-US" altLang="zh-CN" b="0" i="1" smtClean="0">
                                          <a:latin typeface="Cambria Math" charset="0"/>
                                        </a:rPr>
                                      </m:ctrlPr>
                                    </m:dPr>
                                    <m:e>
                                      <m:r>
                                        <a:rPr lang="en-US" altLang="zh-CN" b="0" i="1" smtClean="0">
                                          <a:latin typeface="Cambria Math" panose="02040503050406030204" pitchFamily="18" charset="0"/>
                                        </a:rPr>
                                        <m:t>𝑚</m:t>
                                      </m:r>
                                    </m:e>
                                  </m:d>
                                  <m:d>
                                    <m:dPr>
                                      <m:begChr m:val="["/>
                                      <m:endChr m:val="]"/>
                                      <m:ctrlPr>
                                        <a:rPr lang="en-US" altLang="zh-CN" b="0" i="1" smtClean="0">
                                          <a:latin typeface="Cambria Math" charset="0"/>
                                        </a:rPr>
                                      </m:ctrlPr>
                                    </m:dPr>
                                    <m:e>
                                      <m:r>
                                        <a:rPr lang="en-US" altLang="zh-CN" b="0" i="1" smtClean="0">
                                          <a:latin typeface="Cambria Math" panose="02040503050406030204" pitchFamily="18" charset="0"/>
                                        </a:rPr>
                                        <m:t>𝑛</m:t>
                                      </m:r>
                                    </m:e>
                                  </m:d>
                                  <m:d>
                                    <m:dPr>
                                      <m:begChr m:val="["/>
                                      <m:endChr m:val="]"/>
                                      <m:ctrlPr>
                                        <a:rPr lang="en-US" altLang="zh-CN" b="0" i="1" smtClean="0">
                                          <a:latin typeface="Cambria Math" charset="0"/>
                                        </a:rPr>
                                      </m:ctrlPr>
                                    </m:dPr>
                                    <m:e>
                                      <m:r>
                                        <a:rPr lang="en-US" altLang="zh-CN" b="0" i="1" smtClean="0">
                                          <a:latin typeface="Cambria Math" panose="02040503050406030204" pitchFamily="18" charset="0"/>
                                        </a:rPr>
                                        <m:t>𝑖</m:t>
                                      </m:r>
                                    </m:e>
                                  </m:d>
                                  <m:d>
                                    <m:dPr>
                                      <m:begChr m:val="["/>
                                      <m:endChr m:val="]"/>
                                      <m:ctrlPr>
                                        <a:rPr lang="en-US" altLang="zh-CN" b="0" i="1" smtClean="0">
                                          <a:latin typeface="Cambria Math" charset="0"/>
                                        </a:rPr>
                                      </m:ctrlPr>
                                    </m:dPr>
                                    <m:e>
                                      <m:r>
                                        <a:rPr lang="en-US" altLang="zh-CN" b="0" i="1" smtClean="0">
                                          <a:latin typeface="Cambria Math" panose="02040503050406030204" pitchFamily="18" charset="0"/>
                                        </a:rPr>
                                        <m:t>𝑗</m:t>
                                      </m:r>
                                    </m:e>
                                  </m:d>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𝑥</m:t>
                                  </m:r>
                                  <m:d>
                                    <m:dPr>
                                      <m:begChr m:val="["/>
                                      <m:endChr m:val="]"/>
                                      <m:ctrlPr>
                                        <a:rPr lang="en-US" altLang="zh-CN" b="0" i="1" smtClean="0">
                                          <a:latin typeface="Cambria Math"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𝑛</m:t>
                                      </m:r>
                                    </m:e>
                                  </m:d>
                                  <m:d>
                                    <m:dPr>
                                      <m:begChr m:val="["/>
                                      <m:endChr m:val="]"/>
                                      <m:ctrlPr>
                                        <a:rPr lang="en-US" altLang="zh-CN" b="0" i="1" smtClean="0">
                                          <a:latin typeface="Cambria Math" charset="0"/>
                                          <a:ea typeface="Cambria Math" panose="02040503050406030204" pitchFamily="18" charset="0"/>
                                        </a:rPr>
                                      </m:ctrlPr>
                                    </m:dPr>
                                    <m:e>
                                      <m:r>
                                        <a:rPr lang="en-US" altLang="zh-CN" b="0" i="1" smtClean="0">
                                          <a:solidFill>
                                            <a:srgbClr val="FF0000"/>
                                          </a:solidFill>
                                          <a:latin typeface="Cambria Math" panose="02040503050406030204" pitchFamily="18" charset="0"/>
                                          <a:ea typeface="Cambria Math" panose="02040503050406030204" pitchFamily="18" charset="0"/>
                                        </a:rPr>
                                        <m:t>𝑆</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𝑟</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e>
                                  </m:d>
                                  <m:d>
                                    <m:dPr>
                                      <m:begChr m:val="["/>
                                      <m:endChr m:val="]"/>
                                      <m:ctrlPr>
                                        <a:rPr lang="en-US" altLang="zh-CN" b="0" i="1" smtClean="0">
                                          <a:latin typeface="Cambria Math" charset="0"/>
                                          <a:ea typeface="Cambria Math" panose="02040503050406030204" pitchFamily="18" charset="0"/>
                                        </a:rPr>
                                      </m:ctrlPr>
                                    </m:dPr>
                                    <m:e>
                                      <m:r>
                                        <a:rPr lang="en-US" altLang="zh-CN" i="1" smtClean="0">
                                          <a:solidFill>
                                            <a:srgbClr val="FF0000"/>
                                          </a:solidFill>
                                          <a:latin typeface="Cambria Math" panose="02040503050406030204" pitchFamily="18" charset="0"/>
                                          <a:ea typeface="Cambria Math" panose="02040503050406030204" pitchFamily="18" charset="0"/>
                                        </a:rPr>
                                        <m:t>𝑆</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𝑟</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𝑖</m:t>
                                      </m:r>
                                    </m:e>
                                  </m:d>
                                </m:e>
                              </m:nary>
                            </m:e>
                          </m:nary>
                        </m:e>
                      </m:nary>
                    </m:oMath>
                  </m:oMathPara>
                </a14:m>
                <a:endParaRPr lang="zh-CN" altLang="en-US" dirty="0"/>
              </a:p>
            </p:txBody>
          </p:sp>
        </mc:Choice>
        <mc:Fallback xmlns="">
          <p:sp>
            <p:nvSpPr>
              <p:cNvPr id="96" name="文本框 95"/>
              <p:cNvSpPr txBox="1">
                <a:spLocks noRot="1" noChangeAspect="1" noMove="1" noResize="1" noEditPoints="1" noAdjustHandles="1" noChangeArrowheads="1" noChangeShapeType="1" noTextEdit="1"/>
              </p:cNvSpPr>
              <p:nvPr/>
            </p:nvSpPr>
            <p:spPr>
              <a:xfrm>
                <a:off x="1071169" y="2604039"/>
                <a:ext cx="5014258" cy="630173"/>
              </a:xfrm>
              <a:prstGeom prst="rect">
                <a:avLst/>
              </a:prstGeom>
              <a:blipFill>
                <a:blip r:embed="rId23"/>
                <a:stretch>
                  <a:fillRect/>
                </a:stretch>
              </a:blipFill>
            </p:spPr>
            <p:txBody>
              <a:bodyPr/>
              <a:lstStyle/>
              <a:p>
                <a:r>
                  <a:rPr lang="zh-CN" altLang="en-US">
                    <a:noFill/>
                  </a:rPr>
                  <a:t> </a:t>
                </a:r>
              </a:p>
            </p:txBody>
          </p:sp>
        </mc:Fallback>
      </mc:AlternateContent>
      <p:sp>
        <p:nvSpPr>
          <p:cNvPr id="99" name="文本框 98"/>
          <p:cNvSpPr txBox="1"/>
          <p:nvPr/>
        </p:nvSpPr>
        <p:spPr>
          <a:xfrm>
            <a:off x="5241893" y="3608157"/>
            <a:ext cx="3097977" cy="523220"/>
          </a:xfrm>
          <a:prstGeom prst="rect">
            <a:avLst/>
          </a:prstGeom>
          <a:solidFill>
            <a:srgbClr val="6D9EEB"/>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dirty="0" smtClean="0">
                <a:solidFill>
                  <a:srgbClr val="FF0000"/>
                </a:solidFill>
              </a:rPr>
              <a:t>R, C, M, N, K, S </a:t>
            </a:r>
            <a:r>
              <a:rPr lang="en-US" altLang="zh-CN" dirty="0" smtClean="0"/>
              <a:t>are all configuration parameters of the convolutional layer</a:t>
            </a:r>
            <a:endParaRPr lang="zh-CN" altLang="en-US" dirty="0" smtClean="0"/>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807629180"/>
      </p:ext>
    </p:extLst>
  </p:cSld>
  <p:clrMapOvr>
    <a:masterClrMapping/>
  </p:clrMapOvr>
  <mc:AlternateContent xmlns:mc="http://schemas.openxmlformats.org/markup-compatibility/2006">
    <mc:Choice xmlns:p14="http://schemas.microsoft.com/office/powerpoint/2010/main" Requires="p14">
      <p:transition spd="slow" p14:dur="2000" advTm="22041"/>
    </mc:Choice>
    <mc:Fallback>
      <p:transition spd="slow" advTm="2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4.44444E-6 -2.09877E-6 L 0.06563 0.00155 " pathEditMode="relative" rAng="0" ptsTypes="AA">
                                      <p:cBhvr>
                                        <p:cTn id="14" dur="1500" fill="hold"/>
                                        <p:tgtEl>
                                          <p:spTgt spid="67"/>
                                        </p:tgtEl>
                                        <p:attrNameLst>
                                          <p:attrName>ppt_x</p:attrName>
                                          <p:attrName>ppt_y</p:attrName>
                                        </p:attrNameLst>
                                      </p:cBhvr>
                                      <p:rCtr x="3281" y="62"/>
                                    </p:animMotion>
                                  </p:childTnLst>
                                </p:cTn>
                              </p:par>
                            </p:childTnLst>
                          </p:cTn>
                        </p:par>
                        <p:par>
                          <p:cTn id="15" fill="hold">
                            <p:stCondLst>
                              <p:cond delay="2000"/>
                            </p:stCondLst>
                            <p:childTnLst>
                              <p:par>
                                <p:cTn id="16" presetID="42" presetClass="path" presetSubtype="0" accel="50000" decel="50000" fill="hold" nodeType="afterEffect">
                                  <p:stCondLst>
                                    <p:cond delay="0"/>
                                  </p:stCondLst>
                                  <p:childTnLst>
                                    <p:animMotion origin="layout" path="M 0.06563 0.00602 L 0.0007 0.03959 " pathEditMode="fixed" rAng="0" ptsTypes="AA">
                                      <p:cBhvr>
                                        <p:cTn id="17" dur="20" fill="hold"/>
                                        <p:tgtEl>
                                          <p:spTgt spid="67"/>
                                        </p:tgtEl>
                                        <p:attrNameLst>
                                          <p:attrName>ppt_x</p:attrName>
                                          <p:attrName>ppt_y</p:attrName>
                                        </p:attrNameLst>
                                      </p:cBhvr>
                                      <p:rCtr x="-3247" y="1667"/>
                                    </p:animMotion>
                                  </p:childTnLst>
                                </p:cTn>
                              </p:par>
                            </p:childTnLst>
                          </p:cTn>
                        </p:par>
                        <p:par>
                          <p:cTn id="18" fill="hold">
                            <p:stCondLst>
                              <p:cond delay="2020"/>
                            </p:stCondLst>
                            <p:childTnLst>
                              <p:par>
                                <p:cTn id="19" presetID="42" presetClass="path" presetSubtype="0" accel="50000" decel="50000" fill="hold" nodeType="afterEffect">
                                  <p:stCondLst>
                                    <p:cond delay="0"/>
                                  </p:stCondLst>
                                  <p:childTnLst>
                                    <p:animMotion origin="layout" path="M 0.0007 0.03488 L 0.06563 0.0355 " pathEditMode="relative" rAng="0" ptsTypes="AA">
                                      <p:cBhvr>
                                        <p:cTn id="20" dur="1500" fill="hold"/>
                                        <p:tgtEl>
                                          <p:spTgt spid="67"/>
                                        </p:tgtEl>
                                        <p:attrNameLst>
                                          <p:attrName>ppt_x</p:attrName>
                                          <p:attrName>ppt_y</p:attrName>
                                        </p:attrNameLst>
                                      </p:cBhvr>
                                      <p:rCtr x="3247" y="31"/>
                                    </p:animMotion>
                                  </p:childTnLst>
                                </p:cTn>
                              </p:par>
                            </p:childTnLst>
                          </p:cTn>
                        </p:par>
                        <p:par>
                          <p:cTn id="21" fill="hold">
                            <p:stCondLst>
                              <p:cond delay="3520"/>
                            </p:stCondLst>
                            <p:childTnLst>
                              <p:par>
                                <p:cTn id="22" presetID="42" presetClass="path" presetSubtype="0" accel="50000" decel="50000" fill="hold" nodeType="afterEffect">
                                  <p:stCondLst>
                                    <p:cond delay="0"/>
                                  </p:stCondLst>
                                  <p:childTnLst>
                                    <p:animMotion origin="layout" path="M 0.06563 0.0355 L -4.44444E-6 0.06636 " pathEditMode="relative" rAng="0" ptsTypes="AA">
                                      <p:cBhvr>
                                        <p:cTn id="23" dur="20" fill="hold"/>
                                        <p:tgtEl>
                                          <p:spTgt spid="67"/>
                                        </p:tgtEl>
                                        <p:attrNameLst>
                                          <p:attrName>ppt_x</p:attrName>
                                          <p:attrName>ppt_y</p:attrName>
                                        </p:attrNameLst>
                                      </p:cBhvr>
                                      <p:rCtr x="-3281" y="1543"/>
                                    </p:animMotion>
                                  </p:childTnLst>
                                </p:cTn>
                              </p:par>
                            </p:childTnLst>
                          </p:cTn>
                        </p:par>
                        <p:par>
                          <p:cTn id="24" fill="hold">
                            <p:stCondLst>
                              <p:cond delay="3540"/>
                            </p:stCondLst>
                            <p:childTnLst>
                              <p:par>
                                <p:cTn id="25" presetID="42" presetClass="path" presetSubtype="0" accel="50000" decel="50000" fill="hold" nodeType="afterEffect">
                                  <p:stCondLst>
                                    <p:cond delay="0"/>
                                  </p:stCondLst>
                                  <p:childTnLst>
                                    <p:animMotion origin="layout" path="M -4.44444E-6 0.06636 L 0.06563 0.06636 " pathEditMode="relative" rAng="0" ptsTypes="AA">
                                      <p:cBhvr>
                                        <p:cTn id="26" dur="1500" fill="hold"/>
                                        <p:tgtEl>
                                          <p:spTgt spid="67"/>
                                        </p:tgtEl>
                                        <p:attrNameLst>
                                          <p:attrName>ppt_x</p:attrName>
                                          <p:attrName>ppt_y</p:attrName>
                                        </p:attrNameLst>
                                      </p:cBhvr>
                                      <p:rCtr x="3281" y="0"/>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98" grpId="1" animBg="1"/>
      <p:bldP spid="9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92370" y="832875"/>
            <a:ext cx="8499148" cy="3739485"/>
            <a:chOff x="0" y="1141698"/>
            <a:chExt cx="9144000" cy="4985980"/>
          </a:xfrm>
        </p:grpSpPr>
        <p:sp>
          <p:nvSpPr>
            <p:cNvPr id="16" name="矩形 15"/>
            <p:cNvSpPr/>
            <p:nvPr/>
          </p:nvSpPr>
          <p:spPr bwMode="auto">
            <a:xfrm>
              <a:off x="0" y="3151082"/>
              <a:ext cx="9144000" cy="2976596"/>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
          <p:nvSpPr>
            <p:cNvPr id="17" name="矩形 16"/>
            <p:cNvSpPr/>
            <p:nvPr/>
          </p:nvSpPr>
          <p:spPr bwMode="auto">
            <a:xfrm>
              <a:off x="0" y="1141698"/>
              <a:ext cx="9144000" cy="2006159"/>
            </a:xfrm>
            <a:prstGeom prst="rect">
              <a:avLst/>
            </a:prstGeom>
            <a:solidFill>
              <a:schemeClr val="accent5">
                <a:alpha val="49000"/>
              </a:schemeClr>
            </a:soli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grpSp>
      <p:sp>
        <p:nvSpPr>
          <p:cNvPr id="10" name="文本框 9"/>
          <p:cNvSpPr txBox="1"/>
          <p:nvPr/>
        </p:nvSpPr>
        <p:spPr>
          <a:xfrm>
            <a:off x="189229" y="836403"/>
            <a:ext cx="8802288" cy="3739485"/>
          </a:xfrm>
          <a:prstGeom prst="rect">
            <a:avLst/>
          </a:prstGeom>
          <a:noFill/>
          <a:ln>
            <a:solidFill>
              <a:schemeClr val="tx1"/>
            </a:solidFill>
          </a:ln>
        </p:spPr>
        <p:txBody>
          <a:bodyPr wrap="square" rtlCol="0">
            <a:spAutoFit/>
          </a:bodyPr>
          <a:lstStyle/>
          <a:p>
            <a:r>
              <a:rPr lang="en-US" altLang="zh-CN" sz="1725" dirty="0"/>
              <a:t>1  for(row=0; row&lt;</a:t>
            </a:r>
            <a:r>
              <a:rPr lang="en-US" altLang="zh-CN" sz="1725" dirty="0">
                <a:solidFill>
                  <a:srgbClr val="FF0000"/>
                </a:solidFill>
              </a:rPr>
              <a:t>R</a:t>
            </a:r>
            <a:r>
              <a:rPr lang="en-US" altLang="zh-CN" sz="1725" dirty="0"/>
              <a:t>; row+=</a:t>
            </a:r>
            <a:r>
              <a:rPr lang="en-US" altLang="zh-CN" sz="1725" dirty="0" err="1">
                <a:solidFill>
                  <a:srgbClr val="FF0000"/>
                </a:solidFill>
              </a:rPr>
              <a:t>Tr</a:t>
            </a:r>
            <a:r>
              <a:rPr lang="en-US" altLang="zh-CN" sz="1725" dirty="0"/>
              <a:t>) {</a:t>
            </a:r>
          </a:p>
          <a:p>
            <a:pPr lvl="1"/>
            <a:r>
              <a:rPr lang="en-US" altLang="zh-CN" sz="1725" dirty="0"/>
              <a:t>2     for(col=0; col&lt;</a:t>
            </a:r>
            <a:r>
              <a:rPr lang="en-US" altLang="zh-CN" sz="1725" dirty="0">
                <a:solidFill>
                  <a:srgbClr val="FF0000"/>
                </a:solidFill>
              </a:rPr>
              <a:t>C</a:t>
            </a:r>
            <a:r>
              <a:rPr lang="en-US" altLang="zh-CN" sz="1725" dirty="0"/>
              <a:t>; col+=</a:t>
            </a:r>
            <a:r>
              <a:rPr lang="en-US" altLang="zh-CN" sz="1725" dirty="0" err="1">
                <a:solidFill>
                  <a:srgbClr val="FF0000"/>
                </a:solidFill>
              </a:rPr>
              <a:t>Tc</a:t>
            </a:r>
            <a:r>
              <a:rPr lang="en-US" altLang="zh-CN" sz="1725" dirty="0"/>
              <a:t>) {</a:t>
            </a:r>
          </a:p>
          <a:p>
            <a:pPr lvl="2"/>
            <a:r>
              <a:rPr lang="en-US" altLang="zh-CN" sz="1725" dirty="0"/>
              <a:t>3         for(to=0; to&lt;</a:t>
            </a:r>
            <a:r>
              <a:rPr lang="en-US" altLang="zh-CN" sz="1725" dirty="0">
                <a:solidFill>
                  <a:srgbClr val="FF0000"/>
                </a:solidFill>
              </a:rPr>
              <a:t>M</a:t>
            </a:r>
            <a:r>
              <a:rPr lang="en-US" altLang="zh-CN" sz="1725" dirty="0"/>
              <a:t>; to+=</a:t>
            </a:r>
            <a:r>
              <a:rPr lang="en-US" altLang="zh-CN" sz="1725" dirty="0">
                <a:solidFill>
                  <a:srgbClr val="FF0000"/>
                </a:solidFill>
              </a:rPr>
              <a:t>Tm</a:t>
            </a:r>
            <a:r>
              <a:rPr lang="en-US" altLang="zh-CN" sz="1725" dirty="0"/>
              <a:t>) {</a:t>
            </a:r>
          </a:p>
          <a:p>
            <a:pPr lvl="3"/>
            <a:r>
              <a:rPr lang="en-US" altLang="zh-CN" sz="1725" dirty="0"/>
              <a:t>4            for(</a:t>
            </a:r>
            <a:r>
              <a:rPr lang="en-US" altLang="zh-CN" sz="1725" dirty="0" err="1"/>
              <a:t>ti</a:t>
            </a:r>
            <a:r>
              <a:rPr lang="en-US" altLang="zh-CN" sz="1725" dirty="0"/>
              <a:t>=0; </a:t>
            </a:r>
            <a:r>
              <a:rPr lang="en-US" altLang="zh-CN" sz="1725" dirty="0" err="1"/>
              <a:t>ti</a:t>
            </a:r>
            <a:r>
              <a:rPr lang="en-US" altLang="zh-CN" sz="1725" dirty="0"/>
              <a:t>&lt;</a:t>
            </a:r>
            <a:r>
              <a:rPr lang="en-US" altLang="zh-CN" sz="1725" dirty="0">
                <a:solidFill>
                  <a:srgbClr val="FF0000"/>
                </a:solidFill>
              </a:rPr>
              <a:t>N</a:t>
            </a:r>
            <a:r>
              <a:rPr lang="en-US" altLang="zh-CN" sz="1725" dirty="0"/>
              <a:t>; </a:t>
            </a:r>
            <a:r>
              <a:rPr lang="en-US" altLang="zh-CN" sz="1725" dirty="0" err="1"/>
              <a:t>ti</a:t>
            </a:r>
            <a:r>
              <a:rPr lang="en-US" altLang="zh-CN" sz="1725" dirty="0"/>
              <a:t>+=</a:t>
            </a:r>
            <a:r>
              <a:rPr lang="en-US" altLang="zh-CN" sz="1725" dirty="0" err="1">
                <a:solidFill>
                  <a:srgbClr val="FF0000"/>
                </a:solidFill>
              </a:rPr>
              <a:t>Tn</a:t>
            </a:r>
            <a:r>
              <a:rPr lang="en-US" altLang="zh-CN" sz="1725" dirty="0"/>
              <a:t>) {</a:t>
            </a:r>
          </a:p>
          <a:p>
            <a:pPr marL="257175" lvl="3" indent="-257175">
              <a:buAutoNum type="arabicPlain" startAt="4"/>
            </a:pPr>
            <a:endParaRPr lang="en-US" altLang="zh-CN" sz="900" dirty="0"/>
          </a:p>
          <a:p>
            <a:endParaRPr lang="en-US" altLang="zh-CN" sz="1500" dirty="0"/>
          </a:p>
          <a:p>
            <a:endParaRPr lang="en-US" altLang="zh-CN" sz="1500" dirty="0"/>
          </a:p>
          <a:p>
            <a:endParaRPr lang="en-US" altLang="zh-CN" sz="1500" dirty="0"/>
          </a:p>
          <a:p>
            <a:r>
              <a:rPr lang="en-US" altLang="zh-CN" sz="1500" dirty="0"/>
              <a:t>5                for(</a:t>
            </a:r>
            <a:r>
              <a:rPr lang="en-US" altLang="zh-CN" sz="1500" dirty="0" err="1"/>
              <a:t>trr</a:t>
            </a:r>
            <a:r>
              <a:rPr lang="en-US" altLang="zh-CN" sz="1500" dirty="0"/>
              <a:t>=row; </a:t>
            </a:r>
            <a:r>
              <a:rPr lang="en-US" altLang="zh-CN" sz="1500" dirty="0" err="1"/>
              <a:t>trr</a:t>
            </a:r>
            <a:r>
              <a:rPr lang="en-US" altLang="zh-CN" sz="1500" dirty="0"/>
              <a:t>&lt;min(</a:t>
            </a:r>
            <a:r>
              <a:rPr lang="en-US" altLang="zh-CN" sz="1500" dirty="0" err="1"/>
              <a:t>row+</a:t>
            </a:r>
            <a:r>
              <a:rPr lang="en-US" altLang="zh-CN" sz="1725" dirty="0" err="1">
                <a:solidFill>
                  <a:srgbClr val="FF0000"/>
                </a:solidFill>
              </a:rPr>
              <a:t>Tr</a:t>
            </a:r>
            <a:r>
              <a:rPr lang="en-US" altLang="zh-CN" sz="1500" dirty="0"/>
              <a:t>, </a:t>
            </a:r>
            <a:r>
              <a:rPr lang="en-US" altLang="zh-CN" sz="1725" dirty="0">
                <a:solidFill>
                  <a:srgbClr val="FF0000"/>
                </a:solidFill>
              </a:rPr>
              <a:t>R</a:t>
            </a:r>
            <a:r>
              <a:rPr lang="en-US" altLang="zh-CN" sz="1500" dirty="0"/>
              <a:t>); </a:t>
            </a:r>
            <a:r>
              <a:rPr lang="en-US" altLang="zh-CN" sz="1500" dirty="0" err="1"/>
              <a:t>trr</a:t>
            </a:r>
            <a:r>
              <a:rPr lang="en-US" altLang="zh-CN" sz="1500" dirty="0"/>
              <a:t>++) {</a:t>
            </a:r>
          </a:p>
          <a:p>
            <a:pPr lvl="1"/>
            <a:r>
              <a:rPr lang="en-US" altLang="zh-CN" sz="1500" dirty="0"/>
              <a:t>6                   for(</a:t>
            </a:r>
            <a:r>
              <a:rPr lang="en-US" altLang="zh-CN" sz="1500" dirty="0" err="1"/>
              <a:t>tcc</a:t>
            </a:r>
            <a:r>
              <a:rPr lang="en-US" altLang="zh-CN" sz="1500" dirty="0"/>
              <a:t>=col; </a:t>
            </a:r>
            <a:r>
              <a:rPr lang="en-US" altLang="zh-CN" sz="1500" dirty="0" err="1"/>
              <a:t>tcc</a:t>
            </a:r>
            <a:r>
              <a:rPr lang="en-US" altLang="zh-CN" sz="1500" dirty="0"/>
              <a:t>&lt;min(</a:t>
            </a:r>
            <a:r>
              <a:rPr lang="en-US" altLang="zh-CN" sz="1500" dirty="0" err="1"/>
              <a:t>tcc+</a:t>
            </a:r>
            <a:r>
              <a:rPr lang="en-US" altLang="zh-CN" sz="1725" dirty="0" err="1">
                <a:solidFill>
                  <a:srgbClr val="FF0000"/>
                </a:solidFill>
              </a:rPr>
              <a:t>Tc</a:t>
            </a:r>
            <a:r>
              <a:rPr lang="en-US" altLang="zh-CN" sz="1500" dirty="0"/>
              <a:t>, </a:t>
            </a:r>
            <a:r>
              <a:rPr lang="en-US" altLang="zh-CN" sz="1725" dirty="0">
                <a:solidFill>
                  <a:srgbClr val="FF0000"/>
                </a:solidFill>
              </a:rPr>
              <a:t>C</a:t>
            </a:r>
            <a:r>
              <a:rPr lang="en-US" altLang="zh-CN" sz="1500" dirty="0"/>
              <a:t>); </a:t>
            </a:r>
            <a:r>
              <a:rPr lang="en-US" altLang="zh-CN" sz="1500" dirty="0" err="1"/>
              <a:t>tcc</a:t>
            </a:r>
            <a:r>
              <a:rPr lang="en-US" altLang="zh-CN" sz="1500" dirty="0"/>
              <a:t>++) {</a:t>
            </a:r>
          </a:p>
          <a:p>
            <a:pPr lvl="2"/>
            <a:r>
              <a:rPr lang="en-US" altLang="zh-CN" sz="1500" dirty="0"/>
              <a:t>7                      for(too=to; </a:t>
            </a:r>
            <a:r>
              <a:rPr lang="en-US" altLang="zh-CN" sz="1500" dirty="0" smtClean="0"/>
              <a:t>too&lt;min(</a:t>
            </a:r>
            <a:r>
              <a:rPr lang="en-US" altLang="zh-CN" sz="1500" dirty="0" err="1" smtClean="0"/>
              <a:t>to+</a:t>
            </a:r>
            <a:r>
              <a:rPr lang="en-US" altLang="zh-CN" sz="1725" dirty="0" err="1" smtClean="0">
                <a:solidFill>
                  <a:srgbClr val="FF0000"/>
                </a:solidFill>
              </a:rPr>
              <a:t>Tm</a:t>
            </a:r>
            <a:r>
              <a:rPr lang="en-US" altLang="zh-CN" sz="1500" dirty="0" smtClean="0"/>
              <a:t>, </a:t>
            </a:r>
            <a:r>
              <a:rPr lang="en-US" altLang="zh-CN" sz="1725" dirty="0">
                <a:solidFill>
                  <a:srgbClr val="FF0000"/>
                </a:solidFill>
              </a:rPr>
              <a:t>M</a:t>
            </a:r>
            <a:r>
              <a:rPr lang="en-US" altLang="zh-CN" sz="1500" dirty="0"/>
              <a:t>); too++) {</a:t>
            </a:r>
          </a:p>
          <a:p>
            <a:pPr lvl="3"/>
            <a:r>
              <a:rPr lang="en-US" altLang="zh-CN" sz="1500" dirty="0"/>
              <a:t>8                         for(</a:t>
            </a:r>
            <a:r>
              <a:rPr lang="en-US" altLang="zh-CN" sz="1500" dirty="0" err="1"/>
              <a:t>tii</a:t>
            </a:r>
            <a:r>
              <a:rPr lang="en-US" altLang="zh-CN" sz="1500" dirty="0"/>
              <a:t>=</a:t>
            </a:r>
            <a:r>
              <a:rPr lang="en-US" altLang="zh-CN" sz="1500" dirty="0" err="1"/>
              <a:t>ti</a:t>
            </a:r>
            <a:r>
              <a:rPr lang="en-US" altLang="zh-CN" sz="1500" dirty="0"/>
              <a:t>; </a:t>
            </a:r>
            <a:r>
              <a:rPr lang="en-US" altLang="zh-CN" sz="1500" dirty="0" err="1"/>
              <a:t>tii</a:t>
            </a:r>
            <a:r>
              <a:rPr lang="en-US" altLang="zh-CN" sz="1500" dirty="0"/>
              <a:t>&lt;(</a:t>
            </a:r>
            <a:r>
              <a:rPr lang="en-US" altLang="zh-CN" sz="1500" dirty="0" err="1"/>
              <a:t>ti+</a:t>
            </a:r>
            <a:r>
              <a:rPr lang="en-US" altLang="zh-CN" sz="1725" dirty="0" err="1">
                <a:solidFill>
                  <a:srgbClr val="FF0000"/>
                </a:solidFill>
              </a:rPr>
              <a:t>Tn</a:t>
            </a:r>
            <a:r>
              <a:rPr lang="en-US" altLang="zh-CN" sz="1500" dirty="0"/>
              <a:t>, </a:t>
            </a:r>
            <a:r>
              <a:rPr lang="en-US" altLang="zh-CN" sz="1725" dirty="0">
                <a:solidFill>
                  <a:srgbClr val="FF0000"/>
                </a:solidFill>
              </a:rPr>
              <a:t>N</a:t>
            </a:r>
            <a:r>
              <a:rPr lang="en-US" altLang="zh-CN" sz="1500" dirty="0"/>
              <a:t>); </a:t>
            </a:r>
            <a:r>
              <a:rPr lang="en-US" altLang="zh-CN" sz="1500" dirty="0" err="1"/>
              <a:t>tii</a:t>
            </a:r>
            <a:r>
              <a:rPr lang="en-US" altLang="zh-CN" sz="1500" dirty="0"/>
              <a:t>++) {</a:t>
            </a:r>
          </a:p>
          <a:p>
            <a:pPr lvl="3"/>
            <a:r>
              <a:rPr lang="en-US" altLang="zh-CN" sz="1500" dirty="0"/>
              <a:t>9                            for(</a:t>
            </a:r>
            <a:r>
              <a:rPr lang="en-US" altLang="zh-CN" sz="1500" dirty="0" err="1"/>
              <a:t>i</a:t>
            </a:r>
            <a:r>
              <a:rPr lang="en-US" altLang="zh-CN" sz="1500" dirty="0"/>
              <a:t>=0; </a:t>
            </a:r>
            <a:r>
              <a:rPr lang="en-US" altLang="zh-CN" sz="1500" dirty="0" err="1"/>
              <a:t>i</a:t>
            </a:r>
            <a:r>
              <a:rPr lang="en-US" altLang="zh-CN" sz="1500" dirty="0"/>
              <a:t>&lt;K; </a:t>
            </a:r>
            <a:r>
              <a:rPr lang="en-US" altLang="zh-CN" sz="1500" dirty="0" err="1"/>
              <a:t>i</a:t>
            </a:r>
            <a:r>
              <a:rPr lang="en-US" altLang="zh-CN" sz="1500" dirty="0"/>
              <a:t>++) {</a:t>
            </a:r>
          </a:p>
          <a:p>
            <a:pPr lvl="3"/>
            <a:r>
              <a:rPr lang="en-US" altLang="zh-CN" sz="1500" dirty="0"/>
              <a:t>10                             for(j=0; j&lt;K; j++) {</a:t>
            </a:r>
          </a:p>
          <a:p>
            <a:r>
              <a:rPr lang="en-US" altLang="zh-CN" sz="1500" dirty="0"/>
              <a:t>                                     </a:t>
            </a:r>
            <a:r>
              <a:rPr lang="en-US" altLang="zh-CN" sz="1500" dirty="0" err="1"/>
              <a:t>output_fm</a:t>
            </a:r>
            <a:r>
              <a:rPr lang="en-US" altLang="zh-CN" sz="1500" dirty="0"/>
              <a:t>[to][row][col] </a:t>
            </a:r>
            <a:r>
              <a:rPr lang="en-US" altLang="zh-CN" sz="1500" dirty="0" smtClean="0"/>
              <a:t>+= weights[to</a:t>
            </a:r>
            <a:r>
              <a:rPr lang="en-US" altLang="zh-CN" sz="1500" dirty="0"/>
              <a:t>][</a:t>
            </a:r>
            <a:r>
              <a:rPr lang="en-US" altLang="zh-CN" sz="1500" dirty="0" err="1"/>
              <a:t>ti</a:t>
            </a:r>
            <a:r>
              <a:rPr lang="en-US" altLang="zh-CN" sz="1500" dirty="0"/>
              <a:t>][</a:t>
            </a:r>
            <a:r>
              <a:rPr lang="en-US" altLang="zh-CN" sz="1500" dirty="0" err="1"/>
              <a:t>i</a:t>
            </a:r>
            <a:r>
              <a:rPr lang="en-US" altLang="zh-CN" sz="1500" dirty="0"/>
              <a:t>][j]*</a:t>
            </a:r>
            <a:r>
              <a:rPr lang="en-US" altLang="zh-CN" sz="1500" dirty="0" err="1"/>
              <a:t>input_fm</a:t>
            </a:r>
            <a:r>
              <a:rPr lang="en-US" altLang="zh-CN" sz="1500" dirty="0"/>
              <a:t>[</a:t>
            </a:r>
            <a:r>
              <a:rPr lang="en-US" altLang="zh-CN" sz="1500" dirty="0" err="1"/>
              <a:t>ti</a:t>
            </a:r>
            <a:r>
              <a:rPr lang="en-US" altLang="zh-CN" sz="1500" dirty="0"/>
              <a:t>][S*</a:t>
            </a:r>
            <a:r>
              <a:rPr lang="en-US" altLang="zh-CN" sz="1500" dirty="0" err="1"/>
              <a:t>row+i</a:t>
            </a:r>
            <a:r>
              <a:rPr lang="en-US" altLang="zh-CN" sz="1500" dirty="0"/>
              <a:t>][S*</a:t>
            </a:r>
            <a:r>
              <a:rPr lang="en-US" altLang="zh-CN" sz="1500" dirty="0" err="1"/>
              <a:t>col+j</a:t>
            </a:r>
            <a:r>
              <a:rPr lang="en-US" altLang="zh-CN" sz="1500" dirty="0"/>
              <a:t>]; </a:t>
            </a:r>
            <a:r>
              <a:rPr lang="en-US" altLang="zh-CN" sz="1500" dirty="0" smtClean="0"/>
              <a:t> }}}}}}</a:t>
            </a:r>
            <a:endParaRPr lang="en-US" altLang="zh-CN" sz="1500" dirty="0"/>
          </a:p>
        </p:txBody>
      </p:sp>
      <p:sp>
        <p:nvSpPr>
          <p:cNvPr id="3" name="标题 2"/>
          <p:cNvSpPr>
            <a:spLocks noGrp="1"/>
          </p:cNvSpPr>
          <p:nvPr>
            <p:ph type="title"/>
          </p:nvPr>
        </p:nvSpPr>
        <p:spPr/>
        <p:txBody>
          <a:bodyPr/>
          <a:lstStyle/>
          <a:p>
            <a:r>
              <a:rPr lang="en-US" altLang="zh-CN" dirty="0" smtClean="0">
                <a:effectLst/>
              </a:rPr>
              <a:t>Data Tiling and </a:t>
            </a:r>
            <a:r>
              <a:rPr lang="en-US" altLang="zh-CN" dirty="0"/>
              <a:t>L</a:t>
            </a:r>
            <a:r>
              <a:rPr lang="en-US" altLang="zh-CN" dirty="0" smtClean="0">
                <a:effectLst/>
              </a:rPr>
              <a:t>oop Pipelining</a:t>
            </a:r>
            <a:endParaRPr lang="zh-CN" altLang="en-US" dirty="0">
              <a:effectLst/>
            </a:endParaRPr>
          </a:p>
        </p:txBody>
      </p:sp>
      <p:sp>
        <p:nvSpPr>
          <p:cNvPr id="14" name="文本框 13"/>
          <p:cNvSpPr txBox="1"/>
          <p:nvPr/>
        </p:nvSpPr>
        <p:spPr>
          <a:xfrm>
            <a:off x="492369" y="1960425"/>
            <a:ext cx="8499148" cy="369332"/>
          </a:xfrm>
          <a:prstGeom prst="rect">
            <a:avLst/>
          </a:prstGeom>
          <a:solidFill>
            <a:srgbClr val="4A86E8"/>
          </a:solidFill>
        </p:spPr>
        <p:txBody>
          <a:bodyPr wrap="square" rtlCol="0">
            <a:spAutoFit/>
          </a:bodyPr>
          <a:lstStyle/>
          <a:p>
            <a:pPr algn="ctr"/>
            <a:r>
              <a:rPr lang="en-US" altLang="zh-CN" sz="1800" dirty="0">
                <a:solidFill>
                  <a:srgbClr val="FFFFFF"/>
                </a:solidFill>
              </a:rPr>
              <a:t>Off-chip Data Transfer: Memory Access Optimization </a:t>
            </a:r>
            <a:endParaRPr lang="zh-CN" altLang="en-US" sz="1800" dirty="0">
              <a:solidFill>
                <a:srgbClr val="FFFFFF"/>
              </a:solidFill>
            </a:endParaRPr>
          </a:p>
        </p:txBody>
      </p:sp>
      <p:sp>
        <p:nvSpPr>
          <p:cNvPr id="22" name="文本框 21"/>
          <p:cNvSpPr txBox="1"/>
          <p:nvPr/>
        </p:nvSpPr>
        <p:spPr>
          <a:xfrm>
            <a:off x="492367" y="2329757"/>
            <a:ext cx="8499149" cy="369332"/>
          </a:xfrm>
          <a:prstGeom prst="rect">
            <a:avLst/>
          </a:prstGeom>
          <a:solidFill>
            <a:schemeClr val="accent1">
              <a:lumMod val="75000"/>
            </a:schemeClr>
          </a:solidFill>
        </p:spPr>
        <p:txBody>
          <a:bodyPr wrap="square" rtlCol="0">
            <a:spAutoFit/>
          </a:bodyPr>
          <a:lstStyle/>
          <a:p>
            <a:pPr algn="ctr"/>
            <a:r>
              <a:rPr lang="en-US" altLang="zh-CN" sz="1800" dirty="0">
                <a:solidFill>
                  <a:srgbClr val="FFFFFF"/>
                </a:solidFill>
              </a:rPr>
              <a:t>On-chip Data: Computation Optimization </a:t>
            </a:r>
            <a:endParaRPr lang="zh-CN" altLang="en-US" sz="1800" dirty="0">
              <a:solidFill>
                <a:srgbClr val="FFFFFF"/>
              </a:solidFill>
            </a:endParaRPr>
          </a:p>
        </p:txBody>
      </p:sp>
      <p:sp>
        <p:nvSpPr>
          <p:cNvPr id="19" name="文本框 18"/>
          <p:cNvSpPr txBox="1"/>
          <p:nvPr/>
        </p:nvSpPr>
        <p:spPr>
          <a:xfrm>
            <a:off x="189229" y="4660741"/>
            <a:ext cx="8954771" cy="461665"/>
          </a:xfrm>
          <a:prstGeom prst="rect">
            <a:avLst/>
          </a:prstGeom>
          <a:noFill/>
        </p:spPr>
        <p:txBody>
          <a:bodyPr wrap="square" rtlCol="0">
            <a:spAutoFit/>
          </a:bodyPr>
          <a:lstStyle/>
          <a:p>
            <a:r>
              <a:rPr lang="en-US" altLang="zh-CN" sz="1200" dirty="0"/>
              <a:t>Chen Zhang, Peng Li, </a:t>
            </a:r>
            <a:r>
              <a:rPr lang="en-US" altLang="zh-CN" sz="1200" dirty="0" err="1"/>
              <a:t>Guangyu</a:t>
            </a:r>
            <a:r>
              <a:rPr lang="en-US" altLang="zh-CN" sz="1200" dirty="0"/>
              <a:t> Sun, </a:t>
            </a:r>
            <a:r>
              <a:rPr lang="en-US" altLang="zh-CN" sz="1200" dirty="0" err="1"/>
              <a:t>Yijin</a:t>
            </a:r>
            <a:r>
              <a:rPr lang="en-US" altLang="zh-CN" sz="1200" dirty="0"/>
              <a:t> Guan, </a:t>
            </a:r>
            <a:r>
              <a:rPr lang="en-US" altLang="zh-CN" sz="1200" dirty="0" err="1"/>
              <a:t>Bingjun</a:t>
            </a:r>
            <a:r>
              <a:rPr lang="en-US" altLang="zh-CN" sz="1200" dirty="0"/>
              <a:t> Xiao and Jason Cong, " Optimizing FPGA-based Accelerator Design for Deep Convolutional Neural Networks", </a:t>
            </a:r>
            <a:r>
              <a:rPr lang="en-US" altLang="zh-CN" sz="1200" i="1" dirty="0"/>
              <a:t>International Symposium on Field-Programmable Gate Arrays (FPGA), 2015</a:t>
            </a:r>
            <a:endParaRPr lang="zh-CN" altLang="en-US" sz="1200" dirty="0"/>
          </a:p>
        </p:txBody>
      </p:sp>
      <p:grpSp>
        <p:nvGrpSpPr>
          <p:cNvPr id="28" name="组合 27"/>
          <p:cNvGrpSpPr/>
          <p:nvPr/>
        </p:nvGrpSpPr>
        <p:grpSpPr>
          <a:xfrm>
            <a:off x="5262962" y="2956955"/>
            <a:ext cx="3728553" cy="954107"/>
            <a:chOff x="5291839" y="2949218"/>
            <a:chExt cx="3728553" cy="954107"/>
          </a:xfrm>
        </p:grpSpPr>
        <p:sp>
          <p:nvSpPr>
            <p:cNvPr id="27" name="圆角矩形 26"/>
            <p:cNvSpPr/>
            <p:nvPr/>
          </p:nvSpPr>
          <p:spPr>
            <a:xfrm>
              <a:off x="5291839" y="2975376"/>
              <a:ext cx="3574830" cy="871591"/>
            </a:xfrm>
            <a:prstGeom prst="roundRect">
              <a:avLst/>
            </a:prstGeom>
            <a:solidFill>
              <a:srgbClr val="EF8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291839" y="2949218"/>
              <a:ext cx="3728553" cy="954107"/>
            </a:xfrm>
            <a:prstGeom prst="rect">
              <a:avLst/>
            </a:prstGeom>
            <a:noFill/>
          </p:spPr>
          <p:txBody>
            <a:bodyPr wrap="square" rtlCol="0">
              <a:spAutoFit/>
            </a:bodyPr>
            <a:lstStyle/>
            <a:p>
              <a:r>
                <a:rPr lang="en-US" altLang="zh-CN" b="1" i="1" dirty="0" err="1" smtClean="0">
                  <a:solidFill>
                    <a:schemeClr val="tx1"/>
                  </a:solidFill>
                </a:rPr>
                <a:t>Tr</a:t>
              </a:r>
              <a:r>
                <a:rPr lang="en-US" altLang="zh-CN" b="1" i="1" dirty="0" smtClean="0">
                  <a:solidFill>
                    <a:schemeClr val="tx1"/>
                  </a:solidFill>
                </a:rPr>
                <a:t>, Tc, </a:t>
              </a:r>
              <a:r>
                <a:rPr lang="en-US" altLang="zh-CN" b="1" i="1" dirty="0" err="1" smtClean="0">
                  <a:solidFill>
                    <a:schemeClr val="tx1"/>
                  </a:solidFill>
                </a:rPr>
                <a:t>Tn</a:t>
              </a:r>
              <a:r>
                <a:rPr lang="en-US" altLang="zh-CN" b="1" i="1" dirty="0" smtClean="0">
                  <a:solidFill>
                    <a:schemeClr val="tx1"/>
                  </a:solidFill>
                </a:rPr>
                <a:t>, Tm</a:t>
              </a:r>
            </a:p>
            <a:p>
              <a:r>
                <a:rPr lang="en-US" altLang="zh-CN" b="1" dirty="0" smtClean="0">
                  <a:solidFill>
                    <a:schemeClr val="bg1"/>
                  </a:solidFill>
                </a:rPr>
                <a:t>Constrained by DSP, BRAM resources &amp;</a:t>
              </a:r>
            </a:p>
            <a:p>
              <a:r>
                <a:rPr lang="en-US" altLang="zh-CN" b="1" dirty="0" smtClean="0">
                  <a:solidFill>
                    <a:schemeClr val="bg1"/>
                  </a:solidFill>
                </a:rPr>
                <a:t>Definable Parameters for Parallelism and Caching</a:t>
              </a:r>
              <a:endParaRPr lang="zh-CN" altLang="en-US" b="1" dirty="0">
                <a:solidFill>
                  <a:schemeClr val="bg1"/>
                </a:solidFill>
              </a:endParaRPr>
            </a:p>
          </p:txBody>
        </p:sp>
      </p:grpSp>
      <p:grpSp>
        <p:nvGrpSpPr>
          <p:cNvPr id="69" name="组合 68"/>
          <p:cNvGrpSpPr/>
          <p:nvPr/>
        </p:nvGrpSpPr>
        <p:grpSpPr>
          <a:xfrm>
            <a:off x="5262962" y="1099096"/>
            <a:ext cx="3574830" cy="582033"/>
            <a:chOff x="5291839" y="2975376"/>
            <a:chExt cx="3574830" cy="582033"/>
          </a:xfrm>
        </p:grpSpPr>
        <p:sp>
          <p:nvSpPr>
            <p:cNvPr id="70" name="圆角矩形 69"/>
            <p:cNvSpPr/>
            <p:nvPr/>
          </p:nvSpPr>
          <p:spPr>
            <a:xfrm>
              <a:off x="5291839" y="2975376"/>
              <a:ext cx="3574830" cy="582033"/>
            </a:xfrm>
            <a:prstGeom prst="roundRect">
              <a:avLst/>
            </a:prstGeom>
            <a:solidFill>
              <a:srgbClr val="4A86E8"/>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5416686" y="3088647"/>
              <a:ext cx="2970685" cy="307777"/>
            </a:xfrm>
            <a:prstGeom prst="rect">
              <a:avLst/>
            </a:prstGeom>
            <a:noFill/>
          </p:spPr>
          <p:txBody>
            <a:bodyPr wrap="none" rtlCol="0">
              <a:spAutoFit/>
            </a:bodyPr>
            <a:lstStyle/>
            <a:p>
              <a:r>
                <a:rPr lang="en-US" altLang="zh-CN" b="1" dirty="0" smtClean="0">
                  <a:solidFill>
                    <a:schemeClr val="bg1"/>
                  </a:solidFill>
                </a:rPr>
                <a:t>Partitioned Data Stored in DRAM</a:t>
              </a:r>
              <a:endParaRPr lang="zh-CN" altLang="en-US" b="1" dirty="0">
                <a:solidFill>
                  <a:schemeClr val="bg1"/>
                </a:solidFill>
              </a:endParaRPr>
            </a:p>
          </p:txBody>
        </p:sp>
      </p:gr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472638113"/>
      </p:ext>
    </p:extLst>
  </p:cSld>
  <p:clrMapOvr>
    <a:masterClrMapping/>
  </p:clrMapOvr>
  <p:transition spd="med" advTm="52599">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4"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741030" y="2081683"/>
            <a:ext cx="2827120" cy="3128786"/>
          </a:xfrm>
          <a:prstGeom prst="rect">
            <a:avLst/>
          </a:prstGeom>
        </p:spPr>
      </p:pic>
      <p:sp>
        <p:nvSpPr>
          <p:cNvPr id="2" name="标题 1"/>
          <p:cNvSpPr>
            <a:spLocks noGrp="1"/>
          </p:cNvSpPr>
          <p:nvPr>
            <p:ph type="title"/>
          </p:nvPr>
        </p:nvSpPr>
        <p:spPr/>
        <p:txBody>
          <a:bodyPr/>
          <a:lstStyle/>
          <a:p>
            <a:r>
              <a:rPr lang="en-US" altLang="zh-CN" dirty="0" smtClean="0"/>
              <a:t>Mapping Convolution to Accelerator</a:t>
            </a:r>
            <a:endParaRPr lang="zh-CN" altLang="en-US" dirty="0"/>
          </a:p>
        </p:txBody>
      </p:sp>
      <p:pic>
        <p:nvPicPr>
          <p:cNvPr id="4" name="图片 3"/>
          <p:cNvPicPr>
            <a:picLocks noChangeAspect="1"/>
          </p:cNvPicPr>
          <p:nvPr/>
        </p:nvPicPr>
        <p:blipFill>
          <a:blip r:embed="rId6"/>
          <a:stretch>
            <a:fillRect/>
          </a:stretch>
        </p:blipFill>
        <p:spPr>
          <a:xfrm>
            <a:off x="4715681" y="2081683"/>
            <a:ext cx="4241215" cy="2952772"/>
          </a:xfrm>
          <a:prstGeom prst="rect">
            <a:avLst/>
          </a:prstGeom>
        </p:spPr>
      </p:pic>
      <p:sp>
        <p:nvSpPr>
          <p:cNvPr id="3" name="文本框 2"/>
          <p:cNvSpPr txBox="1"/>
          <p:nvPr/>
        </p:nvSpPr>
        <p:spPr>
          <a:xfrm>
            <a:off x="311700" y="1183564"/>
            <a:ext cx="3916017"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zh-CN" dirty="0" smtClean="0"/>
              <a:t>A  Convolution Layer</a:t>
            </a:r>
          </a:p>
          <a:p>
            <a:pPr algn="ctr"/>
            <a:r>
              <a:rPr lang="en-US" altLang="zh-CN" dirty="0" smtClean="0"/>
              <a:t>&lt;</a:t>
            </a:r>
            <a:r>
              <a:rPr lang="en-US" altLang="zh-CN" sz="1800" b="1" dirty="0"/>
              <a:t>4</a:t>
            </a:r>
            <a:r>
              <a:rPr lang="en-US" altLang="zh-CN" dirty="0"/>
              <a:t> input feature maps, </a:t>
            </a:r>
            <a:r>
              <a:rPr lang="en-US" altLang="zh-CN" sz="1800" b="1" dirty="0"/>
              <a:t>4</a:t>
            </a:r>
            <a:r>
              <a:rPr lang="en-US" altLang="zh-CN" dirty="0"/>
              <a:t> output feature </a:t>
            </a:r>
            <a:r>
              <a:rPr lang="en-US" altLang="zh-CN" dirty="0" smtClean="0"/>
              <a:t>maps&gt;</a:t>
            </a:r>
            <a:endParaRPr lang="zh-CN" altLang="en-US" dirty="0"/>
          </a:p>
        </p:txBody>
      </p:sp>
      <p:sp>
        <p:nvSpPr>
          <p:cNvPr id="7" name="文本框 6"/>
          <p:cNvSpPr txBox="1"/>
          <p:nvPr/>
        </p:nvSpPr>
        <p:spPr>
          <a:xfrm>
            <a:off x="5534164" y="1183563"/>
            <a:ext cx="2925801" cy="58477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altLang="zh-CN" dirty="0" smtClean="0"/>
              <a:t>A CNN Layer Accelerator</a:t>
            </a:r>
          </a:p>
          <a:p>
            <a:pPr algn="ctr"/>
            <a:r>
              <a:rPr lang="en-US" altLang="zh-CN" dirty="0" smtClean="0"/>
              <a:t>&lt;</a:t>
            </a:r>
            <a:r>
              <a:rPr lang="en-US" altLang="zh-CN" sz="1800" b="1" dirty="0" smtClean="0"/>
              <a:t>2</a:t>
            </a:r>
            <a:r>
              <a:rPr lang="en-US" altLang="zh-CN" dirty="0" smtClean="0"/>
              <a:t> </a:t>
            </a:r>
            <a:r>
              <a:rPr lang="en-US" altLang="zh-CN" dirty="0"/>
              <a:t>input </a:t>
            </a:r>
            <a:r>
              <a:rPr lang="en-US" altLang="zh-CN" dirty="0" smtClean="0"/>
              <a:t>buffers, </a:t>
            </a:r>
            <a:r>
              <a:rPr lang="en-US" altLang="zh-CN" sz="1800" b="1" dirty="0" smtClean="0"/>
              <a:t>2</a:t>
            </a:r>
            <a:r>
              <a:rPr lang="en-US" altLang="zh-CN" dirty="0" smtClean="0"/>
              <a:t> </a:t>
            </a:r>
            <a:r>
              <a:rPr lang="en-US" altLang="zh-CN" dirty="0"/>
              <a:t>output </a:t>
            </a:r>
            <a:r>
              <a:rPr lang="en-US" altLang="zh-CN" dirty="0" smtClean="0"/>
              <a:t>buffers&gt;</a:t>
            </a:r>
            <a:endParaRPr lang="zh-CN" alt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882169794"/>
      </p:ext>
    </p:extLst>
  </p:cSld>
  <p:clrMapOvr>
    <a:masterClrMapping/>
  </p:clrMapOvr>
  <mc:AlternateContent xmlns:mc="http://schemas.openxmlformats.org/markup-compatibility/2006">
    <mc:Choice xmlns:p14="http://schemas.microsoft.com/office/powerpoint/2010/main" Requires="p14">
      <p:transition spd="slow" p14:dur="2000" advTm="21077"/>
    </mc:Choice>
    <mc:Fallback>
      <p:transition spd="slow" advTm="2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Mapping Convolution to Accelerator</a:t>
            </a:r>
            <a:endParaRPr lang="zh-CN" altLang="en-US" dirty="0"/>
          </a:p>
        </p:txBody>
      </p:sp>
      <p:pic>
        <p:nvPicPr>
          <p:cNvPr id="4" name="图片 3"/>
          <p:cNvPicPr>
            <a:picLocks noChangeAspect="1"/>
          </p:cNvPicPr>
          <p:nvPr/>
        </p:nvPicPr>
        <p:blipFill>
          <a:blip r:embed="rId6"/>
          <a:stretch>
            <a:fillRect/>
          </a:stretch>
        </p:blipFill>
        <p:spPr>
          <a:xfrm>
            <a:off x="4675925" y="1564849"/>
            <a:ext cx="4241215" cy="2952772"/>
          </a:xfrm>
          <a:prstGeom prst="rect">
            <a:avLst/>
          </a:prstGeom>
        </p:spPr>
      </p:pic>
      <p:pic>
        <p:nvPicPr>
          <p:cNvPr id="6" name="图片 5"/>
          <p:cNvPicPr>
            <a:picLocks noChangeAspect="1"/>
          </p:cNvPicPr>
          <p:nvPr/>
        </p:nvPicPr>
        <p:blipFill>
          <a:blip r:embed="rId7"/>
          <a:stretch>
            <a:fillRect/>
          </a:stretch>
        </p:blipFill>
        <p:spPr>
          <a:xfrm>
            <a:off x="641637" y="1482309"/>
            <a:ext cx="3308193" cy="3661191"/>
          </a:xfrm>
          <a:prstGeom prst="rect">
            <a:avLst/>
          </a:prstGeom>
        </p:spPr>
      </p:pic>
      <p:sp>
        <p:nvSpPr>
          <p:cNvPr id="3" name="文本框 2"/>
          <p:cNvSpPr txBox="1"/>
          <p:nvPr/>
        </p:nvSpPr>
        <p:spPr>
          <a:xfrm>
            <a:off x="1324303" y="1137398"/>
            <a:ext cx="1846980"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Convolution Layer</a:t>
            </a:r>
            <a:endParaRPr lang="zh-CN" altLang="en-US" dirty="0"/>
          </a:p>
        </p:txBody>
      </p:sp>
      <p:sp>
        <p:nvSpPr>
          <p:cNvPr id="7" name="文本框 6"/>
          <p:cNvSpPr txBox="1"/>
          <p:nvPr/>
        </p:nvSpPr>
        <p:spPr>
          <a:xfrm>
            <a:off x="5594656" y="1137397"/>
            <a:ext cx="2196435"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CNN Layer Accelerator</a:t>
            </a:r>
            <a:endParaRPr lang="zh-CN" altLang="en-US" dirty="0"/>
          </a:p>
        </p:txBody>
      </p:sp>
      <p:sp>
        <p:nvSpPr>
          <p:cNvPr id="5" name="矩形 4"/>
          <p:cNvSpPr/>
          <p:nvPr/>
        </p:nvSpPr>
        <p:spPr>
          <a:xfrm>
            <a:off x="715617" y="1679713"/>
            <a:ext cx="417444" cy="467139"/>
          </a:xfrm>
          <a:prstGeom prst="rect">
            <a:avLst/>
          </a:prstGeom>
          <a:solidFill>
            <a:srgbClr val="5B9BD5"/>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05678" y="2564157"/>
            <a:ext cx="417444" cy="467139"/>
          </a:xfrm>
          <a:prstGeom prst="rect">
            <a:avLst/>
          </a:prstGeom>
          <a:solidFill>
            <a:srgbClr val="5B9BD5"/>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928191" y="1482309"/>
            <a:ext cx="228600" cy="266978"/>
          </a:xfrm>
          <a:prstGeom prst="rect">
            <a:avLst/>
          </a:prstGeom>
          <a:solidFill>
            <a:srgbClr val="70AD47"/>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859156" y="1786421"/>
            <a:ext cx="228600" cy="266978"/>
          </a:xfrm>
          <a:prstGeom prst="rect">
            <a:avLst/>
          </a:prstGeom>
          <a:solidFill>
            <a:srgbClr val="70AD47"/>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590799" y="2358459"/>
            <a:ext cx="155575" cy="181693"/>
          </a:xfrm>
          <a:prstGeom prst="rect">
            <a:avLst/>
          </a:prstGeom>
          <a:solidFill>
            <a:srgbClr val="70AD47"/>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390129" y="2587624"/>
            <a:ext cx="168922" cy="197281"/>
          </a:xfrm>
          <a:prstGeom prst="rect">
            <a:avLst/>
          </a:prstGeom>
          <a:solidFill>
            <a:srgbClr val="70AD47"/>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Sound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761894053"/>
      </p:ext>
    </p:extLst>
  </p:cSld>
  <p:clrMapOvr>
    <a:masterClrMapping/>
  </p:clrMapOvr>
  <mc:AlternateContent xmlns:mc="http://schemas.openxmlformats.org/markup-compatibility/2006">
    <mc:Choice xmlns:p14="http://schemas.microsoft.com/office/powerpoint/2010/main" Requires="p14">
      <p:transition spd="slow" p14:dur="2000" advTm="32481"/>
    </mc:Choice>
    <mc:Fallback>
      <p:transition spd="slow" advTm="3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37" presetClass="path" presetSubtype="0" accel="50000" decel="50000" fill="hold" grpId="1" nodeType="withEffect">
                                  <p:stCondLst>
                                    <p:cond delay="0"/>
                                  </p:stCondLst>
                                  <p:childTnLst>
                                    <p:animMotion origin="layout" path="M -1.66667E-6 -8.64198E-7 L 0.14167 -0.14197 C 0.1717 -0.17315 0.21684 -0.19352 0.26493 -0.19938 C 0.32031 -0.20617 0.36424 -0.19722 0.39653 -0.17376 L 0.54896 -0.06821 " pathEditMode="relative" rAng="21360000" ptsTypes="AAAAA">
                                      <p:cBhvr>
                                        <p:cTn id="14" dur="2000" fill="hold"/>
                                        <p:tgtEl>
                                          <p:spTgt spid="5"/>
                                        </p:tgtEl>
                                        <p:attrNameLst>
                                          <p:attrName>ppt_x</p:attrName>
                                          <p:attrName>ppt_y</p:attrName>
                                        </p:attrNameLst>
                                      </p:cBhvr>
                                      <p:rCtr x="27118" y="-11698"/>
                                    </p:animMotion>
                                  </p:childTnLst>
                                </p:cTn>
                              </p:par>
                              <p:par>
                                <p:cTn id="15" presetID="37" presetClass="path" presetSubtype="0" accel="50000" decel="50000" fill="hold" grpId="1" nodeType="withEffect">
                                  <p:stCondLst>
                                    <p:cond delay="0"/>
                                  </p:stCondLst>
                                  <p:childTnLst>
                                    <p:animMotion origin="layout" path="M 0.00191 0.0145 L 0.15035 -0.18581 C 0.18125 -0.22932 0.23125 -0.26513 0.28576 -0.28827 C 0.34722 -0.31327 0.39896 -0.31852 0.43767 -0.30309 L 0.62118 -0.24198 " pathEditMode="relative" rAng="20820000" ptsTypes="AAAAA">
                                      <p:cBhvr>
                                        <p:cTn id="16" dur="2000" fill="hold"/>
                                        <p:tgtEl>
                                          <p:spTgt spid="8"/>
                                        </p:tgtEl>
                                        <p:attrNameLst>
                                          <p:attrName>ppt_x</p:attrName>
                                          <p:attrName>ppt_y</p:attrName>
                                        </p:attrNameLst>
                                      </p:cBhvr>
                                      <p:rCtr x="29826" y="-21543"/>
                                    </p:animMotion>
                                  </p:childTnLst>
                                </p:cTn>
                              </p:par>
                              <p:par>
                                <p:cTn id="17" presetID="1" presetClass="entr"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50" presetClass="path" presetSubtype="0" accel="50000" decel="50000" fill="hold" grpId="0" nodeType="withEffect">
                                  <p:stCondLst>
                                    <p:cond delay="0"/>
                                  </p:stCondLst>
                                  <p:childTnLst>
                                    <p:animMotion origin="layout" path="M 2.5E-6 2.46914E-6 L 0.16493 2.46914E-6 C 0.23889 2.46914E-6 0.33003 0.04938 0.33003 0.08981 L 0.33003 0.17963 " pathEditMode="relative" rAng="0" ptsTypes="AAAA">
                                      <p:cBhvr>
                                        <p:cTn id="26" dur="2000" fill="hold"/>
                                        <p:tgtEl>
                                          <p:spTgt spid="9"/>
                                        </p:tgtEl>
                                        <p:attrNameLst>
                                          <p:attrName>ppt_x</p:attrName>
                                          <p:attrName>ppt_y</p:attrName>
                                        </p:attrNameLst>
                                      </p:cBhvr>
                                      <p:rCtr x="16493" y="8981"/>
                                    </p:animMotion>
                                  </p:childTnLst>
                                </p:cTn>
                              </p:par>
                              <p:par>
                                <p:cTn id="27" presetID="50" presetClass="path" presetSubtype="0" accel="50000" decel="50000" fill="hold" grpId="0" nodeType="withEffect">
                                  <p:stCondLst>
                                    <p:cond delay="0"/>
                                  </p:stCondLst>
                                  <p:childTnLst>
                                    <p:animMotion origin="layout" path="M 1.38889E-6 1.85185E-6 L 0.16875 1.85185E-6 C 0.24444 1.85185E-6 0.33767 0.05617 0.33767 0.10154 L 0.33767 0.20339 " pathEditMode="relative" rAng="0" ptsTypes="AAAA">
                                      <p:cBhvr>
                                        <p:cTn id="28" dur="2000" fill="hold"/>
                                        <p:tgtEl>
                                          <p:spTgt spid="10"/>
                                        </p:tgtEl>
                                        <p:attrNameLst>
                                          <p:attrName>ppt_x</p:attrName>
                                          <p:attrName>ppt_y</p:attrName>
                                        </p:attrNameLst>
                                      </p:cBhvr>
                                      <p:rCtr x="16875" y="10154"/>
                                    </p:animMotion>
                                  </p:childTnLst>
                                </p:cTn>
                              </p:par>
                              <p:par>
                                <p:cTn id="29" presetID="50" presetClass="path" presetSubtype="0" accel="50000" decel="50000" fill="hold" grpId="0" nodeType="withEffect">
                                  <p:stCondLst>
                                    <p:cond delay="0"/>
                                  </p:stCondLst>
                                  <p:childTnLst>
                                    <p:animMotion origin="layout" path="M -2.77778E-7 -4.5679E-6 L 0.12483 -4.5679E-6 C 0.1809 -4.5679E-6 0.24983 0.06575 0.24983 0.11914 L 0.24983 0.23858 " pathEditMode="relative" rAng="0" ptsTypes="AAAA">
                                      <p:cBhvr>
                                        <p:cTn id="30" dur="2000" fill="hold"/>
                                        <p:tgtEl>
                                          <p:spTgt spid="11"/>
                                        </p:tgtEl>
                                        <p:attrNameLst>
                                          <p:attrName>ppt_x</p:attrName>
                                          <p:attrName>ppt_y</p:attrName>
                                        </p:attrNameLst>
                                      </p:cBhvr>
                                      <p:rCtr x="12483" y="11914"/>
                                    </p:animMotion>
                                  </p:childTnLst>
                                </p:cTn>
                              </p:par>
                              <p:par>
                                <p:cTn id="31" presetID="50" presetClass="path" presetSubtype="0" accel="50000" decel="50000" fill="hold" grpId="0" nodeType="withEffect">
                                  <p:stCondLst>
                                    <p:cond delay="0"/>
                                  </p:stCondLst>
                                  <p:childTnLst>
                                    <p:animMotion origin="layout" path="M 2.77778E-7 -2.22222E-6 L 0.13559 -2.22222E-6 C 0.19653 -2.22222E-6 0.2717 0.07655 0.2717 0.13889 L 0.2717 0.27778 " pathEditMode="relative" rAng="0" ptsTypes="AAAA">
                                      <p:cBhvr>
                                        <p:cTn id="32" dur="2000" fill="hold"/>
                                        <p:tgtEl>
                                          <p:spTgt spid="12"/>
                                        </p:tgtEl>
                                        <p:attrNameLst>
                                          <p:attrName>ppt_x</p:attrName>
                                          <p:attrName>ppt_y</p:attrName>
                                        </p:attrNameLst>
                                      </p:cBhvr>
                                      <p:rCtr x="13576" y="1388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bldLst>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4675925" y="1564849"/>
            <a:ext cx="4241215" cy="2952772"/>
          </a:xfrm>
          <a:prstGeom prst="rect">
            <a:avLst/>
          </a:prstGeom>
        </p:spPr>
      </p:pic>
      <p:sp>
        <p:nvSpPr>
          <p:cNvPr id="6" name="标题 1"/>
          <p:cNvSpPr>
            <a:spLocks noGrp="1"/>
          </p:cNvSpPr>
          <p:nvPr>
            <p:ph type="title"/>
          </p:nvPr>
        </p:nvSpPr>
        <p:spPr>
          <a:xfrm>
            <a:off x="311700" y="445025"/>
            <a:ext cx="8520600" cy="572700"/>
          </a:xfrm>
        </p:spPr>
        <p:txBody>
          <a:bodyPr/>
          <a:lstStyle/>
          <a:p>
            <a:r>
              <a:rPr lang="en-US" altLang="zh-CN" dirty="0" smtClean="0"/>
              <a:t>Mapping Convolution to Accelerator</a:t>
            </a:r>
            <a:endParaRPr lang="zh-CN" altLang="en-US" dirty="0"/>
          </a:p>
        </p:txBody>
      </p:sp>
      <p:pic>
        <p:nvPicPr>
          <p:cNvPr id="7" name="图片 6"/>
          <p:cNvPicPr>
            <a:picLocks noChangeAspect="1"/>
          </p:cNvPicPr>
          <p:nvPr/>
        </p:nvPicPr>
        <p:blipFill>
          <a:blip r:embed="rId6"/>
          <a:stretch>
            <a:fillRect/>
          </a:stretch>
        </p:blipFill>
        <p:spPr>
          <a:xfrm>
            <a:off x="634192" y="1481058"/>
            <a:ext cx="3307294" cy="3660197"/>
          </a:xfrm>
          <a:prstGeom prst="rect">
            <a:avLst/>
          </a:prstGeom>
        </p:spPr>
      </p:pic>
      <p:sp>
        <p:nvSpPr>
          <p:cNvPr id="5" name="文本框 4"/>
          <p:cNvSpPr txBox="1"/>
          <p:nvPr/>
        </p:nvSpPr>
        <p:spPr>
          <a:xfrm>
            <a:off x="1324303" y="1137398"/>
            <a:ext cx="1846980"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Convolution Layer</a:t>
            </a:r>
            <a:endParaRPr lang="zh-CN" altLang="en-US" dirty="0"/>
          </a:p>
        </p:txBody>
      </p:sp>
      <p:sp>
        <p:nvSpPr>
          <p:cNvPr id="8" name="文本框 7"/>
          <p:cNvSpPr txBox="1"/>
          <p:nvPr/>
        </p:nvSpPr>
        <p:spPr>
          <a:xfrm>
            <a:off x="5594656" y="1137397"/>
            <a:ext cx="2196435"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CNN Layer Accelerator</a:t>
            </a:r>
            <a:endParaRPr lang="zh-CN" alt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58455960"/>
      </p:ext>
    </p:extLst>
  </p:cSld>
  <p:clrMapOvr>
    <a:masterClrMapping/>
  </p:clrMapOvr>
  <mc:AlternateContent xmlns:mc="http://schemas.openxmlformats.org/markup-compatibility/2006">
    <mc:Choice xmlns:p14="http://schemas.microsoft.com/office/powerpoint/2010/main" Requires="p14">
      <p:transition spd="slow" p14:dur="2000" advTm="12720"/>
    </mc:Choice>
    <mc:Fallback>
      <p:transition spd="slow" advTm="1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634192" y="1467844"/>
            <a:ext cx="3307294" cy="3673411"/>
          </a:xfrm>
          <a:prstGeom prst="rect">
            <a:avLst/>
          </a:prstGeom>
        </p:spPr>
      </p:pic>
      <p:pic>
        <p:nvPicPr>
          <p:cNvPr id="4" name="图片 3"/>
          <p:cNvPicPr>
            <a:picLocks noChangeAspect="1"/>
          </p:cNvPicPr>
          <p:nvPr/>
        </p:nvPicPr>
        <p:blipFill>
          <a:blip r:embed="rId6"/>
          <a:stretch>
            <a:fillRect/>
          </a:stretch>
        </p:blipFill>
        <p:spPr>
          <a:xfrm>
            <a:off x="4675925" y="1564849"/>
            <a:ext cx="4241215" cy="2952772"/>
          </a:xfrm>
          <a:prstGeom prst="rect">
            <a:avLst/>
          </a:prstGeom>
        </p:spPr>
      </p:pic>
      <p:sp>
        <p:nvSpPr>
          <p:cNvPr id="6" name="标题 1"/>
          <p:cNvSpPr>
            <a:spLocks noGrp="1"/>
          </p:cNvSpPr>
          <p:nvPr>
            <p:ph type="title"/>
          </p:nvPr>
        </p:nvSpPr>
        <p:spPr>
          <a:xfrm>
            <a:off x="311700" y="445025"/>
            <a:ext cx="8520600" cy="572700"/>
          </a:xfrm>
        </p:spPr>
        <p:txBody>
          <a:bodyPr/>
          <a:lstStyle/>
          <a:p>
            <a:r>
              <a:rPr lang="en-US" altLang="zh-CN" dirty="0" smtClean="0"/>
              <a:t>Mapping Convolution to Accelerator</a:t>
            </a:r>
            <a:endParaRPr lang="zh-CN" altLang="en-US" dirty="0"/>
          </a:p>
        </p:txBody>
      </p:sp>
      <p:sp>
        <p:nvSpPr>
          <p:cNvPr id="5" name="文本框 4"/>
          <p:cNvSpPr txBox="1"/>
          <p:nvPr/>
        </p:nvSpPr>
        <p:spPr>
          <a:xfrm>
            <a:off x="1324303" y="1137398"/>
            <a:ext cx="1846980"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Convolution Layer</a:t>
            </a:r>
            <a:endParaRPr lang="zh-CN" altLang="en-US" dirty="0"/>
          </a:p>
        </p:txBody>
      </p:sp>
      <p:sp>
        <p:nvSpPr>
          <p:cNvPr id="7" name="文本框 6"/>
          <p:cNvSpPr txBox="1"/>
          <p:nvPr/>
        </p:nvSpPr>
        <p:spPr>
          <a:xfrm>
            <a:off x="5594656" y="1137397"/>
            <a:ext cx="2196435"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CNN Layer Accelerator</a:t>
            </a:r>
            <a:endParaRPr lang="zh-CN" alt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59528547"/>
      </p:ext>
    </p:extLst>
  </p:cSld>
  <p:clrMapOvr>
    <a:masterClrMapping/>
  </p:clrMapOvr>
  <mc:AlternateContent xmlns:mc="http://schemas.openxmlformats.org/markup-compatibility/2006">
    <mc:Choice xmlns:p14="http://schemas.microsoft.com/office/powerpoint/2010/main" Requires="p14">
      <p:transition spd="slow" p14:dur="2000" advTm="11197"/>
    </mc:Choice>
    <mc:Fallback>
      <p:transition spd="slow" advTm="1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stretch>
            <a:fillRect/>
          </a:stretch>
        </p:blipFill>
        <p:spPr>
          <a:xfrm>
            <a:off x="634192" y="1467844"/>
            <a:ext cx="3307294" cy="3673411"/>
          </a:xfrm>
          <a:prstGeom prst="rect">
            <a:avLst/>
          </a:prstGeom>
        </p:spPr>
      </p:pic>
      <p:pic>
        <p:nvPicPr>
          <p:cNvPr id="4" name="图片 3"/>
          <p:cNvPicPr>
            <a:picLocks noChangeAspect="1"/>
          </p:cNvPicPr>
          <p:nvPr/>
        </p:nvPicPr>
        <p:blipFill>
          <a:blip r:embed="rId6"/>
          <a:stretch>
            <a:fillRect/>
          </a:stretch>
        </p:blipFill>
        <p:spPr>
          <a:xfrm>
            <a:off x="4675925" y="1564849"/>
            <a:ext cx="4241215" cy="2952772"/>
          </a:xfrm>
          <a:prstGeom prst="rect">
            <a:avLst/>
          </a:prstGeom>
        </p:spPr>
      </p:pic>
      <p:sp>
        <p:nvSpPr>
          <p:cNvPr id="6" name="标题 1"/>
          <p:cNvSpPr>
            <a:spLocks noGrp="1"/>
          </p:cNvSpPr>
          <p:nvPr>
            <p:ph type="title"/>
          </p:nvPr>
        </p:nvSpPr>
        <p:spPr>
          <a:xfrm>
            <a:off x="311700" y="445025"/>
            <a:ext cx="8520600" cy="572700"/>
          </a:xfrm>
        </p:spPr>
        <p:txBody>
          <a:bodyPr/>
          <a:lstStyle/>
          <a:p>
            <a:r>
              <a:rPr lang="en-US" altLang="zh-CN" dirty="0" smtClean="0"/>
              <a:t>Mapping Convolution to Accelerator</a:t>
            </a:r>
            <a:endParaRPr lang="zh-CN" altLang="en-US" dirty="0"/>
          </a:p>
        </p:txBody>
      </p:sp>
      <p:sp>
        <p:nvSpPr>
          <p:cNvPr id="7" name="文本框 6"/>
          <p:cNvSpPr txBox="1"/>
          <p:nvPr/>
        </p:nvSpPr>
        <p:spPr>
          <a:xfrm>
            <a:off x="1324303" y="1137398"/>
            <a:ext cx="1846980"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Convolution Layer</a:t>
            </a:r>
            <a:endParaRPr lang="zh-CN" altLang="en-US" dirty="0"/>
          </a:p>
        </p:txBody>
      </p:sp>
      <p:sp>
        <p:nvSpPr>
          <p:cNvPr id="8" name="文本框 7"/>
          <p:cNvSpPr txBox="1"/>
          <p:nvPr/>
        </p:nvSpPr>
        <p:spPr>
          <a:xfrm>
            <a:off x="5594656" y="1137397"/>
            <a:ext cx="2196435"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smtClean="0"/>
              <a:t>A CNN Layer Accelerator</a:t>
            </a:r>
            <a:endParaRPr lang="zh-CN" alt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949978138"/>
      </p:ext>
    </p:extLst>
  </p:cSld>
  <p:clrMapOvr>
    <a:masterClrMapping/>
  </p:clrMapOvr>
  <mc:AlternateContent xmlns:mc="http://schemas.openxmlformats.org/markup-compatibility/2006">
    <mc:Choice xmlns:p14="http://schemas.microsoft.com/office/powerpoint/2010/main" Requires="p14">
      <p:transition spd="slow" p14:dur="2000" advTm="20862"/>
    </mc:Choice>
    <mc:Fallback>
      <p:transition spd="slow" advTm="2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5">
            <a:alphaModFix/>
          </a:blip>
          <a:stretch>
            <a:fillRect/>
          </a:stretch>
        </p:blipFill>
        <p:spPr>
          <a:xfrm>
            <a:off x="4071962" y="4329737"/>
            <a:ext cx="1343024" cy="950825"/>
          </a:xfrm>
          <a:prstGeom prst="rect">
            <a:avLst/>
          </a:prstGeom>
          <a:noFill/>
          <a:ln>
            <a:noFill/>
          </a:ln>
        </p:spPr>
      </p:pic>
      <p:sp>
        <p:nvSpPr>
          <p:cNvPr id="61" name="Shape 61"/>
          <p:cNvSpPr txBox="1">
            <a:spLocks noGrp="1"/>
          </p:cNvSpPr>
          <p:nvPr>
            <p:ph type="title"/>
          </p:nvPr>
        </p:nvSpPr>
        <p:spPr>
          <a:xfrm>
            <a:off x="350900" y="212649"/>
            <a:ext cx="8520600" cy="572700"/>
          </a:xfrm>
          <a:prstGeom prst="rect">
            <a:avLst/>
          </a:prstGeom>
        </p:spPr>
        <p:txBody>
          <a:bodyPr lIns="91425" tIns="91425" rIns="91425" bIns="91425" anchor="t" anchorCtr="0">
            <a:noAutofit/>
          </a:bodyPr>
          <a:lstStyle/>
          <a:p>
            <a:pPr lvl="0">
              <a:spcBef>
                <a:spcPts val="0"/>
              </a:spcBef>
              <a:buNone/>
            </a:pPr>
            <a:r>
              <a:rPr lang="en" dirty="0"/>
              <a:t>Deep </a:t>
            </a:r>
            <a:r>
              <a:rPr lang="en" dirty="0" smtClean="0"/>
              <a:t>Learning：Heart </a:t>
            </a:r>
            <a:r>
              <a:rPr lang="en" dirty="0"/>
              <a:t>of </a:t>
            </a:r>
            <a:r>
              <a:rPr lang="en" dirty="0" smtClean="0"/>
              <a:t>Future </a:t>
            </a:r>
            <a:r>
              <a:rPr lang="en" dirty="0"/>
              <a:t>A</a:t>
            </a:r>
            <a:r>
              <a:rPr lang="en" dirty="0" smtClean="0"/>
              <a:t>pplications</a:t>
            </a:r>
            <a:endParaRPr lang="en" dirty="0"/>
          </a:p>
        </p:txBody>
      </p:sp>
      <p:pic>
        <p:nvPicPr>
          <p:cNvPr id="62" name="Shape 62"/>
          <p:cNvPicPr preferRelativeResize="0"/>
          <p:nvPr/>
        </p:nvPicPr>
        <p:blipFill>
          <a:blip r:embed="rId6">
            <a:alphaModFix/>
          </a:blip>
          <a:stretch>
            <a:fillRect/>
          </a:stretch>
        </p:blipFill>
        <p:spPr>
          <a:xfrm>
            <a:off x="-329825" y="1457325"/>
            <a:ext cx="2228850" cy="1352550"/>
          </a:xfrm>
          <a:prstGeom prst="rect">
            <a:avLst/>
          </a:prstGeom>
          <a:noFill/>
          <a:ln>
            <a:noFill/>
          </a:ln>
        </p:spPr>
      </p:pic>
      <p:pic>
        <p:nvPicPr>
          <p:cNvPr id="63" name="Shape 63"/>
          <p:cNvPicPr preferRelativeResize="0"/>
          <p:nvPr/>
        </p:nvPicPr>
        <p:blipFill>
          <a:blip r:embed="rId7">
            <a:alphaModFix/>
          </a:blip>
          <a:stretch>
            <a:fillRect/>
          </a:stretch>
        </p:blipFill>
        <p:spPr>
          <a:xfrm>
            <a:off x="1286450" y="1975250"/>
            <a:ext cx="1714500" cy="1143000"/>
          </a:xfrm>
          <a:prstGeom prst="rect">
            <a:avLst/>
          </a:prstGeom>
          <a:noFill/>
          <a:ln>
            <a:noFill/>
          </a:ln>
        </p:spPr>
      </p:pic>
      <p:pic>
        <p:nvPicPr>
          <p:cNvPr id="64" name="Shape 64"/>
          <p:cNvPicPr preferRelativeResize="0"/>
          <p:nvPr/>
        </p:nvPicPr>
        <p:blipFill>
          <a:blip r:embed="rId8">
            <a:alphaModFix/>
          </a:blip>
          <a:stretch>
            <a:fillRect/>
          </a:stretch>
        </p:blipFill>
        <p:spPr>
          <a:xfrm>
            <a:off x="3569187" y="1457337"/>
            <a:ext cx="2390775" cy="1485900"/>
          </a:xfrm>
          <a:prstGeom prst="rect">
            <a:avLst/>
          </a:prstGeom>
          <a:noFill/>
          <a:ln>
            <a:noFill/>
          </a:ln>
        </p:spPr>
      </p:pic>
      <p:pic>
        <p:nvPicPr>
          <p:cNvPr id="65" name="Shape 65"/>
          <p:cNvPicPr preferRelativeResize="0"/>
          <p:nvPr/>
        </p:nvPicPr>
        <p:blipFill>
          <a:blip r:embed="rId9">
            <a:alphaModFix/>
          </a:blip>
          <a:stretch>
            <a:fillRect/>
          </a:stretch>
        </p:blipFill>
        <p:spPr>
          <a:xfrm>
            <a:off x="6528200" y="1481137"/>
            <a:ext cx="2571750" cy="1438275"/>
          </a:xfrm>
          <a:prstGeom prst="rect">
            <a:avLst/>
          </a:prstGeom>
          <a:noFill/>
          <a:ln>
            <a:noFill/>
          </a:ln>
        </p:spPr>
      </p:pic>
      <p:pic>
        <p:nvPicPr>
          <p:cNvPr id="66" name="Shape 66"/>
          <p:cNvPicPr preferRelativeResize="0"/>
          <p:nvPr/>
        </p:nvPicPr>
        <p:blipFill>
          <a:blip r:embed="rId10">
            <a:alphaModFix/>
          </a:blip>
          <a:stretch>
            <a:fillRect/>
          </a:stretch>
        </p:blipFill>
        <p:spPr>
          <a:xfrm>
            <a:off x="259575" y="3515300"/>
            <a:ext cx="2533650" cy="1485900"/>
          </a:xfrm>
          <a:prstGeom prst="rect">
            <a:avLst/>
          </a:prstGeom>
          <a:noFill/>
          <a:ln>
            <a:noFill/>
          </a:ln>
        </p:spPr>
      </p:pic>
      <p:pic>
        <p:nvPicPr>
          <p:cNvPr id="67" name="Shape 67"/>
          <p:cNvPicPr preferRelativeResize="0"/>
          <p:nvPr/>
        </p:nvPicPr>
        <p:blipFill>
          <a:blip r:embed="rId11">
            <a:alphaModFix/>
          </a:blip>
          <a:stretch>
            <a:fillRect/>
          </a:stretch>
        </p:blipFill>
        <p:spPr>
          <a:xfrm>
            <a:off x="3951262" y="3235937"/>
            <a:ext cx="1584434" cy="1142999"/>
          </a:xfrm>
          <a:prstGeom prst="rect">
            <a:avLst/>
          </a:prstGeom>
          <a:noFill/>
          <a:ln>
            <a:noFill/>
          </a:ln>
        </p:spPr>
      </p:pic>
      <p:pic>
        <p:nvPicPr>
          <p:cNvPr id="68" name="Shape 68"/>
          <p:cNvPicPr preferRelativeResize="0"/>
          <p:nvPr/>
        </p:nvPicPr>
        <p:blipFill>
          <a:blip r:embed="rId12">
            <a:alphaModFix/>
          </a:blip>
          <a:stretch>
            <a:fillRect/>
          </a:stretch>
        </p:blipFill>
        <p:spPr>
          <a:xfrm>
            <a:off x="3794975" y="3998937"/>
            <a:ext cx="1821950" cy="628499"/>
          </a:xfrm>
          <a:prstGeom prst="rect">
            <a:avLst/>
          </a:prstGeom>
          <a:noFill/>
          <a:ln>
            <a:noFill/>
          </a:ln>
        </p:spPr>
      </p:pic>
      <p:pic>
        <p:nvPicPr>
          <p:cNvPr id="69" name="Shape 69"/>
          <p:cNvPicPr preferRelativeResize="0"/>
          <p:nvPr/>
        </p:nvPicPr>
        <p:blipFill>
          <a:blip r:embed="rId13">
            <a:alphaModFix/>
          </a:blip>
          <a:stretch>
            <a:fillRect/>
          </a:stretch>
        </p:blipFill>
        <p:spPr>
          <a:xfrm>
            <a:off x="6618687" y="3439988"/>
            <a:ext cx="2390774" cy="1596636"/>
          </a:xfrm>
          <a:prstGeom prst="rect">
            <a:avLst/>
          </a:prstGeom>
          <a:noFill/>
          <a:ln>
            <a:noFill/>
          </a:ln>
        </p:spPr>
      </p:pic>
      <p:sp>
        <p:nvSpPr>
          <p:cNvPr id="70" name="Shape 70"/>
          <p:cNvSpPr txBox="1"/>
          <p:nvPr/>
        </p:nvSpPr>
        <p:spPr>
          <a:xfrm>
            <a:off x="615450" y="1077950"/>
            <a:ext cx="1821900" cy="403200"/>
          </a:xfrm>
          <a:prstGeom prst="rect">
            <a:avLst/>
          </a:prstGeom>
          <a:noFill/>
          <a:ln>
            <a:noFill/>
          </a:ln>
        </p:spPr>
        <p:txBody>
          <a:bodyPr lIns="91425" tIns="91425" rIns="91425" bIns="91425" anchor="t" anchorCtr="0">
            <a:noAutofit/>
          </a:bodyPr>
          <a:lstStyle/>
          <a:p>
            <a:pPr lvl="0">
              <a:spcBef>
                <a:spcPts val="0"/>
              </a:spcBef>
              <a:buNone/>
            </a:pPr>
            <a:r>
              <a:rPr lang="en"/>
              <a:t>Unmanned Vehicle</a:t>
            </a:r>
          </a:p>
        </p:txBody>
      </p:sp>
      <p:sp>
        <p:nvSpPr>
          <p:cNvPr id="71" name="Shape 71"/>
          <p:cNvSpPr txBox="1"/>
          <p:nvPr/>
        </p:nvSpPr>
        <p:spPr>
          <a:xfrm>
            <a:off x="3951862" y="1077950"/>
            <a:ext cx="1821900" cy="403200"/>
          </a:xfrm>
          <a:prstGeom prst="rect">
            <a:avLst/>
          </a:prstGeom>
          <a:noFill/>
          <a:ln>
            <a:noFill/>
          </a:ln>
        </p:spPr>
        <p:txBody>
          <a:bodyPr lIns="91425" tIns="91425" rIns="91425" bIns="91425" anchor="t" anchorCtr="0">
            <a:noAutofit/>
          </a:bodyPr>
          <a:lstStyle/>
          <a:p>
            <a:pPr lvl="0" rtl="0">
              <a:spcBef>
                <a:spcPts val="0"/>
              </a:spcBef>
              <a:buNone/>
            </a:pPr>
            <a:r>
              <a:rPr lang="en" dirty="0"/>
              <a:t>Speech &amp; Audio</a:t>
            </a:r>
          </a:p>
        </p:txBody>
      </p:sp>
      <p:sp>
        <p:nvSpPr>
          <p:cNvPr id="72" name="Shape 72"/>
          <p:cNvSpPr txBox="1"/>
          <p:nvPr/>
        </p:nvSpPr>
        <p:spPr>
          <a:xfrm>
            <a:off x="7049600" y="1077950"/>
            <a:ext cx="1821900" cy="403200"/>
          </a:xfrm>
          <a:prstGeom prst="rect">
            <a:avLst/>
          </a:prstGeom>
          <a:noFill/>
          <a:ln>
            <a:noFill/>
          </a:ln>
        </p:spPr>
        <p:txBody>
          <a:bodyPr lIns="91425" tIns="91425" rIns="91425" bIns="91425" anchor="t" anchorCtr="0">
            <a:noAutofit/>
          </a:bodyPr>
          <a:lstStyle/>
          <a:p>
            <a:pPr lvl="0" rtl="0">
              <a:spcBef>
                <a:spcPts val="0"/>
              </a:spcBef>
              <a:buNone/>
            </a:pPr>
            <a:r>
              <a:rPr lang="en"/>
              <a:t>Text &amp; Language</a:t>
            </a:r>
          </a:p>
        </p:txBody>
      </p:sp>
      <p:sp>
        <p:nvSpPr>
          <p:cNvPr id="73" name="Shape 73"/>
          <p:cNvSpPr txBox="1"/>
          <p:nvPr/>
        </p:nvSpPr>
        <p:spPr>
          <a:xfrm>
            <a:off x="854850" y="3177625"/>
            <a:ext cx="1343100" cy="403200"/>
          </a:xfrm>
          <a:prstGeom prst="rect">
            <a:avLst/>
          </a:prstGeom>
          <a:noFill/>
          <a:ln>
            <a:noFill/>
          </a:ln>
        </p:spPr>
        <p:txBody>
          <a:bodyPr lIns="91425" tIns="91425" rIns="91425" bIns="91425" anchor="t" anchorCtr="0">
            <a:noAutofit/>
          </a:bodyPr>
          <a:lstStyle/>
          <a:p>
            <a:pPr lvl="0" rtl="0">
              <a:spcBef>
                <a:spcPts val="0"/>
              </a:spcBef>
              <a:buNone/>
            </a:pPr>
            <a:r>
              <a:rPr lang="en"/>
              <a:t>Genomics</a:t>
            </a:r>
          </a:p>
        </p:txBody>
      </p:sp>
      <p:sp>
        <p:nvSpPr>
          <p:cNvPr id="74" name="Shape 74"/>
          <p:cNvSpPr txBox="1"/>
          <p:nvPr/>
        </p:nvSpPr>
        <p:spPr>
          <a:xfrm>
            <a:off x="4071975" y="3177625"/>
            <a:ext cx="1421700" cy="403200"/>
          </a:xfrm>
          <a:prstGeom prst="rect">
            <a:avLst/>
          </a:prstGeom>
          <a:noFill/>
          <a:ln>
            <a:noFill/>
          </a:ln>
        </p:spPr>
        <p:txBody>
          <a:bodyPr lIns="91425" tIns="91425" rIns="91425" bIns="91425" anchor="t" anchorCtr="0">
            <a:noAutofit/>
          </a:bodyPr>
          <a:lstStyle/>
          <a:p>
            <a:pPr lvl="0" rtl="0">
              <a:spcBef>
                <a:spcPts val="0"/>
              </a:spcBef>
              <a:buNone/>
            </a:pPr>
            <a:r>
              <a:rPr lang="en"/>
              <a:t>Image &amp; Video</a:t>
            </a:r>
          </a:p>
        </p:txBody>
      </p:sp>
      <p:sp>
        <p:nvSpPr>
          <p:cNvPr id="75" name="Shape 75"/>
          <p:cNvSpPr txBox="1"/>
          <p:nvPr/>
        </p:nvSpPr>
        <p:spPr>
          <a:xfrm>
            <a:off x="7289025" y="3177625"/>
            <a:ext cx="1421700" cy="403200"/>
          </a:xfrm>
          <a:prstGeom prst="rect">
            <a:avLst/>
          </a:prstGeom>
          <a:noFill/>
          <a:ln>
            <a:noFill/>
          </a:ln>
        </p:spPr>
        <p:txBody>
          <a:bodyPr lIns="91425" tIns="91425" rIns="91425" bIns="91425" anchor="t" anchorCtr="0">
            <a:noAutofit/>
          </a:bodyPr>
          <a:lstStyle/>
          <a:p>
            <a:pPr lvl="0" rtl="0">
              <a:spcBef>
                <a:spcPts val="0"/>
              </a:spcBef>
              <a:buNone/>
            </a:pPr>
            <a:r>
              <a:rPr lang="en"/>
              <a:t>Multi-media</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476"/>
    </mc:Choice>
    <mc:Fallback>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stretch>
            <a:fillRect/>
          </a:stretch>
        </p:blipFill>
        <p:spPr>
          <a:xfrm>
            <a:off x="248200" y="552450"/>
            <a:ext cx="8642688" cy="2863850"/>
          </a:xfrm>
          <a:prstGeom prst="rect">
            <a:avLst/>
          </a:prstGeom>
        </p:spPr>
      </p:pic>
      <p:sp>
        <p:nvSpPr>
          <p:cNvPr id="7" name="文本框 6"/>
          <p:cNvSpPr txBox="1"/>
          <p:nvPr/>
        </p:nvSpPr>
        <p:spPr>
          <a:xfrm>
            <a:off x="219396" y="278175"/>
            <a:ext cx="3466013" cy="307777"/>
          </a:xfrm>
          <a:prstGeom prst="rect">
            <a:avLst/>
          </a:prstGeom>
          <a:noFill/>
        </p:spPr>
        <p:txBody>
          <a:bodyPr wrap="none" rtlCol="0">
            <a:spAutoFit/>
          </a:bodyPr>
          <a:lstStyle/>
          <a:p>
            <a:r>
              <a:rPr lang="en-US" altLang="zh-CN" dirty="0" smtClean="0">
                <a:solidFill>
                  <a:srgbClr val="FF0000"/>
                </a:solidFill>
              </a:rPr>
              <a:t>Start by loading First Instruction (Layer 1)</a:t>
            </a:r>
            <a:endParaRPr lang="zh-CN" altLang="en-US" dirty="0">
              <a:solidFill>
                <a:srgbClr val="FF0000"/>
              </a:solidFill>
            </a:endParaRPr>
          </a:p>
        </p:txBody>
      </p:sp>
      <p:grpSp>
        <p:nvGrpSpPr>
          <p:cNvPr id="10" name="组合 9"/>
          <p:cNvGrpSpPr/>
          <p:nvPr/>
        </p:nvGrpSpPr>
        <p:grpSpPr>
          <a:xfrm>
            <a:off x="349250" y="2622998"/>
            <a:ext cx="857250" cy="349250"/>
            <a:chOff x="412750" y="3569148"/>
            <a:chExt cx="857250" cy="349250"/>
          </a:xfrm>
        </p:grpSpPr>
        <p:sp>
          <p:nvSpPr>
            <p:cNvPr id="9" name="矩形 8"/>
            <p:cNvSpPr/>
            <p:nvPr/>
          </p:nvSpPr>
          <p:spPr>
            <a:xfrm>
              <a:off x="463550" y="3569148"/>
              <a:ext cx="806450" cy="34925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12750" y="3579844"/>
              <a:ext cx="857250" cy="338554"/>
            </a:xfrm>
            <a:prstGeom prst="rect">
              <a:avLst/>
            </a:prstGeom>
            <a:noFill/>
          </p:spPr>
          <p:txBody>
            <a:bodyPr wrap="square" rtlCol="0">
              <a:spAutoFit/>
            </a:bodyPr>
            <a:lstStyle/>
            <a:p>
              <a:r>
                <a:rPr lang="en-US" altLang="zh-CN" sz="1600" b="1" dirty="0" smtClean="0">
                  <a:solidFill>
                    <a:schemeClr val="bg1"/>
                  </a:solidFill>
                </a:rPr>
                <a:t>layer1</a:t>
              </a:r>
              <a:endParaRPr lang="zh-CN" altLang="en-US" sz="1600" b="1" dirty="0">
                <a:solidFill>
                  <a:schemeClr val="bg1"/>
                </a:solidFill>
              </a:endParaRPr>
            </a:p>
          </p:txBody>
        </p:sp>
      </p:grpSp>
      <p:sp>
        <p:nvSpPr>
          <p:cNvPr id="15" name="文本框 14"/>
          <p:cNvSpPr txBox="1"/>
          <p:nvPr/>
        </p:nvSpPr>
        <p:spPr>
          <a:xfrm>
            <a:off x="319286" y="3416300"/>
            <a:ext cx="2999539" cy="307777"/>
          </a:xfrm>
          <a:prstGeom prst="rect">
            <a:avLst/>
          </a:prstGeom>
          <a:solidFill>
            <a:schemeClr val="bg1">
              <a:lumMod val="95000"/>
            </a:schemeClr>
          </a:solidFill>
        </p:spPr>
        <p:txBody>
          <a:bodyPr wrap="none" rtlCol="0">
            <a:spAutoFit/>
          </a:bodyPr>
          <a:lstStyle/>
          <a:p>
            <a:r>
              <a:rPr lang="en-US" altLang="zh-CN" dirty="0" smtClean="0">
                <a:solidFill>
                  <a:srgbClr val="FF0000"/>
                </a:solidFill>
              </a:rPr>
              <a:t>Load Weight </a:t>
            </a:r>
            <a:r>
              <a:rPr lang="en-US" altLang="zh-CN" dirty="0">
                <a:solidFill>
                  <a:srgbClr val="FF0000"/>
                </a:solidFill>
              </a:rPr>
              <a:t>(tile 1)</a:t>
            </a:r>
            <a:r>
              <a:rPr lang="en-US" altLang="zh-CN" dirty="0" smtClean="0">
                <a:solidFill>
                  <a:srgbClr val="FF0000"/>
                </a:solidFill>
              </a:rPr>
              <a:t> &amp; Image (tile 1)</a:t>
            </a:r>
            <a:endParaRPr lang="zh-CN" altLang="en-US" dirty="0">
              <a:solidFill>
                <a:srgbClr val="FF0000"/>
              </a:solidFill>
            </a:endParaRPr>
          </a:p>
        </p:txBody>
      </p:sp>
      <p:sp>
        <p:nvSpPr>
          <p:cNvPr id="12" name="矩形 11"/>
          <p:cNvSpPr/>
          <p:nvPr/>
        </p:nvSpPr>
        <p:spPr>
          <a:xfrm>
            <a:off x="2463800" y="2633694"/>
            <a:ext cx="266700" cy="349250"/>
          </a:xfrm>
          <a:prstGeom prst="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1</a:t>
            </a:r>
            <a:endParaRPr lang="zh-CN" altLang="en-US" dirty="0">
              <a:solidFill>
                <a:schemeClr val="bg1"/>
              </a:solidFill>
            </a:endParaRPr>
          </a:p>
        </p:txBody>
      </p:sp>
      <p:sp>
        <p:nvSpPr>
          <p:cNvPr id="14" name="矩形 13"/>
          <p:cNvSpPr/>
          <p:nvPr/>
        </p:nvSpPr>
        <p:spPr>
          <a:xfrm>
            <a:off x="5677344" y="2622998"/>
            <a:ext cx="266700" cy="349250"/>
          </a:xfrm>
          <a:prstGeom prst="rect">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20" name="矩形 19"/>
          <p:cNvSpPr/>
          <p:nvPr/>
        </p:nvSpPr>
        <p:spPr>
          <a:xfrm>
            <a:off x="5289550" y="1074744"/>
            <a:ext cx="266700" cy="349250"/>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21" name="矩形 20"/>
          <p:cNvSpPr/>
          <p:nvPr/>
        </p:nvSpPr>
        <p:spPr>
          <a:xfrm>
            <a:off x="2730500" y="2633694"/>
            <a:ext cx="266700" cy="349250"/>
          </a:xfrm>
          <a:prstGeom prst="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22" name="矩形 21"/>
          <p:cNvSpPr/>
          <p:nvPr/>
        </p:nvSpPr>
        <p:spPr>
          <a:xfrm>
            <a:off x="5944044" y="2622998"/>
            <a:ext cx="266700" cy="349250"/>
          </a:xfrm>
          <a:prstGeom prst="rect">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23" name="矩形 22"/>
          <p:cNvSpPr/>
          <p:nvPr/>
        </p:nvSpPr>
        <p:spPr>
          <a:xfrm>
            <a:off x="5556250" y="1074744"/>
            <a:ext cx="266700" cy="349250"/>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24" name="矩形 23"/>
          <p:cNvSpPr/>
          <p:nvPr/>
        </p:nvSpPr>
        <p:spPr>
          <a:xfrm>
            <a:off x="2997200" y="2633694"/>
            <a:ext cx="266700" cy="349250"/>
          </a:xfrm>
          <a:prstGeom prst="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25" name="矩形 24"/>
          <p:cNvSpPr/>
          <p:nvPr/>
        </p:nvSpPr>
        <p:spPr>
          <a:xfrm>
            <a:off x="6210744" y="2622998"/>
            <a:ext cx="266700" cy="349250"/>
          </a:xfrm>
          <a:prstGeom prst="rect">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26" name="文本框 25"/>
          <p:cNvSpPr txBox="1"/>
          <p:nvPr/>
        </p:nvSpPr>
        <p:spPr>
          <a:xfrm>
            <a:off x="874777" y="3686715"/>
            <a:ext cx="4660250" cy="307777"/>
          </a:xfrm>
          <a:prstGeom prst="rect">
            <a:avLst/>
          </a:prstGeom>
          <a:solidFill>
            <a:schemeClr val="bg1">
              <a:lumMod val="95000"/>
            </a:schemeClr>
          </a:solidFill>
        </p:spPr>
        <p:txBody>
          <a:bodyPr wrap="none" rtlCol="0">
            <a:spAutoFit/>
          </a:bodyPr>
          <a:lstStyle/>
          <a:p>
            <a:r>
              <a:rPr lang="en-US" altLang="zh-CN" dirty="0" smtClean="0">
                <a:solidFill>
                  <a:srgbClr val="FF0000"/>
                </a:solidFill>
              </a:rPr>
              <a:t>Load Weight </a:t>
            </a:r>
            <a:r>
              <a:rPr lang="en-US" altLang="zh-CN" dirty="0">
                <a:solidFill>
                  <a:srgbClr val="FF0000"/>
                </a:solidFill>
              </a:rPr>
              <a:t>(tile </a:t>
            </a:r>
            <a:r>
              <a:rPr lang="en-US" altLang="zh-CN" dirty="0" smtClean="0">
                <a:solidFill>
                  <a:srgbClr val="FF0000"/>
                </a:solidFill>
              </a:rPr>
              <a:t>2), Image (tile 2) &amp; Store Output (tile 1)</a:t>
            </a:r>
            <a:endParaRPr lang="zh-CN" altLang="en-US" dirty="0">
              <a:solidFill>
                <a:srgbClr val="FF0000"/>
              </a:solidFill>
            </a:endParaRPr>
          </a:p>
        </p:txBody>
      </p:sp>
      <p:sp>
        <p:nvSpPr>
          <p:cNvPr id="27" name="文本框 26"/>
          <p:cNvSpPr txBox="1"/>
          <p:nvPr/>
        </p:nvSpPr>
        <p:spPr>
          <a:xfrm>
            <a:off x="1430268" y="3927488"/>
            <a:ext cx="4780476" cy="307777"/>
          </a:xfrm>
          <a:prstGeom prst="rect">
            <a:avLst/>
          </a:prstGeom>
          <a:solidFill>
            <a:schemeClr val="bg1">
              <a:lumMod val="95000"/>
            </a:schemeClr>
          </a:solidFill>
        </p:spPr>
        <p:txBody>
          <a:bodyPr wrap="none" rtlCol="0">
            <a:spAutoFit/>
          </a:bodyPr>
          <a:lstStyle/>
          <a:p>
            <a:r>
              <a:rPr lang="en-US" altLang="zh-CN" dirty="0" smtClean="0">
                <a:solidFill>
                  <a:srgbClr val="FF0000"/>
                </a:solidFill>
              </a:rPr>
              <a:t>Load Weight </a:t>
            </a:r>
            <a:r>
              <a:rPr lang="en-US" altLang="zh-CN" dirty="0">
                <a:solidFill>
                  <a:srgbClr val="FF0000"/>
                </a:solidFill>
              </a:rPr>
              <a:t>(tile </a:t>
            </a:r>
            <a:r>
              <a:rPr lang="en-US" altLang="zh-CN" dirty="0" smtClean="0">
                <a:solidFill>
                  <a:srgbClr val="FF0000"/>
                </a:solidFill>
              </a:rPr>
              <a:t>3) &amp; Image (tile 3)</a:t>
            </a:r>
            <a:r>
              <a:rPr lang="en-US" altLang="zh-CN" dirty="0">
                <a:solidFill>
                  <a:srgbClr val="FF0000"/>
                </a:solidFill>
              </a:rPr>
              <a:t> &amp; Store Output (tile </a:t>
            </a:r>
            <a:r>
              <a:rPr lang="en-US" altLang="zh-CN" dirty="0" smtClean="0">
                <a:solidFill>
                  <a:srgbClr val="FF0000"/>
                </a:solidFill>
              </a:rPr>
              <a:t>2)</a:t>
            </a:r>
            <a:endParaRPr lang="zh-CN" altLang="en-US" dirty="0">
              <a:solidFill>
                <a:srgbClr val="FF0000"/>
              </a:solidFill>
            </a:endParaRPr>
          </a:p>
        </p:txBody>
      </p:sp>
      <p:sp>
        <p:nvSpPr>
          <p:cNvPr id="28" name="文本框 27"/>
          <p:cNvSpPr txBox="1"/>
          <p:nvPr/>
        </p:nvSpPr>
        <p:spPr>
          <a:xfrm>
            <a:off x="2152174" y="4209089"/>
            <a:ext cx="4028692" cy="307777"/>
          </a:xfrm>
          <a:prstGeom prst="rect">
            <a:avLst/>
          </a:prstGeom>
          <a:solidFill>
            <a:srgbClr val="0070C0"/>
          </a:solidFill>
        </p:spPr>
        <p:txBody>
          <a:bodyPr wrap="square" rtlCol="0">
            <a:spAutoFit/>
          </a:bodyPr>
          <a:lstStyle/>
          <a:p>
            <a:r>
              <a:rPr lang="en-US" altLang="zh-CN" dirty="0" smtClean="0">
                <a:solidFill>
                  <a:schemeClr val="bg1"/>
                </a:solidFill>
              </a:rPr>
              <a:t>……………………………… Until layer 1 finishes</a:t>
            </a:r>
            <a:endParaRPr lang="zh-CN" altLang="en-US" dirty="0">
              <a:solidFill>
                <a:schemeClr val="bg1"/>
              </a:solidFill>
            </a:endParaRPr>
          </a:p>
        </p:txBody>
      </p:sp>
      <p:sp>
        <p:nvSpPr>
          <p:cNvPr id="30" name="文本框 29"/>
          <p:cNvSpPr txBox="1"/>
          <p:nvPr/>
        </p:nvSpPr>
        <p:spPr>
          <a:xfrm>
            <a:off x="2764546" y="4577574"/>
            <a:ext cx="3416320" cy="307777"/>
          </a:xfrm>
          <a:prstGeom prst="rect">
            <a:avLst/>
          </a:prstGeom>
          <a:solidFill>
            <a:schemeClr val="bg1">
              <a:lumMod val="95000"/>
            </a:schemeClr>
          </a:solidFill>
        </p:spPr>
        <p:txBody>
          <a:bodyPr wrap="none" rtlCol="0">
            <a:spAutoFit/>
          </a:bodyPr>
          <a:lstStyle/>
          <a:p>
            <a:r>
              <a:rPr lang="en-US" altLang="zh-CN" dirty="0">
                <a:solidFill>
                  <a:srgbClr val="FF0000"/>
                </a:solidFill>
              </a:rPr>
              <a:t>Start </a:t>
            </a:r>
            <a:r>
              <a:rPr lang="en-US" altLang="zh-CN" dirty="0" smtClean="0">
                <a:solidFill>
                  <a:srgbClr val="FF0000"/>
                </a:solidFill>
              </a:rPr>
              <a:t>to load second instruction </a:t>
            </a:r>
            <a:r>
              <a:rPr lang="en-US" altLang="zh-CN" dirty="0">
                <a:solidFill>
                  <a:srgbClr val="FF0000"/>
                </a:solidFill>
              </a:rPr>
              <a:t>(Layer </a:t>
            </a:r>
            <a:r>
              <a:rPr lang="en-US" altLang="zh-CN" dirty="0" smtClean="0">
                <a:solidFill>
                  <a:srgbClr val="FF0000"/>
                </a:solidFill>
              </a:rPr>
              <a:t>2)</a:t>
            </a:r>
            <a:endParaRPr lang="zh-CN" altLang="en-US" dirty="0">
              <a:solidFill>
                <a:srgbClr val="FF0000"/>
              </a:solidFill>
            </a:endParaRPr>
          </a:p>
        </p:txBody>
      </p:sp>
      <p:grpSp>
        <p:nvGrpSpPr>
          <p:cNvPr id="31" name="组合 30"/>
          <p:cNvGrpSpPr/>
          <p:nvPr/>
        </p:nvGrpSpPr>
        <p:grpSpPr>
          <a:xfrm>
            <a:off x="1120553" y="2622998"/>
            <a:ext cx="857250" cy="349250"/>
            <a:chOff x="438150" y="3569148"/>
            <a:chExt cx="857250" cy="349250"/>
          </a:xfrm>
        </p:grpSpPr>
        <p:sp>
          <p:nvSpPr>
            <p:cNvPr id="32" name="矩形 31"/>
            <p:cNvSpPr/>
            <p:nvPr/>
          </p:nvSpPr>
          <p:spPr>
            <a:xfrm>
              <a:off x="463550" y="3569148"/>
              <a:ext cx="806450" cy="3492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438150" y="3569148"/>
              <a:ext cx="857250" cy="338554"/>
            </a:xfrm>
            <a:prstGeom prst="rect">
              <a:avLst/>
            </a:prstGeom>
            <a:noFill/>
          </p:spPr>
          <p:txBody>
            <a:bodyPr wrap="square" rtlCol="0">
              <a:spAutoFit/>
            </a:bodyPr>
            <a:lstStyle/>
            <a:p>
              <a:r>
                <a:rPr lang="en-US" altLang="zh-CN" sz="1600" b="1" dirty="0" smtClean="0">
                  <a:solidFill>
                    <a:schemeClr val="bg1"/>
                  </a:solidFill>
                </a:rPr>
                <a:t>layer2</a:t>
              </a:r>
              <a:endParaRPr lang="zh-CN" altLang="en-US" sz="1600" b="1" dirty="0">
                <a:solidFill>
                  <a:schemeClr val="bg1"/>
                </a:solidFill>
              </a:endParaRPr>
            </a:p>
          </p:txBody>
        </p:sp>
      </p:grpSp>
      <p:sp>
        <p:nvSpPr>
          <p:cNvPr id="2" name="右箭头 1"/>
          <p:cNvSpPr/>
          <p:nvPr/>
        </p:nvSpPr>
        <p:spPr>
          <a:xfrm>
            <a:off x="4713081" y="1074744"/>
            <a:ext cx="576469" cy="385631"/>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723770" y="1232644"/>
            <a:ext cx="989311" cy="442328"/>
            <a:chOff x="3723770" y="1232644"/>
            <a:chExt cx="989311" cy="442328"/>
          </a:xfrm>
        </p:grpSpPr>
        <p:sp>
          <p:nvSpPr>
            <p:cNvPr id="3" name="右箭头 2"/>
            <p:cNvSpPr/>
            <p:nvPr/>
          </p:nvSpPr>
          <p:spPr>
            <a:xfrm rot="19381113">
              <a:off x="3723770" y="1232644"/>
              <a:ext cx="539690" cy="344557"/>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右箭头 28"/>
            <p:cNvSpPr/>
            <p:nvPr/>
          </p:nvSpPr>
          <p:spPr>
            <a:xfrm rot="16200000">
              <a:off x="4363141" y="1325031"/>
              <a:ext cx="355324" cy="34455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940408921"/>
      </p:ext>
    </p:extLst>
  </p:cSld>
  <p:clrMapOvr>
    <a:masterClrMapping/>
  </p:clrMapOvr>
  <mc:AlternateContent xmlns:mc="http://schemas.openxmlformats.org/markup-compatibility/2006">
    <mc:Choice xmlns:p14="http://schemas.microsoft.com/office/powerpoint/2010/main" Requires="p14">
      <p:transition spd="slow" p14:dur="2000" advTm="70672"/>
    </mc:Choice>
    <mc:Fallback>
      <p:transition spd="slow" advTm="7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0" presetClass="path" presetSubtype="0" accel="50000" decel="50000" fill="hold" nodeType="afterEffect">
                                  <p:stCondLst>
                                    <p:cond delay="0"/>
                                  </p:stCondLst>
                                  <p:childTnLst>
                                    <p:animMotion origin="layout" path="M -0.00139 2.83951E-6 L 0.02274 -0.15062 C 0.03437 -0.22099 0.0783 -0.28889 0.10295 -0.27747 L 0.15885 -0.2463 " pathEditMode="relative" rAng="17160000" ptsTypes="AAAA">
                                      <p:cBhvr>
                                        <p:cTn id="16" dur="2000" fill="hold"/>
                                        <p:tgtEl>
                                          <p:spTgt spid="10"/>
                                        </p:tgtEl>
                                        <p:attrNameLst>
                                          <p:attrName>ppt_x</p:attrName>
                                          <p:attrName>ppt_y</p:attrName>
                                        </p:attrNameLst>
                                      </p:cBhvr>
                                      <p:rCtr x="8021" y="-12438"/>
                                    </p:animMotion>
                                  </p:childTnLst>
                                </p:cTn>
                              </p:par>
                            </p:childTnLst>
                          </p:cTn>
                        </p:par>
                        <p:par>
                          <p:cTn id="17" fill="hold">
                            <p:stCondLst>
                              <p:cond delay="3000"/>
                            </p:stCondLst>
                            <p:childTnLst>
                              <p:par>
                                <p:cTn id="18" presetID="10" presetClass="exit" presetSubtype="0" fill="hold" grpId="1" nodeType="after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 presetClass="entr" presetSubtype="0" fill="hold" grpId="1" nodeType="after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par>
                          <p:cTn id="33" fill="hold">
                            <p:stCondLst>
                              <p:cond delay="1000"/>
                            </p:stCondLst>
                            <p:childTnLst>
                              <p:par>
                                <p:cTn id="34" presetID="50" presetClass="path" presetSubtype="0" accel="50000" decel="50000" fill="hold" grpId="0" nodeType="afterEffect">
                                  <p:stCondLst>
                                    <p:cond delay="0"/>
                                  </p:stCondLst>
                                  <p:childTnLst>
                                    <p:animMotion origin="layout" path="M -0.00035 2.34568E-6 L 0.02743 -0.10618 C 0.0401 -0.15401 0.0651 -0.20463 0.07291 -0.19877 L 0.09028 -0.18395 " pathEditMode="relative" rAng="17700000" ptsTypes="AAAA">
                                      <p:cBhvr>
                                        <p:cTn id="35" dur="2000" fill="hold"/>
                                        <p:tgtEl>
                                          <p:spTgt spid="12"/>
                                        </p:tgtEl>
                                        <p:attrNameLst>
                                          <p:attrName>ppt_x</p:attrName>
                                          <p:attrName>ppt_y</p:attrName>
                                        </p:attrNameLst>
                                      </p:cBhvr>
                                      <p:rCtr x="4531" y="-9228"/>
                                    </p:animMotion>
                                  </p:childTnLst>
                                </p:cTn>
                              </p:par>
                              <p:par>
                                <p:cTn id="36" presetID="50" presetClass="path" presetSubtype="0" accel="50000" decel="50000" fill="hold" grpId="0" nodeType="withEffect">
                                  <p:stCondLst>
                                    <p:cond delay="0"/>
                                  </p:stCondLst>
                                  <p:childTnLst>
                                    <p:animMotion origin="layout" path="M -0.00035 0.00123 L 0.00659 -0.02037 C 0.00798 -0.03148 -0.03507 -0.08334 -0.07292 -0.11482 L -0.15677 -0.18488 " pathEditMode="relative" rAng="17700000" ptsTypes="AAAA">
                                      <p:cBhvr>
                                        <p:cTn id="37" dur="2000" fill="hold"/>
                                        <p:tgtEl>
                                          <p:spTgt spid="14"/>
                                        </p:tgtEl>
                                        <p:attrNameLst>
                                          <p:attrName>ppt_x</p:attrName>
                                          <p:attrName>ppt_y</p:attrName>
                                        </p:attrNameLst>
                                      </p:cBhvr>
                                      <p:rCtr x="-7778" y="-9259"/>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par>
                          <p:cTn id="47" fill="hold">
                            <p:stCondLst>
                              <p:cond delay="1000"/>
                            </p:stCondLst>
                            <p:childTnLst>
                              <p:par>
                                <p:cTn id="48" presetID="10" presetClass="entr" presetSubtype="0" fill="hold" grpId="1"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10" presetClass="exit" presetSubtype="0" fill="hold" grpId="2" nodeType="with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50" presetClass="path" presetSubtype="0" accel="50000" decel="50000" fill="hold" grpId="0" nodeType="withEffect">
                                  <p:stCondLst>
                                    <p:cond delay="0"/>
                                  </p:stCondLst>
                                  <p:childTnLst>
                                    <p:animMotion origin="layout" path="M -0.00018 -0.00031 L 0.00885 -0.01142 C 0.01371 -0.0145 0.04895 0.06883 0.07326 0.13982 L 0.12777 0.30031 " pathEditMode="relative" rAng="19740000" ptsTypes="AAAA">
                                      <p:cBhvr>
                                        <p:cTn id="65" dur="2000" fill="hold"/>
                                        <p:tgtEl>
                                          <p:spTgt spid="20"/>
                                        </p:tgtEl>
                                        <p:attrNameLst>
                                          <p:attrName>ppt_x</p:attrName>
                                          <p:attrName>ppt_y</p:attrName>
                                        </p:attrNameLst>
                                      </p:cBhvr>
                                      <p:rCtr x="6372" y="14969"/>
                                    </p:animMotion>
                                  </p:childTnLst>
                                </p:cTn>
                              </p:par>
                              <p:par>
                                <p:cTn id="66" presetID="1" presetClass="entr"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par>
                                <p:cTn id="70" presetID="50" presetClass="path" presetSubtype="0" accel="50000" decel="50000" fill="hold" grpId="0" nodeType="withEffect">
                                  <p:stCondLst>
                                    <p:cond delay="0"/>
                                  </p:stCondLst>
                                  <p:childTnLst>
                                    <p:animMotion origin="layout" path="M -0.00034 2.34568E-6 L 0.02744 -0.10618 C 0.04011 -0.15401 0.06511 -0.20463 0.07292 -0.19877 L 0.09028 -0.18395 " pathEditMode="relative" rAng="17700000" ptsTypes="AAAA">
                                      <p:cBhvr>
                                        <p:cTn id="71" dur="2000" fill="hold"/>
                                        <p:tgtEl>
                                          <p:spTgt spid="21"/>
                                        </p:tgtEl>
                                        <p:attrNameLst>
                                          <p:attrName>ppt_x</p:attrName>
                                          <p:attrName>ppt_y</p:attrName>
                                        </p:attrNameLst>
                                      </p:cBhvr>
                                      <p:rCtr x="4531" y="-9228"/>
                                    </p:animMotion>
                                  </p:childTnLst>
                                </p:cTn>
                              </p:par>
                              <p:par>
                                <p:cTn id="72" presetID="50" presetClass="path" presetSubtype="0" accel="50000" decel="50000" fill="hold" grpId="0" nodeType="withEffect">
                                  <p:stCondLst>
                                    <p:cond delay="0"/>
                                  </p:stCondLst>
                                  <p:childTnLst>
                                    <p:animMotion origin="layout" path="M -3.33333E-6 2.83951E-6 L 0.0066 -0.01976 C 0.00782 -0.02994 -0.03715 -0.08179 -0.07586 -0.1142 L -0.16284 -0.1855 " pathEditMode="relative" rAng="17700000" ptsTypes="AAAA">
                                      <p:cBhvr>
                                        <p:cTn id="73" dur="2000" fill="hold"/>
                                        <p:tgtEl>
                                          <p:spTgt spid="22"/>
                                        </p:tgtEl>
                                        <p:attrNameLst>
                                          <p:attrName>ppt_x</p:attrName>
                                          <p:attrName>ppt_y</p:attrName>
                                        </p:attrNameLst>
                                      </p:cBhvr>
                                      <p:rCtr x="-8073" y="-9259"/>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1"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xit" presetSubtype="0" fill="hold" grpId="2"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par>
                                <p:cTn id="85" presetID="42"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par>
                                <p:cTn id="90" presetID="50" presetClass="path" presetSubtype="0" accel="50000" decel="50000" fill="hold" grpId="0" nodeType="withEffect">
                                  <p:stCondLst>
                                    <p:cond delay="0"/>
                                  </p:stCondLst>
                                  <p:childTnLst>
                                    <p:animMotion origin="layout" path="M -0.00017 -0.00031 L 0.00886 -0.01142 C 0.01372 -0.0145 0.04896 0.06883 0.07327 0.13982 L 0.12778 0.30031 " pathEditMode="relative" rAng="19740000" ptsTypes="AAAA">
                                      <p:cBhvr>
                                        <p:cTn id="91" dur="2000" fill="hold"/>
                                        <p:tgtEl>
                                          <p:spTgt spid="23"/>
                                        </p:tgtEl>
                                        <p:attrNameLst>
                                          <p:attrName>ppt_x</p:attrName>
                                          <p:attrName>ppt_y</p:attrName>
                                        </p:attrNameLst>
                                      </p:cBhvr>
                                      <p:rCtr x="6372" y="14969"/>
                                    </p:animMotion>
                                  </p:childTnLst>
                                </p:cTn>
                              </p:par>
                              <p:par>
                                <p:cTn id="92" presetID="1" presetClass="entr" presetSubtype="0" fill="hold" grpId="1" nodeType="with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50" presetClass="path" presetSubtype="0" accel="50000" decel="50000" fill="hold" grpId="0" nodeType="withEffect">
                                  <p:stCondLst>
                                    <p:cond delay="0"/>
                                  </p:stCondLst>
                                  <p:childTnLst>
                                    <p:animMotion origin="layout" path="M -0.00035 2.34568E-6 L 0.02743 -0.10618 C 0.04011 -0.15401 0.06511 -0.20463 0.07292 -0.19877 L 0.09028 -0.18395 " pathEditMode="relative" rAng="17700000" ptsTypes="AAAA">
                                      <p:cBhvr>
                                        <p:cTn id="97" dur="2000" fill="hold"/>
                                        <p:tgtEl>
                                          <p:spTgt spid="24"/>
                                        </p:tgtEl>
                                        <p:attrNameLst>
                                          <p:attrName>ppt_x</p:attrName>
                                          <p:attrName>ppt_y</p:attrName>
                                        </p:attrNameLst>
                                      </p:cBhvr>
                                      <p:rCtr x="4531" y="-9228"/>
                                    </p:animMotion>
                                  </p:childTnLst>
                                </p:cTn>
                              </p:par>
                              <p:par>
                                <p:cTn id="98" presetID="50" presetClass="path" presetSubtype="0" accel="50000" decel="50000" fill="hold" grpId="0" nodeType="withEffect">
                                  <p:stCondLst>
                                    <p:cond delay="0"/>
                                  </p:stCondLst>
                                  <p:childTnLst>
                                    <p:animMotion origin="layout" path="M -0.00087 2.83951E-6 L 0.00538 -0.01729 C 0.00642 -0.02778 -0.03819 -0.07685 -0.07674 -0.10988 L -0.16302 -0.18087 " pathEditMode="relative" rAng="17700000" ptsTypes="AAAA">
                                      <p:cBhvr>
                                        <p:cTn id="99" dur="2000" fill="hold"/>
                                        <p:tgtEl>
                                          <p:spTgt spid="25"/>
                                        </p:tgtEl>
                                        <p:attrNameLst>
                                          <p:attrName>ppt_x</p:attrName>
                                          <p:attrName>ppt_y</p:attrName>
                                        </p:attrNameLst>
                                      </p:cBhvr>
                                      <p:rCtr x="-8038" y="-9012"/>
                                    </p:animMotion>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1000"/>
                                        <p:tgtEl>
                                          <p:spTgt spid="28"/>
                                        </p:tgtEl>
                                      </p:cBhvr>
                                    </p:animEffect>
                                    <p:anim calcmode="lin" valueType="num">
                                      <p:cBhvr>
                                        <p:cTn id="105" dur="1000" fill="hold"/>
                                        <p:tgtEl>
                                          <p:spTgt spid="28"/>
                                        </p:tgtEl>
                                        <p:attrNameLst>
                                          <p:attrName>ppt_x</p:attrName>
                                        </p:attrNameLst>
                                      </p:cBhvr>
                                      <p:tavLst>
                                        <p:tav tm="0">
                                          <p:val>
                                            <p:strVal val="#ppt_x"/>
                                          </p:val>
                                        </p:tav>
                                        <p:tav tm="100000">
                                          <p:val>
                                            <p:strVal val="#ppt_x"/>
                                          </p:val>
                                        </p:tav>
                                      </p:tavLst>
                                    </p:anim>
                                    <p:anim calcmode="lin" valueType="num">
                                      <p:cBhvr>
                                        <p:cTn id="10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1000"/>
                                        <p:tgtEl>
                                          <p:spTgt spid="30"/>
                                        </p:tgtEl>
                                      </p:cBhvr>
                                    </p:animEffect>
                                    <p:anim calcmode="lin" valueType="num">
                                      <p:cBhvr>
                                        <p:cTn id="112" dur="1000" fill="hold"/>
                                        <p:tgtEl>
                                          <p:spTgt spid="30"/>
                                        </p:tgtEl>
                                        <p:attrNameLst>
                                          <p:attrName>ppt_x</p:attrName>
                                        </p:attrNameLst>
                                      </p:cBhvr>
                                      <p:tavLst>
                                        <p:tav tm="0">
                                          <p:val>
                                            <p:strVal val="#ppt_x"/>
                                          </p:val>
                                        </p:tav>
                                        <p:tav tm="100000">
                                          <p:val>
                                            <p:strVal val="#ppt_x"/>
                                          </p:val>
                                        </p:tav>
                                      </p:tavLst>
                                    </p:anim>
                                    <p:anim calcmode="lin" valueType="num">
                                      <p:cBhvr>
                                        <p:cTn id="113" dur="1000" fill="hold"/>
                                        <p:tgtEl>
                                          <p:spTgt spid="30"/>
                                        </p:tgtEl>
                                        <p:attrNameLst>
                                          <p:attrName>ppt_y</p:attrName>
                                        </p:attrNameLst>
                                      </p:cBhvr>
                                      <p:tavLst>
                                        <p:tav tm="0">
                                          <p:val>
                                            <p:strVal val="#ppt_y+.1"/>
                                          </p:val>
                                        </p:tav>
                                        <p:tav tm="100000">
                                          <p:val>
                                            <p:strVal val="#ppt_y"/>
                                          </p:val>
                                        </p:tav>
                                      </p:tavLst>
                                    </p:anim>
                                  </p:childTnLst>
                                </p:cTn>
                              </p:par>
                              <p:par>
                                <p:cTn id="114" presetID="1" presetClass="entr" presetSubtype="0" fill="hold" nodeType="with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par>
                          <p:cTn id="116" fill="hold">
                            <p:stCondLst>
                              <p:cond delay="1000"/>
                            </p:stCondLst>
                            <p:childTnLst>
                              <p:par>
                                <p:cTn id="117" presetID="50" presetClass="path" presetSubtype="0" accel="50000" decel="50000" fill="hold" nodeType="afterEffect">
                                  <p:stCondLst>
                                    <p:cond delay="0"/>
                                  </p:stCondLst>
                                  <p:childTnLst>
                                    <p:animMotion origin="layout" path="M -4.44444E-6 2.83951E-6 L 0.02101 -0.12994 C 0.03091 -0.19136 0.05157 -0.25926 0.05903 -0.25618 L 0.0757 -0.24506 " pathEditMode="relative" rAng="17160000" ptsTypes="AAAA">
                                      <p:cBhvr>
                                        <p:cTn id="118" dur="2000" fill="hold"/>
                                        <p:tgtEl>
                                          <p:spTgt spid="31"/>
                                        </p:tgtEl>
                                        <p:attrNameLst>
                                          <p:attrName>ppt_x</p:attrName>
                                          <p:attrName>ppt_y</p:attrName>
                                        </p:attrNameLst>
                                      </p:cBhvr>
                                      <p:rCtr x="3802" y="-1237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9" fill="hold" display="0">
                  <p:stCondLst>
                    <p:cond delay="indefinite"/>
                  </p:stCondLst>
                  <p:endCondLst>
                    <p:cond evt="onStopAudio" delay="0">
                      <p:tgtEl>
                        <p:sldTgt/>
                      </p:tgtEl>
                    </p:cond>
                  </p:endCondLst>
                </p:cTn>
                <p:tgtEl>
                  <p:spTgt spid="6"/>
                </p:tgtEl>
              </p:cMediaNode>
            </p:audio>
          </p:childTnLst>
        </p:cTn>
      </p:par>
    </p:tnLst>
    <p:bldLst>
      <p:bldP spid="7" grpId="0"/>
      <p:bldP spid="7" grpId="1"/>
      <p:bldP spid="15" grpId="0" animBg="1"/>
      <p:bldP spid="12" grpId="0" animBg="1"/>
      <p:bldP spid="12" grpId="1" animBg="1"/>
      <p:bldP spid="12" grpId="2" animBg="1"/>
      <p:bldP spid="14" grpId="0" animBg="1"/>
      <p:bldP spid="14" grpId="1" animBg="1"/>
      <p:bldP spid="14" grpId="2" animBg="1"/>
      <p:bldP spid="20" grpId="0" animBg="1"/>
      <p:bldP spid="20" grpId="1" animBg="1"/>
      <p:bldP spid="21" grpId="0" animBg="1"/>
      <p:bldP spid="21" grpId="1" animBg="1"/>
      <p:bldP spid="21" grpId="2" animBg="1"/>
      <p:bldP spid="22" grpId="0" animBg="1"/>
      <p:bldP spid="22" grpId="1" animBg="1"/>
      <p:bldP spid="22" grpId="2" animBg="1"/>
      <p:bldP spid="23" grpId="0" animBg="1"/>
      <p:bldP spid="23" grpId="1" animBg="1"/>
      <p:bldP spid="24" grpId="0" animBg="1"/>
      <p:bldP spid="24" grpId="1" animBg="1"/>
      <p:bldP spid="25" grpId="0" animBg="1"/>
      <p:bldP spid="25" grpId="1" animBg="1"/>
      <p:bldP spid="26" grpId="0" animBg="1"/>
      <p:bldP spid="27" grpId="0" animBg="1"/>
      <p:bldP spid="28" grpId="0" animBg="1"/>
      <p:bldP spid="30"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US" altLang="zh-CN" dirty="0" smtClean="0"/>
              <a:t>Accelerator Architecture Design</a:t>
            </a:r>
            <a:endParaRPr dirty="0"/>
          </a:p>
        </p:txBody>
      </p:sp>
      <p:pic>
        <p:nvPicPr>
          <p:cNvPr id="371" name="Shape 371"/>
          <p:cNvPicPr preferRelativeResize="0"/>
          <p:nvPr/>
        </p:nvPicPr>
        <p:blipFill>
          <a:blip r:embed="rId5">
            <a:alphaModFix/>
          </a:blip>
          <a:stretch>
            <a:fillRect/>
          </a:stretch>
        </p:blipFill>
        <p:spPr>
          <a:xfrm>
            <a:off x="1280160" y="1183495"/>
            <a:ext cx="6296195" cy="3802391"/>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16"/>
    </mc:Choice>
    <mc:Fallback>
      <p:transition spd="slow" advTm="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1092"/>
            <a:ext cx="9276080" cy="964675"/>
          </a:xfrm>
        </p:spPr>
        <p:txBody>
          <a:bodyPr/>
          <a:lstStyle/>
          <a:p>
            <a:r>
              <a:rPr lang="en-US" altLang="zh-CN" dirty="0" smtClean="0"/>
              <a:t>Fully Connected Layer: </a:t>
            </a:r>
            <a:br>
              <a:rPr lang="en-US" altLang="zh-CN" dirty="0" smtClean="0"/>
            </a:br>
            <a:r>
              <a:rPr lang="en-US" altLang="zh-CN" dirty="0" smtClean="0">
                <a:solidFill>
                  <a:srgbClr val="FF0000"/>
                </a:solidFill>
              </a:rPr>
              <a:t>Communication</a:t>
            </a:r>
            <a:r>
              <a:rPr lang="zh-CN" altLang="en-US" dirty="0" smtClean="0">
                <a:solidFill>
                  <a:srgbClr val="FF0000"/>
                </a:solidFill>
              </a:rPr>
              <a:t> </a:t>
            </a:r>
            <a:r>
              <a:rPr lang="en-US" altLang="zh-CN" dirty="0" smtClean="0">
                <a:solidFill>
                  <a:srgbClr val="FF0000"/>
                </a:solidFill>
              </a:rPr>
              <a:t>Intensive</a:t>
            </a:r>
            <a:r>
              <a:rPr lang="en-US" altLang="zh-CN" dirty="0" smtClean="0"/>
              <a:t>, Much More Than Convolution</a:t>
            </a:r>
            <a:endParaRPr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776545895"/>
              </p:ext>
            </p:extLst>
          </p:nvPr>
        </p:nvGraphicFramePr>
        <p:xfrm>
          <a:off x="216769" y="1887130"/>
          <a:ext cx="8393833" cy="889000"/>
        </p:xfrm>
        <a:graphic>
          <a:graphicData uri="http://schemas.openxmlformats.org/drawingml/2006/table">
            <a:tbl>
              <a:tblPr firstRow="1" bandRow="1">
                <a:tableStyleId>{74C1A8A3-306A-4EB7-A6B1-4F7E0EB9C5D6}</a:tableStyleId>
              </a:tblPr>
              <a:tblGrid>
                <a:gridCol w="671687">
                  <a:extLst>
                    <a:ext uri="{9D8B030D-6E8A-4147-A177-3AD203B41FA5}">
                      <a16:colId xmlns:a16="http://schemas.microsoft.com/office/drawing/2014/main" xmlns="" val="1636428246"/>
                    </a:ext>
                  </a:extLst>
                </a:gridCol>
                <a:gridCol w="749048">
                  <a:extLst>
                    <a:ext uri="{9D8B030D-6E8A-4147-A177-3AD203B41FA5}">
                      <a16:colId xmlns:a16="http://schemas.microsoft.com/office/drawing/2014/main" xmlns="" val="284679131"/>
                    </a:ext>
                  </a:extLst>
                </a:gridCol>
                <a:gridCol w="626956">
                  <a:extLst>
                    <a:ext uri="{9D8B030D-6E8A-4147-A177-3AD203B41FA5}">
                      <a16:colId xmlns:a16="http://schemas.microsoft.com/office/drawing/2014/main" xmlns="" val="3291535727"/>
                    </a:ext>
                  </a:extLst>
                </a:gridCol>
                <a:gridCol w="615811">
                  <a:extLst>
                    <a:ext uri="{9D8B030D-6E8A-4147-A177-3AD203B41FA5}">
                      <a16:colId xmlns:a16="http://schemas.microsoft.com/office/drawing/2014/main" xmlns="" val="3305281294"/>
                    </a:ext>
                  </a:extLst>
                </a:gridCol>
                <a:gridCol w="754729">
                  <a:extLst>
                    <a:ext uri="{9D8B030D-6E8A-4147-A177-3AD203B41FA5}">
                      <a16:colId xmlns:a16="http://schemas.microsoft.com/office/drawing/2014/main" xmlns="" val="371624184"/>
                    </a:ext>
                  </a:extLst>
                </a:gridCol>
                <a:gridCol w="702835">
                  <a:extLst>
                    <a:ext uri="{9D8B030D-6E8A-4147-A177-3AD203B41FA5}">
                      <a16:colId xmlns:a16="http://schemas.microsoft.com/office/drawing/2014/main" xmlns="" val="2907818637"/>
                    </a:ext>
                  </a:extLst>
                </a:gridCol>
                <a:gridCol w="1518405">
                  <a:extLst>
                    <a:ext uri="{9D8B030D-6E8A-4147-A177-3AD203B41FA5}">
                      <a16:colId xmlns:a16="http://schemas.microsoft.com/office/drawing/2014/main" xmlns="" val="2491136740"/>
                    </a:ext>
                  </a:extLst>
                </a:gridCol>
                <a:gridCol w="1518405">
                  <a:extLst>
                    <a:ext uri="{9D8B030D-6E8A-4147-A177-3AD203B41FA5}">
                      <a16:colId xmlns:a16="http://schemas.microsoft.com/office/drawing/2014/main" xmlns="" val="1151436345"/>
                    </a:ext>
                  </a:extLst>
                </a:gridCol>
                <a:gridCol w="1235957">
                  <a:extLst>
                    <a:ext uri="{9D8B030D-6E8A-4147-A177-3AD203B41FA5}">
                      <a16:colId xmlns:a16="http://schemas.microsoft.com/office/drawing/2014/main" xmlns="" val="1758219939"/>
                    </a:ext>
                  </a:extLst>
                </a:gridCol>
              </a:tblGrid>
              <a:tr h="370840">
                <a:tc>
                  <a:txBody>
                    <a:bodyPr/>
                    <a:lstStyle/>
                    <a:p>
                      <a:pPr algn="ctr"/>
                      <a:r>
                        <a:rPr lang="en-US" altLang="zh-CN" dirty="0" smtClean="0"/>
                        <a:t>input</a:t>
                      </a:r>
                      <a:endParaRPr lang="zh-CN" altLang="en-US" dirty="0"/>
                    </a:p>
                  </a:txBody>
                  <a:tcPr>
                    <a:solidFill>
                      <a:srgbClr val="00B0F0"/>
                    </a:solidFill>
                  </a:tcPr>
                </a:tc>
                <a:tc>
                  <a:txBody>
                    <a:bodyPr/>
                    <a:lstStyle/>
                    <a:p>
                      <a:pPr algn="ctr"/>
                      <a:r>
                        <a:rPr lang="en-US" altLang="zh-CN" dirty="0" smtClean="0"/>
                        <a:t>output</a:t>
                      </a:r>
                      <a:endParaRPr lang="zh-CN" altLang="en-US" dirty="0"/>
                    </a:p>
                  </a:txBody>
                  <a:tcPr>
                    <a:solidFill>
                      <a:srgbClr val="00B0F0"/>
                    </a:solidFill>
                  </a:tcPr>
                </a:tc>
                <a:tc>
                  <a:txBody>
                    <a:bodyPr/>
                    <a:lstStyle/>
                    <a:p>
                      <a:pPr algn="ctr"/>
                      <a:r>
                        <a:rPr lang="en-US" altLang="zh-CN" dirty="0" smtClean="0"/>
                        <a:t>row</a:t>
                      </a:r>
                      <a:endParaRPr lang="zh-CN" altLang="en-US" dirty="0"/>
                    </a:p>
                  </a:txBody>
                  <a:tcPr>
                    <a:solidFill>
                      <a:srgbClr val="00B0F0"/>
                    </a:solidFill>
                  </a:tcPr>
                </a:tc>
                <a:tc>
                  <a:txBody>
                    <a:bodyPr/>
                    <a:lstStyle/>
                    <a:p>
                      <a:pPr algn="ctr"/>
                      <a:r>
                        <a:rPr lang="en-US" altLang="zh-CN" dirty="0" smtClean="0"/>
                        <a:t>col</a:t>
                      </a:r>
                      <a:endParaRPr lang="zh-CN" altLang="en-US" dirty="0"/>
                    </a:p>
                  </a:txBody>
                  <a:tcPr>
                    <a:solidFill>
                      <a:srgbClr val="00B0F0"/>
                    </a:solidFill>
                  </a:tcPr>
                </a:tc>
                <a:tc>
                  <a:txBody>
                    <a:bodyPr/>
                    <a:lstStyle/>
                    <a:p>
                      <a:pPr algn="ctr"/>
                      <a:r>
                        <a:rPr lang="en-US" altLang="zh-CN" dirty="0" smtClean="0"/>
                        <a:t>kernel</a:t>
                      </a:r>
                      <a:endParaRPr lang="zh-CN" altLang="en-US" dirty="0"/>
                    </a:p>
                  </a:txBody>
                  <a:tcPr>
                    <a:solidFill>
                      <a:srgbClr val="00B0F0"/>
                    </a:solidFill>
                  </a:tcPr>
                </a:tc>
                <a:tc>
                  <a:txBody>
                    <a:bodyPr/>
                    <a:lstStyle/>
                    <a:p>
                      <a:pPr algn="ctr"/>
                      <a:r>
                        <a:rPr lang="en-US" altLang="zh-CN" dirty="0" smtClean="0"/>
                        <a:t>stride</a:t>
                      </a:r>
                      <a:endParaRPr lang="zh-CN" altLang="en-US" dirty="0"/>
                    </a:p>
                  </a:txBody>
                  <a:tcPr>
                    <a:solidFill>
                      <a:srgbClr val="00B0F0"/>
                    </a:solidFill>
                  </a:tcPr>
                </a:tc>
                <a:tc>
                  <a:txBody>
                    <a:bodyPr/>
                    <a:lstStyle/>
                    <a:p>
                      <a:pPr algn="ctr"/>
                      <a:r>
                        <a:rPr lang="en-US" altLang="zh-CN" dirty="0" smtClean="0"/>
                        <a:t>Mega Floating Operations</a:t>
                      </a:r>
                      <a:endParaRPr lang="zh-CN" altLang="en-US" dirty="0"/>
                    </a:p>
                  </a:txBody>
                  <a:tcPr>
                    <a:solidFill>
                      <a:srgbClr val="00B050"/>
                    </a:solidFill>
                  </a:tcPr>
                </a:tc>
                <a:tc>
                  <a:txBody>
                    <a:bodyPr/>
                    <a:lstStyle/>
                    <a:p>
                      <a:pPr algn="ctr"/>
                      <a:r>
                        <a:rPr lang="en-US" altLang="zh-CN" dirty="0" smtClean="0"/>
                        <a:t>Input</a:t>
                      </a:r>
                      <a:r>
                        <a:rPr lang="en-US" altLang="zh-CN" baseline="0" dirty="0" smtClean="0"/>
                        <a:t> + output + weight size (</a:t>
                      </a:r>
                      <a:r>
                        <a:rPr lang="en-US" altLang="zh-CN" dirty="0" smtClean="0"/>
                        <a:t>MB</a:t>
                      </a:r>
                      <a:r>
                        <a:rPr lang="en-US" altLang="zh-CN" baseline="0" dirty="0" smtClean="0"/>
                        <a:t>)</a:t>
                      </a:r>
                      <a:endParaRPr lang="zh-CN" altLang="en-US" dirty="0"/>
                    </a:p>
                  </a:txBody>
                  <a:tcPr>
                    <a:solidFill>
                      <a:srgbClr val="00B050"/>
                    </a:solidFill>
                  </a:tcPr>
                </a:tc>
                <a:tc>
                  <a:txBody>
                    <a:bodyPr/>
                    <a:lstStyle/>
                    <a:p>
                      <a:pPr algn="ctr"/>
                      <a:r>
                        <a:rPr lang="en-US" altLang="zh-CN" dirty="0" smtClean="0"/>
                        <a:t>Comp/Data</a:t>
                      </a:r>
                      <a:r>
                        <a:rPr lang="en-US" altLang="zh-CN" baseline="0" dirty="0" smtClean="0"/>
                        <a:t> Ratio</a:t>
                      </a:r>
                      <a:endParaRPr lang="zh-CN" altLang="en-US" dirty="0"/>
                    </a:p>
                  </a:txBody>
                  <a:tcPr>
                    <a:solidFill>
                      <a:srgbClr val="00B050"/>
                    </a:solidFill>
                  </a:tcPr>
                </a:tc>
                <a:extLst>
                  <a:ext uri="{0D108BD9-81ED-4DB2-BD59-A6C34878D82A}">
                    <a16:rowId xmlns:a16="http://schemas.microsoft.com/office/drawing/2014/main" xmlns="" val="2061707548"/>
                  </a:ext>
                </a:extLst>
              </a:tr>
              <a:tr h="370840">
                <a:tc>
                  <a:txBody>
                    <a:bodyPr/>
                    <a:lstStyle/>
                    <a:p>
                      <a:pPr algn="ctr"/>
                      <a:r>
                        <a:rPr lang="en-US" altLang="zh-CN" sz="1600" dirty="0" smtClean="0"/>
                        <a:t>64</a:t>
                      </a:r>
                      <a:endParaRPr lang="zh-CN" altLang="en-US" sz="1600" dirty="0"/>
                    </a:p>
                  </a:txBody>
                  <a:tcPr/>
                </a:tc>
                <a:tc>
                  <a:txBody>
                    <a:bodyPr/>
                    <a:lstStyle/>
                    <a:p>
                      <a:pPr algn="ctr"/>
                      <a:r>
                        <a:rPr lang="en-US" altLang="zh-CN" sz="1600" dirty="0" smtClean="0"/>
                        <a:t>64</a:t>
                      </a:r>
                      <a:endParaRPr lang="zh-CN" altLang="en-US" sz="1600" dirty="0"/>
                    </a:p>
                  </a:txBody>
                  <a:tcPr/>
                </a:tc>
                <a:tc>
                  <a:txBody>
                    <a:bodyPr/>
                    <a:lstStyle/>
                    <a:p>
                      <a:pPr algn="ctr"/>
                      <a:r>
                        <a:rPr lang="en-US" altLang="zh-CN" sz="1600" dirty="0" smtClean="0"/>
                        <a:t>224</a:t>
                      </a:r>
                      <a:endParaRPr lang="zh-CN" altLang="en-US" sz="1600" dirty="0"/>
                    </a:p>
                  </a:txBody>
                  <a:tcPr/>
                </a:tc>
                <a:tc>
                  <a:txBody>
                    <a:bodyPr/>
                    <a:lstStyle/>
                    <a:p>
                      <a:pPr algn="ctr"/>
                      <a:r>
                        <a:rPr lang="en-US" altLang="zh-CN" sz="1600" dirty="0" smtClean="0"/>
                        <a:t>224</a:t>
                      </a:r>
                      <a:endParaRPr lang="zh-CN" altLang="en-US" sz="1600" dirty="0"/>
                    </a:p>
                  </a:txBody>
                  <a:tcPr/>
                </a:tc>
                <a:tc>
                  <a:txBody>
                    <a:bodyPr/>
                    <a:lstStyle/>
                    <a:p>
                      <a:pPr algn="ctr"/>
                      <a:r>
                        <a:rPr lang="en-US" altLang="zh-CN" sz="1600" dirty="0" smtClean="0"/>
                        <a:t>3</a:t>
                      </a:r>
                      <a:endParaRPr lang="zh-CN" altLang="en-US" sz="1600" dirty="0"/>
                    </a:p>
                  </a:txBody>
                  <a:tcPr/>
                </a:tc>
                <a:tc>
                  <a:txBody>
                    <a:bodyPr/>
                    <a:lstStyle/>
                    <a:p>
                      <a:pPr algn="ctr"/>
                      <a:r>
                        <a:rPr lang="en-US" altLang="zh-CN" sz="1600" dirty="0" smtClean="0"/>
                        <a:t>1</a:t>
                      </a:r>
                      <a:endParaRPr lang="zh-CN" altLang="en-US" sz="1600" dirty="0"/>
                    </a:p>
                  </a:txBody>
                  <a:tcPr/>
                </a:tc>
                <a:tc>
                  <a:txBody>
                    <a:bodyPr/>
                    <a:lstStyle/>
                    <a:p>
                      <a:pPr algn="ctr"/>
                      <a:r>
                        <a:rPr lang="en-US" altLang="zh-CN" sz="1600" dirty="0" smtClean="0"/>
                        <a:t>3700</a:t>
                      </a:r>
                      <a:endParaRPr lang="zh-CN" altLang="en-US" sz="1600" dirty="0"/>
                    </a:p>
                  </a:txBody>
                  <a:tcPr/>
                </a:tc>
                <a:tc>
                  <a:txBody>
                    <a:bodyPr/>
                    <a:lstStyle/>
                    <a:p>
                      <a:pPr algn="ctr"/>
                      <a:r>
                        <a:rPr lang="en-US" altLang="zh-CN" sz="1600" dirty="0" smtClean="0"/>
                        <a:t>6.16</a:t>
                      </a:r>
                      <a:endParaRPr lang="zh-CN" altLang="en-US" sz="1600" dirty="0"/>
                    </a:p>
                  </a:txBody>
                  <a:tcPr/>
                </a:tc>
                <a:tc>
                  <a:txBody>
                    <a:bodyPr/>
                    <a:lstStyle/>
                    <a:p>
                      <a:pPr algn="ctr"/>
                      <a:r>
                        <a:rPr lang="en-US" altLang="zh-CN" sz="1600" dirty="0" smtClean="0"/>
                        <a:t>600.3</a:t>
                      </a:r>
                      <a:endParaRPr lang="zh-CN" altLang="en-US" sz="1600" dirty="0"/>
                    </a:p>
                  </a:txBody>
                  <a:tcPr/>
                </a:tc>
                <a:extLst>
                  <a:ext uri="{0D108BD9-81ED-4DB2-BD59-A6C34878D82A}">
                    <a16:rowId xmlns:a16="http://schemas.microsoft.com/office/drawing/2014/main" xmlns="" val="3172706777"/>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3687824688"/>
              </p:ext>
            </p:extLst>
          </p:nvPr>
        </p:nvGraphicFramePr>
        <p:xfrm>
          <a:off x="202214" y="3261293"/>
          <a:ext cx="8408390" cy="889000"/>
        </p:xfrm>
        <a:graphic>
          <a:graphicData uri="http://schemas.openxmlformats.org/drawingml/2006/table">
            <a:tbl>
              <a:tblPr firstRow="1" bandRow="1">
                <a:tableStyleId>{74C1A8A3-306A-4EB7-A6B1-4F7E0EB9C5D6}</a:tableStyleId>
              </a:tblPr>
              <a:tblGrid>
                <a:gridCol w="763161">
                  <a:extLst>
                    <a:ext uri="{9D8B030D-6E8A-4147-A177-3AD203B41FA5}">
                      <a16:colId xmlns:a16="http://schemas.microsoft.com/office/drawing/2014/main" xmlns="" val="1636428246"/>
                    </a:ext>
                  </a:extLst>
                </a:gridCol>
                <a:gridCol w="755699">
                  <a:extLst>
                    <a:ext uri="{9D8B030D-6E8A-4147-A177-3AD203B41FA5}">
                      <a16:colId xmlns:a16="http://schemas.microsoft.com/office/drawing/2014/main" xmlns="" val="284679131"/>
                    </a:ext>
                  </a:extLst>
                </a:gridCol>
                <a:gridCol w="508795">
                  <a:extLst>
                    <a:ext uri="{9D8B030D-6E8A-4147-A177-3AD203B41FA5}">
                      <a16:colId xmlns:a16="http://schemas.microsoft.com/office/drawing/2014/main" xmlns="" val="3291535727"/>
                    </a:ext>
                  </a:extLst>
                </a:gridCol>
                <a:gridCol w="656908">
                  <a:extLst>
                    <a:ext uri="{9D8B030D-6E8A-4147-A177-3AD203B41FA5}">
                      <a16:colId xmlns:a16="http://schemas.microsoft.com/office/drawing/2014/main" xmlns="" val="3305281294"/>
                    </a:ext>
                  </a:extLst>
                </a:gridCol>
                <a:gridCol w="805808">
                  <a:extLst>
                    <a:ext uri="{9D8B030D-6E8A-4147-A177-3AD203B41FA5}">
                      <a16:colId xmlns:a16="http://schemas.microsoft.com/office/drawing/2014/main" xmlns="" val="371624184"/>
                    </a:ext>
                  </a:extLst>
                </a:gridCol>
                <a:gridCol w="661661">
                  <a:extLst>
                    <a:ext uri="{9D8B030D-6E8A-4147-A177-3AD203B41FA5}">
                      <a16:colId xmlns:a16="http://schemas.microsoft.com/office/drawing/2014/main" xmlns="" val="2907818637"/>
                    </a:ext>
                  </a:extLst>
                </a:gridCol>
                <a:gridCol w="1475054">
                  <a:extLst>
                    <a:ext uri="{9D8B030D-6E8A-4147-A177-3AD203B41FA5}">
                      <a16:colId xmlns:a16="http://schemas.microsoft.com/office/drawing/2014/main" xmlns="" val="2491136740"/>
                    </a:ext>
                  </a:extLst>
                </a:gridCol>
                <a:gridCol w="1549400">
                  <a:extLst>
                    <a:ext uri="{9D8B030D-6E8A-4147-A177-3AD203B41FA5}">
                      <a16:colId xmlns:a16="http://schemas.microsoft.com/office/drawing/2014/main" xmlns="" val="3435311329"/>
                    </a:ext>
                  </a:extLst>
                </a:gridCol>
                <a:gridCol w="1231904">
                  <a:extLst>
                    <a:ext uri="{9D8B030D-6E8A-4147-A177-3AD203B41FA5}">
                      <a16:colId xmlns:a16="http://schemas.microsoft.com/office/drawing/2014/main" xmlns="" val="3090725443"/>
                    </a:ext>
                  </a:extLst>
                </a:gridCol>
              </a:tblGrid>
              <a:tr h="370840">
                <a:tc>
                  <a:txBody>
                    <a:bodyPr/>
                    <a:lstStyle/>
                    <a:p>
                      <a:pPr algn="ctr"/>
                      <a:r>
                        <a:rPr lang="en-US" altLang="zh-CN" dirty="0" smtClean="0"/>
                        <a:t>input</a:t>
                      </a:r>
                      <a:endParaRPr lang="zh-CN" altLang="en-US" dirty="0"/>
                    </a:p>
                  </a:txBody>
                  <a:tcPr>
                    <a:solidFill>
                      <a:srgbClr val="00B0F0"/>
                    </a:solidFill>
                  </a:tcPr>
                </a:tc>
                <a:tc>
                  <a:txBody>
                    <a:bodyPr/>
                    <a:lstStyle/>
                    <a:p>
                      <a:pPr algn="ctr"/>
                      <a:r>
                        <a:rPr lang="en-US" altLang="zh-CN" dirty="0" smtClean="0"/>
                        <a:t>output</a:t>
                      </a:r>
                      <a:endParaRPr lang="zh-CN" altLang="en-US" dirty="0"/>
                    </a:p>
                  </a:txBody>
                  <a:tcPr>
                    <a:solidFill>
                      <a:srgbClr val="00B0F0"/>
                    </a:solidFill>
                  </a:tcPr>
                </a:tc>
                <a:tc>
                  <a:txBody>
                    <a:bodyPr/>
                    <a:lstStyle/>
                    <a:p>
                      <a:pPr algn="ctr"/>
                      <a:r>
                        <a:rPr lang="en-US" altLang="zh-CN" dirty="0" smtClean="0"/>
                        <a:t>-</a:t>
                      </a:r>
                      <a:endParaRPr lang="zh-CN" altLang="en-US" dirty="0"/>
                    </a:p>
                  </a:txBody>
                  <a:tcPr>
                    <a:solidFill>
                      <a:srgbClr val="00B0F0"/>
                    </a:solidFill>
                  </a:tcPr>
                </a:tc>
                <a:tc>
                  <a:txBody>
                    <a:bodyPr/>
                    <a:lstStyle/>
                    <a:p>
                      <a:pPr algn="ctr"/>
                      <a:r>
                        <a:rPr lang="en-US" altLang="zh-CN" dirty="0" smtClean="0"/>
                        <a:t>-</a:t>
                      </a:r>
                      <a:endParaRPr lang="zh-CN" altLang="en-US" dirty="0"/>
                    </a:p>
                  </a:txBody>
                  <a:tcPr>
                    <a:solidFill>
                      <a:srgbClr val="00B0F0"/>
                    </a:solidFill>
                  </a:tcPr>
                </a:tc>
                <a:tc>
                  <a:txBody>
                    <a:bodyPr/>
                    <a:lstStyle/>
                    <a:p>
                      <a:pPr algn="ctr"/>
                      <a:r>
                        <a:rPr lang="en-US" altLang="zh-CN" dirty="0" smtClean="0"/>
                        <a:t>-</a:t>
                      </a:r>
                      <a:endParaRPr lang="zh-CN" altLang="en-US" dirty="0"/>
                    </a:p>
                  </a:txBody>
                  <a:tcPr>
                    <a:solidFill>
                      <a:srgbClr val="00B0F0"/>
                    </a:solidFill>
                  </a:tcPr>
                </a:tc>
                <a:tc>
                  <a:txBody>
                    <a:bodyPr/>
                    <a:lstStyle/>
                    <a:p>
                      <a:pPr algn="ctr"/>
                      <a:r>
                        <a:rPr lang="en-US" altLang="zh-CN" dirty="0" smtClean="0"/>
                        <a:t>-</a:t>
                      </a:r>
                      <a:endParaRPr lang="zh-CN" altLang="en-US" dirty="0"/>
                    </a:p>
                  </a:txBody>
                  <a:tcPr>
                    <a:solidFill>
                      <a:srgbClr val="00B0F0"/>
                    </a:solidFill>
                  </a:tcPr>
                </a:tc>
                <a:tc>
                  <a:txBody>
                    <a:bodyPr/>
                    <a:lstStyle/>
                    <a:p>
                      <a:pPr algn="ctr"/>
                      <a:r>
                        <a:rPr lang="en-US" altLang="zh-CN" dirty="0" smtClean="0"/>
                        <a:t>Mega Floating Operations</a:t>
                      </a:r>
                      <a:endParaRPr lang="zh-CN" altLang="en-US" dirty="0"/>
                    </a:p>
                  </a:txBody>
                  <a:tcPr>
                    <a:solidFill>
                      <a:srgbClr val="00B050"/>
                    </a:solidFill>
                  </a:tcPr>
                </a:tc>
                <a:tc>
                  <a:txBody>
                    <a:bodyPr/>
                    <a:lstStyle/>
                    <a:p>
                      <a:pPr algn="ctr"/>
                      <a:r>
                        <a:rPr lang="en-US" altLang="zh-CN" dirty="0" smtClean="0"/>
                        <a:t>Input</a:t>
                      </a:r>
                      <a:r>
                        <a:rPr lang="en-US" altLang="zh-CN" baseline="0" dirty="0" smtClean="0"/>
                        <a:t> + output + weight size (MB)</a:t>
                      </a:r>
                      <a:endParaRPr lang="zh-CN" altLang="en-US" dirty="0"/>
                    </a:p>
                  </a:txBody>
                  <a:tcPr>
                    <a:solidFill>
                      <a:srgbClr val="00B050"/>
                    </a:solidFill>
                  </a:tcPr>
                </a:tc>
                <a:tc>
                  <a:txBody>
                    <a:bodyPr/>
                    <a:lstStyle/>
                    <a:p>
                      <a:pPr algn="ctr"/>
                      <a:r>
                        <a:rPr lang="en-US" altLang="zh-CN" dirty="0" smtClean="0"/>
                        <a:t>Comp/Data</a:t>
                      </a:r>
                      <a:r>
                        <a:rPr lang="en-US" altLang="zh-CN" baseline="0" dirty="0" smtClean="0"/>
                        <a:t> Ratio</a:t>
                      </a:r>
                      <a:endParaRPr lang="zh-CN" altLang="en-US" dirty="0"/>
                    </a:p>
                  </a:txBody>
                  <a:tcPr>
                    <a:solidFill>
                      <a:srgbClr val="00B050"/>
                    </a:solidFill>
                  </a:tcPr>
                </a:tc>
                <a:extLst>
                  <a:ext uri="{0D108BD9-81ED-4DB2-BD59-A6C34878D82A}">
                    <a16:rowId xmlns:a16="http://schemas.microsoft.com/office/drawing/2014/main" xmlns="" val="2061707548"/>
                  </a:ext>
                </a:extLst>
              </a:tr>
              <a:tr h="370840">
                <a:tc>
                  <a:txBody>
                    <a:bodyPr/>
                    <a:lstStyle/>
                    <a:p>
                      <a:pPr algn="ctr"/>
                      <a:r>
                        <a:rPr lang="en-US" altLang="zh-CN" dirty="0" smtClean="0"/>
                        <a:t>25088</a:t>
                      </a:r>
                      <a:endParaRPr lang="zh-CN" altLang="en-US" dirty="0"/>
                    </a:p>
                  </a:txBody>
                  <a:tcPr/>
                </a:tc>
                <a:tc>
                  <a:txBody>
                    <a:bodyPr/>
                    <a:lstStyle/>
                    <a:p>
                      <a:pPr algn="ctr"/>
                      <a:r>
                        <a:rPr lang="en-US" altLang="zh-CN" dirty="0" smtClean="0"/>
                        <a:t>4096</a:t>
                      </a:r>
                      <a:endParaRPr lang="zh-CN" altLang="en-US" dirty="0"/>
                    </a:p>
                  </a:txBody>
                  <a:tcPr/>
                </a:tc>
                <a:tc>
                  <a:txBody>
                    <a:bodyPr/>
                    <a:lstStyle/>
                    <a:p>
                      <a:pPr algn="ctr"/>
                      <a:r>
                        <a:rPr lang="en-US" altLang="zh-CN" dirty="0" smtClean="0"/>
                        <a:t>-</a:t>
                      </a:r>
                      <a:endParaRPr lang="zh-CN" altLang="en-US" dirty="0"/>
                    </a:p>
                  </a:txBody>
                  <a:tcPr/>
                </a:tc>
                <a:tc>
                  <a:txBody>
                    <a:bodyPr/>
                    <a:lstStyle/>
                    <a:p>
                      <a:pPr algn="ctr"/>
                      <a:r>
                        <a:rPr lang="en-US" altLang="zh-CN" dirty="0" smtClean="0"/>
                        <a:t>-</a:t>
                      </a:r>
                      <a:endParaRPr lang="zh-CN" altLang="en-US" dirty="0"/>
                    </a:p>
                  </a:txBody>
                  <a:tcPr/>
                </a:tc>
                <a:tc>
                  <a:txBody>
                    <a:bodyPr/>
                    <a:lstStyle/>
                    <a:p>
                      <a:pPr algn="ctr"/>
                      <a:r>
                        <a:rPr lang="en-US" altLang="zh-CN" dirty="0" smtClean="0"/>
                        <a:t>-</a:t>
                      </a:r>
                      <a:endParaRPr lang="zh-CN" altLang="en-US" dirty="0"/>
                    </a:p>
                  </a:txBody>
                  <a:tcPr/>
                </a:tc>
                <a:tc>
                  <a:txBody>
                    <a:bodyPr/>
                    <a:lstStyle/>
                    <a:p>
                      <a:pPr algn="ctr"/>
                      <a:r>
                        <a:rPr lang="en-US" altLang="zh-CN" dirty="0" smtClean="0"/>
                        <a:t>-</a:t>
                      </a:r>
                      <a:endParaRPr lang="zh-CN" altLang="en-US" dirty="0"/>
                    </a:p>
                  </a:txBody>
                  <a:tcPr/>
                </a:tc>
                <a:tc>
                  <a:txBody>
                    <a:bodyPr/>
                    <a:lstStyle/>
                    <a:p>
                      <a:pPr algn="ctr"/>
                      <a:r>
                        <a:rPr lang="en-US" altLang="zh-CN" sz="1600" dirty="0" smtClean="0"/>
                        <a:t>2100</a:t>
                      </a:r>
                      <a:endParaRPr lang="zh-CN" altLang="en-US" sz="1600" dirty="0"/>
                    </a:p>
                  </a:txBody>
                  <a:tcPr/>
                </a:tc>
                <a:tc>
                  <a:txBody>
                    <a:bodyPr/>
                    <a:lstStyle/>
                    <a:p>
                      <a:pPr algn="ctr"/>
                      <a:r>
                        <a:rPr lang="en-US" altLang="zh-CN" sz="1600" dirty="0" smtClean="0"/>
                        <a:t>98</a:t>
                      </a:r>
                      <a:endParaRPr lang="zh-CN" altLang="en-US" sz="1600" dirty="0"/>
                    </a:p>
                  </a:txBody>
                  <a:tcPr/>
                </a:tc>
                <a:tc>
                  <a:txBody>
                    <a:bodyPr/>
                    <a:lstStyle/>
                    <a:p>
                      <a:pPr algn="ctr"/>
                      <a:r>
                        <a:rPr lang="en-US" altLang="zh-CN" sz="1600" dirty="0" smtClean="0"/>
                        <a:t>21.4</a:t>
                      </a:r>
                      <a:endParaRPr lang="zh-CN" altLang="en-US" sz="1600" dirty="0"/>
                    </a:p>
                  </a:txBody>
                  <a:tcPr/>
                </a:tc>
                <a:extLst>
                  <a:ext uri="{0D108BD9-81ED-4DB2-BD59-A6C34878D82A}">
                    <a16:rowId xmlns:a16="http://schemas.microsoft.com/office/drawing/2014/main" xmlns="" val="3172706777"/>
                  </a:ext>
                </a:extLst>
              </a:tr>
            </a:tbl>
          </a:graphicData>
        </a:graphic>
      </p:graphicFrame>
      <p:sp>
        <p:nvSpPr>
          <p:cNvPr id="10" name="文本框 9"/>
          <p:cNvSpPr txBox="1"/>
          <p:nvPr/>
        </p:nvSpPr>
        <p:spPr>
          <a:xfrm>
            <a:off x="202214" y="1551455"/>
            <a:ext cx="3308919" cy="338554"/>
          </a:xfrm>
          <a:prstGeom prst="rect">
            <a:avLst/>
          </a:prstGeom>
          <a:noFill/>
        </p:spPr>
        <p:txBody>
          <a:bodyPr wrap="none" rtlCol="0">
            <a:spAutoFit/>
          </a:bodyPr>
          <a:lstStyle/>
          <a:p>
            <a:r>
              <a:rPr lang="en-US" altLang="zh-CN" sz="1600" dirty="0" smtClean="0"/>
              <a:t>Largest Convolution Layer in VGG</a:t>
            </a:r>
            <a:endParaRPr lang="zh-CN" altLang="en-US" sz="1600" dirty="0"/>
          </a:p>
        </p:txBody>
      </p:sp>
      <p:sp>
        <p:nvSpPr>
          <p:cNvPr id="11" name="文本框 10"/>
          <p:cNvSpPr txBox="1"/>
          <p:nvPr/>
        </p:nvSpPr>
        <p:spPr>
          <a:xfrm>
            <a:off x="202214" y="2953516"/>
            <a:ext cx="3708066" cy="338554"/>
          </a:xfrm>
          <a:prstGeom prst="rect">
            <a:avLst/>
          </a:prstGeom>
          <a:noFill/>
        </p:spPr>
        <p:txBody>
          <a:bodyPr wrap="none" rtlCol="0">
            <a:spAutoFit/>
          </a:bodyPr>
          <a:lstStyle/>
          <a:p>
            <a:r>
              <a:rPr lang="en-US" altLang="zh-CN" sz="1600" dirty="0" smtClean="0"/>
              <a:t>Largest Fully Connected Layer in VGG</a:t>
            </a:r>
            <a:endParaRPr lang="zh-CN" altLang="en-US" sz="1600" dirty="0"/>
          </a:p>
        </p:txBody>
      </p:sp>
      <p:sp>
        <p:nvSpPr>
          <p:cNvPr id="12" name="半闭框 11"/>
          <p:cNvSpPr/>
          <p:nvPr/>
        </p:nvSpPr>
        <p:spPr>
          <a:xfrm rot="2700000">
            <a:off x="6426385" y="2957191"/>
            <a:ext cx="417581" cy="429097"/>
          </a:xfrm>
          <a:prstGeom prst="halfFrame">
            <a:avLst>
              <a:gd name="adj1" fmla="val 19444"/>
              <a:gd name="adj2" fmla="val 21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半闭框 12"/>
          <p:cNvSpPr/>
          <p:nvPr/>
        </p:nvSpPr>
        <p:spPr>
          <a:xfrm rot="13500000">
            <a:off x="4870444" y="2657844"/>
            <a:ext cx="429097" cy="429097"/>
          </a:xfrm>
          <a:prstGeom prst="halfFrame">
            <a:avLst>
              <a:gd name="adj1" fmla="val 19444"/>
              <a:gd name="adj2" fmla="val 21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半闭框 13"/>
          <p:cNvSpPr/>
          <p:nvPr/>
        </p:nvSpPr>
        <p:spPr>
          <a:xfrm rot="13500000">
            <a:off x="7863795" y="2878738"/>
            <a:ext cx="279945" cy="279945"/>
          </a:xfrm>
          <a:prstGeom prst="halfFrame">
            <a:avLst>
              <a:gd name="adj1" fmla="val 19444"/>
              <a:gd name="adj2" fmla="val 21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半闭框 14"/>
          <p:cNvSpPr/>
          <p:nvPr/>
        </p:nvSpPr>
        <p:spPr>
          <a:xfrm rot="13500000">
            <a:off x="7863794" y="2705078"/>
            <a:ext cx="279945" cy="279945"/>
          </a:xfrm>
          <a:prstGeom prst="halfFrame">
            <a:avLst>
              <a:gd name="adj1" fmla="val 19444"/>
              <a:gd name="adj2" fmla="val 21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00720870"/>
      </p:ext>
    </p:extLst>
  </p:cSld>
  <p:clrMapOvr>
    <a:masterClrMapping/>
  </p:clrMapOvr>
  <mc:AlternateContent xmlns:mc="http://schemas.openxmlformats.org/markup-compatibility/2006">
    <mc:Choice xmlns:p14="http://schemas.microsoft.com/office/powerpoint/2010/main" Requires="p14">
      <p:transition spd="slow" p14:dur="2000" advTm="32749"/>
    </mc:Choice>
    <mc:Fallback>
      <p:transition spd="slow" advTm="3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a:graphicFrameLocks/>
          </p:cNvGraphicFramePr>
          <p:nvPr>
            <p:extLst>
              <p:ext uri="{D42A27DB-BD31-4B8C-83A1-F6EECF244321}">
                <p14:modId xmlns:p14="http://schemas.microsoft.com/office/powerpoint/2010/main" val="3778739388"/>
              </p:ext>
            </p:extLst>
          </p:nvPr>
        </p:nvGraphicFramePr>
        <p:xfrm>
          <a:off x="1543050" y="1892300"/>
          <a:ext cx="5619750" cy="3251200"/>
        </p:xfrm>
        <a:graphic>
          <a:graphicData uri="http://schemas.openxmlformats.org/drawingml/2006/chart">
            <c:chart xmlns:c="http://schemas.openxmlformats.org/drawingml/2006/chart" xmlns:r="http://schemas.openxmlformats.org/officeDocument/2006/relationships" r:id="rId6"/>
          </a:graphicData>
        </a:graphic>
      </p:graphicFrame>
      <p:sp>
        <p:nvSpPr>
          <p:cNvPr id="5" name="Shape 381"/>
          <p:cNvSpPr txBox="1">
            <a:spLocks/>
          </p:cNvSpPr>
          <p:nvPr/>
        </p:nvSpPr>
        <p:spPr>
          <a:xfrm>
            <a:off x="484974" y="0"/>
            <a:ext cx="8520600" cy="60732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 dirty="0" smtClean="0"/>
              <a:t>FPGA Bandwidth </a:t>
            </a:r>
            <a:endParaRPr lang="en" sz="2400" dirty="0"/>
          </a:p>
        </p:txBody>
      </p:sp>
      <p:graphicFrame>
        <p:nvGraphicFramePr>
          <p:cNvPr id="12" name="图表 11"/>
          <p:cNvGraphicFramePr>
            <a:graphicFrameLocks/>
          </p:cNvGraphicFramePr>
          <p:nvPr>
            <p:extLst>
              <p:ext uri="{D42A27DB-BD31-4B8C-83A1-F6EECF244321}">
                <p14:modId xmlns:p14="http://schemas.microsoft.com/office/powerpoint/2010/main" val="4098397068"/>
              </p:ext>
            </p:extLst>
          </p:nvPr>
        </p:nvGraphicFramePr>
        <p:xfrm>
          <a:off x="1551617" y="1892300"/>
          <a:ext cx="5619750" cy="3251200"/>
        </p:xfrm>
        <a:graphic>
          <a:graphicData uri="http://schemas.openxmlformats.org/drawingml/2006/chart">
            <c:chart xmlns:c="http://schemas.openxmlformats.org/drawingml/2006/chart" xmlns:r="http://schemas.openxmlformats.org/officeDocument/2006/relationships" r:id="rId7"/>
          </a:graphicData>
        </a:graphic>
      </p:graphicFrame>
      <p:grpSp>
        <p:nvGrpSpPr>
          <p:cNvPr id="11" name="组合 10"/>
          <p:cNvGrpSpPr/>
          <p:nvPr/>
        </p:nvGrpSpPr>
        <p:grpSpPr>
          <a:xfrm>
            <a:off x="1860550" y="4409873"/>
            <a:ext cx="5187950" cy="311154"/>
            <a:chOff x="1905000" y="4416223"/>
            <a:chExt cx="5187950" cy="311154"/>
          </a:xfrm>
        </p:grpSpPr>
        <p:sp>
          <p:nvSpPr>
            <p:cNvPr id="10" name="矩形 9"/>
            <p:cNvSpPr/>
            <p:nvPr/>
          </p:nvSpPr>
          <p:spPr>
            <a:xfrm>
              <a:off x="2001045" y="4452836"/>
              <a:ext cx="5091905" cy="234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905000" y="4419600"/>
              <a:ext cx="524503" cy="307777"/>
            </a:xfrm>
            <a:prstGeom prst="rect">
              <a:avLst/>
            </a:prstGeom>
            <a:solidFill>
              <a:schemeClr val="bg1"/>
            </a:solidFill>
          </p:spPr>
          <p:txBody>
            <a:bodyPr wrap="none" rtlCol="0">
              <a:spAutoFit/>
            </a:bodyPr>
            <a:lstStyle/>
            <a:p>
              <a:r>
                <a:rPr lang="en-US" altLang="zh-CN" dirty="0" smtClean="0"/>
                <a:t>1KB</a:t>
              </a:r>
              <a:endParaRPr lang="zh-CN" altLang="en-US" dirty="0"/>
            </a:p>
          </p:txBody>
        </p:sp>
        <p:sp>
          <p:nvSpPr>
            <p:cNvPr id="6" name="文本框 5"/>
            <p:cNvSpPr txBox="1"/>
            <p:nvPr/>
          </p:nvSpPr>
          <p:spPr>
            <a:xfrm>
              <a:off x="2429503" y="4419599"/>
              <a:ext cx="623889" cy="307777"/>
            </a:xfrm>
            <a:prstGeom prst="rect">
              <a:avLst/>
            </a:prstGeom>
            <a:solidFill>
              <a:schemeClr val="bg1"/>
            </a:solidFill>
          </p:spPr>
          <p:txBody>
            <a:bodyPr wrap="none" rtlCol="0">
              <a:spAutoFit/>
            </a:bodyPr>
            <a:lstStyle/>
            <a:p>
              <a:r>
                <a:rPr lang="en-US" altLang="zh-CN" dirty="0" smtClean="0"/>
                <a:t>16KB</a:t>
              </a:r>
              <a:endParaRPr lang="zh-CN" altLang="en-US" dirty="0"/>
            </a:p>
          </p:txBody>
        </p:sp>
        <p:sp>
          <p:nvSpPr>
            <p:cNvPr id="7" name="文本框 6"/>
            <p:cNvSpPr txBox="1"/>
            <p:nvPr/>
          </p:nvSpPr>
          <p:spPr>
            <a:xfrm>
              <a:off x="2991148" y="4419598"/>
              <a:ext cx="623889" cy="307777"/>
            </a:xfrm>
            <a:prstGeom prst="rect">
              <a:avLst/>
            </a:prstGeom>
            <a:solidFill>
              <a:schemeClr val="bg1"/>
            </a:solidFill>
          </p:spPr>
          <p:txBody>
            <a:bodyPr wrap="none" rtlCol="0">
              <a:spAutoFit/>
            </a:bodyPr>
            <a:lstStyle/>
            <a:p>
              <a:r>
                <a:rPr lang="en-US" altLang="zh-CN" dirty="0" smtClean="0"/>
                <a:t>32KB</a:t>
              </a:r>
              <a:endParaRPr lang="zh-CN" altLang="en-US" dirty="0"/>
            </a:p>
          </p:txBody>
        </p:sp>
        <p:sp>
          <p:nvSpPr>
            <p:cNvPr id="8" name="文本框 7"/>
            <p:cNvSpPr txBox="1"/>
            <p:nvPr/>
          </p:nvSpPr>
          <p:spPr>
            <a:xfrm>
              <a:off x="3939845" y="4416223"/>
              <a:ext cx="623889" cy="307777"/>
            </a:xfrm>
            <a:prstGeom prst="rect">
              <a:avLst/>
            </a:prstGeom>
            <a:solidFill>
              <a:schemeClr val="bg1"/>
            </a:solidFill>
          </p:spPr>
          <p:txBody>
            <a:bodyPr wrap="none" rtlCol="0">
              <a:spAutoFit/>
            </a:bodyPr>
            <a:lstStyle/>
            <a:p>
              <a:r>
                <a:rPr lang="en-US" altLang="zh-CN" dirty="0" smtClean="0"/>
                <a:t>64KB</a:t>
              </a:r>
              <a:endParaRPr lang="zh-CN" altLang="en-US" dirty="0"/>
            </a:p>
          </p:txBody>
        </p:sp>
        <p:sp>
          <p:nvSpPr>
            <p:cNvPr id="9" name="文本框 8"/>
            <p:cNvSpPr txBox="1"/>
            <p:nvPr/>
          </p:nvSpPr>
          <p:spPr>
            <a:xfrm>
              <a:off x="6289345" y="4416223"/>
              <a:ext cx="723275" cy="307777"/>
            </a:xfrm>
            <a:prstGeom prst="rect">
              <a:avLst/>
            </a:prstGeom>
            <a:solidFill>
              <a:schemeClr val="bg1"/>
            </a:solidFill>
          </p:spPr>
          <p:txBody>
            <a:bodyPr wrap="none" rtlCol="0">
              <a:spAutoFit/>
            </a:bodyPr>
            <a:lstStyle/>
            <a:p>
              <a:r>
                <a:rPr lang="en-US" altLang="zh-CN" dirty="0" smtClean="0"/>
                <a:t>128KB</a:t>
              </a:r>
              <a:endParaRPr lang="zh-CN" altLang="en-US" dirty="0"/>
            </a:p>
          </p:txBody>
        </p:sp>
      </p:grpSp>
      <p:sp>
        <p:nvSpPr>
          <p:cNvPr id="14" name="文本占位符 2"/>
          <p:cNvSpPr>
            <a:spLocks noGrp="1"/>
          </p:cNvSpPr>
          <p:nvPr>
            <p:ph type="body" idx="1"/>
          </p:nvPr>
        </p:nvSpPr>
        <p:spPr>
          <a:xfrm>
            <a:off x="366291" y="517854"/>
            <a:ext cx="8520600" cy="1665788"/>
          </a:xfrm>
        </p:spPr>
        <p:txBody>
          <a:bodyPr/>
          <a:lstStyle/>
          <a:p>
            <a:pPr marL="342900" indent="-342900">
              <a:spcAft>
                <a:spcPts val="0"/>
              </a:spcAft>
              <a:buFont typeface="Wingdings" panose="05000000000000000000" pitchFamily="2" charset="2"/>
              <a:buChar char="Ø"/>
            </a:pPr>
            <a:r>
              <a:rPr lang="en-US" altLang="zh-CN" sz="2400" dirty="0">
                <a:solidFill>
                  <a:srgbClr val="FF0000"/>
                </a:solidFill>
              </a:rPr>
              <a:t>much smaller </a:t>
            </a:r>
            <a:r>
              <a:rPr lang="en-US" altLang="zh-CN" sz="2400" dirty="0"/>
              <a:t>than GPU/CPU (~10 vs. ~200 GB/s)</a:t>
            </a:r>
            <a:endParaRPr lang="en" altLang="zh-CN" dirty="0"/>
          </a:p>
          <a:p>
            <a:pPr marL="342900" indent="-342900">
              <a:spcAft>
                <a:spcPts val="0"/>
              </a:spcAft>
              <a:buFont typeface="Wingdings" panose="05000000000000000000" pitchFamily="2" charset="2"/>
              <a:buChar char="Ø"/>
            </a:pPr>
            <a:r>
              <a:rPr lang="en" altLang="zh-CN" sz="2400" dirty="0">
                <a:solidFill>
                  <a:srgbClr val="FF0000"/>
                </a:solidFill>
              </a:rPr>
              <a:t>sensitive</a:t>
            </a:r>
            <a:r>
              <a:rPr lang="en" altLang="zh-CN" sz="2400" dirty="0"/>
              <a:t> to access patterns</a:t>
            </a:r>
          </a:p>
          <a:p>
            <a:pPr lvl="8">
              <a:spcAft>
                <a:spcPts val="0"/>
              </a:spcAft>
            </a:pPr>
            <a:r>
              <a:rPr lang="en" altLang="zh-CN" sz="1600" dirty="0"/>
              <a:t> </a:t>
            </a:r>
            <a:r>
              <a:rPr lang="en" altLang="zh-CN" sz="1600" dirty="0" smtClean="0"/>
              <a:t>     ---- burst </a:t>
            </a:r>
            <a:r>
              <a:rPr lang="en" altLang="zh-CN" sz="1600" dirty="0"/>
              <a:t>length &amp; bit-width</a:t>
            </a:r>
          </a:p>
          <a:p>
            <a:pPr lvl="4">
              <a:spcAft>
                <a:spcPts val="0"/>
              </a:spcAft>
            </a:pPr>
            <a:r>
              <a:rPr lang="en" altLang="zh-CN" sz="1600" dirty="0"/>
              <a:t> </a:t>
            </a:r>
            <a:r>
              <a:rPr lang="en" altLang="zh-CN" sz="1600" dirty="0" smtClean="0"/>
              <a:t>     ---- improper </a:t>
            </a:r>
            <a:r>
              <a:rPr lang="en" altLang="zh-CN" sz="1600" dirty="0"/>
              <a:t>access makes effective bandwidth </a:t>
            </a:r>
            <a:r>
              <a:rPr lang="en" altLang="zh-CN" sz="1600" dirty="0" smtClean="0"/>
              <a:t>worse</a:t>
            </a:r>
            <a:endParaRPr lang="en" altLang="zh-CN" sz="1600" dirty="0"/>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586166899"/>
      </p:ext>
    </p:extLst>
  </p:cSld>
  <p:clrMapOvr>
    <a:masterClrMapping/>
  </p:clrMapOvr>
  <mc:AlternateContent xmlns:mc="http://schemas.openxmlformats.org/markup-compatibility/2006">
    <mc:Choice xmlns:p14="http://schemas.microsoft.com/office/powerpoint/2010/main" Requires="p14">
      <p:transition spd="slow" p14:dur="2000" advTm="61093"/>
    </mc:Choice>
    <mc:Fallback>
      <p:transition spd="slow" advTm="6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Graphic spid="1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 name="文本框 2"/>
          <p:cNvSpPr txBox="1"/>
          <p:nvPr/>
        </p:nvSpPr>
        <p:spPr>
          <a:xfrm>
            <a:off x="2202614"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Output</a:t>
            </a:r>
            <a:endParaRPr lang="zh-CN" altLang="en-US" sz="2400" dirty="0"/>
          </a:p>
        </p:txBody>
      </p:sp>
      <p:sp>
        <p:nvSpPr>
          <p:cNvPr id="7" name="文本框 6"/>
          <p:cNvSpPr txBox="1"/>
          <p:nvPr/>
        </p:nvSpPr>
        <p:spPr>
          <a:xfrm>
            <a:off x="210878"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Input</a:t>
            </a:r>
            <a:endParaRPr lang="zh-CN" altLang="en-US" sz="2400" dirty="0"/>
          </a:p>
        </p:txBody>
      </p:sp>
      <p:sp>
        <p:nvSpPr>
          <p:cNvPr id="8" name="文本框 7"/>
          <p:cNvSpPr txBox="1"/>
          <p:nvPr/>
        </p:nvSpPr>
        <p:spPr>
          <a:xfrm>
            <a:off x="7251105" y="4414310"/>
            <a:ext cx="1167307" cy="677108"/>
          </a:xfrm>
          <a:prstGeom prst="rect">
            <a:avLst/>
          </a:prstGeom>
          <a:noFill/>
        </p:spPr>
        <p:txBody>
          <a:bodyPr wrap="none" rtlCol="0">
            <a:spAutoFit/>
          </a:bodyPr>
          <a:lstStyle/>
          <a:p>
            <a:r>
              <a:rPr lang="en-US" altLang="zh-CN" dirty="0" smtClean="0"/>
              <a:t>Convolution</a:t>
            </a:r>
          </a:p>
          <a:p>
            <a:pPr algn="ctr"/>
            <a:r>
              <a:rPr lang="en-US" altLang="zh-CN" sz="2400" dirty="0" smtClean="0"/>
              <a:t>Output</a:t>
            </a:r>
            <a:endParaRPr lang="zh-CN" altLang="en-US" sz="2400" dirty="0"/>
          </a:p>
        </p:txBody>
      </p:sp>
      <p:sp>
        <p:nvSpPr>
          <p:cNvPr id="9" name="文本框 8"/>
          <p:cNvSpPr txBox="1"/>
          <p:nvPr/>
        </p:nvSpPr>
        <p:spPr>
          <a:xfrm>
            <a:off x="5259369" y="4429862"/>
            <a:ext cx="1130438" cy="677108"/>
          </a:xfrm>
          <a:prstGeom prst="rect">
            <a:avLst/>
          </a:prstGeom>
          <a:noFill/>
        </p:spPr>
        <p:txBody>
          <a:bodyPr wrap="none" rtlCol="0">
            <a:spAutoFit/>
          </a:bodyPr>
          <a:lstStyle/>
          <a:p>
            <a:r>
              <a:rPr lang="en-US" altLang="zh-CN" dirty="0" smtClean="0"/>
              <a:t>Convolution</a:t>
            </a:r>
          </a:p>
          <a:p>
            <a:pPr algn="ctr"/>
            <a:r>
              <a:rPr lang="en-US" altLang="zh-CN" sz="2400" dirty="0" smtClean="0"/>
              <a:t>Input</a:t>
            </a:r>
            <a:endParaRPr lang="zh-CN" altLang="en-US" sz="2400" dirty="0"/>
          </a:p>
        </p:txBody>
      </p:sp>
      <p:pic>
        <p:nvPicPr>
          <p:cNvPr id="4" name="图片 3"/>
          <p:cNvPicPr>
            <a:picLocks noChangeAspect="1"/>
          </p:cNvPicPr>
          <p:nvPr/>
        </p:nvPicPr>
        <p:blipFill>
          <a:blip r:embed="rId5"/>
          <a:stretch>
            <a:fillRect/>
          </a:stretch>
        </p:blipFill>
        <p:spPr>
          <a:xfrm>
            <a:off x="762969" y="1592182"/>
            <a:ext cx="2513631" cy="2766560"/>
          </a:xfrm>
          <a:prstGeom prst="rect">
            <a:avLst/>
          </a:prstGeom>
        </p:spPr>
      </p:pic>
      <p:sp>
        <p:nvSpPr>
          <p:cNvPr id="5" name="环形箭头 4"/>
          <p:cNvSpPr/>
          <p:nvPr/>
        </p:nvSpPr>
        <p:spPr>
          <a:xfrm rot="21246461">
            <a:off x="510567" y="918027"/>
            <a:ext cx="5532064" cy="2177894"/>
          </a:xfrm>
          <a:prstGeom prst="circularArrow">
            <a:avLst>
              <a:gd name="adj1" fmla="val 3115"/>
              <a:gd name="adj2" fmla="val 358677"/>
              <a:gd name="adj3" fmla="val 20494229"/>
              <a:gd name="adj4" fmla="val 11772456"/>
              <a:gd name="adj5" fmla="val 10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环形箭头 11"/>
          <p:cNvSpPr/>
          <p:nvPr/>
        </p:nvSpPr>
        <p:spPr>
          <a:xfrm rot="20989123">
            <a:off x="1543264" y="688200"/>
            <a:ext cx="5529679" cy="3080327"/>
          </a:xfrm>
          <a:prstGeom prst="circularArrow">
            <a:avLst>
              <a:gd name="adj1" fmla="val 2026"/>
              <a:gd name="adj2" fmla="val 319450"/>
              <a:gd name="adj3" fmla="val 20461060"/>
              <a:gd name="adj4" fmla="val 11932533"/>
              <a:gd name="adj5" fmla="val 6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3" name="Shape 343"/>
          <p:cNvSpPr txBox="1">
            <a:spLocks noGrp="1"/>
          </p:cNvSpPr>
          <p:nvPr>
            <p:ph type="title"/>
          </p:nvPr>
        </p:nvSpPr>
        <p:spPr>
          <a:xfrm>
            <a:off x="210878" y="83308"/>
            <a:ext cx="8520600" cy="907292"/>
          </a:xfrm>
          <a:prstGeom prst="rect">
            <a:avLst/>
          </a:prstGeom>
        </p:spPr>
        <p:txBody>
          <a:bodyPr lIns="91425" tIns="91425" rIns="91425" bIns="91425" anchor="t" anchorCtr="0">
            <a:noAutofit/>
          </a:bodyPr>
          <a:lstStyle/>
          <a:p>
            <a:pPr lvl="0"/>
            <a:r>
              <a:rPr lang="en-US" altLang="zh-CN" dirty="0" smtClean="0"/>
              <a:t>Mapping Fully Connected Layer to Convolution</a:t>
            </a:r>
            <a:br>
              <a:rPr lang="en-US" altLang="zh-CN" dirty="0" smtClean="0"/>
            </a:br>
            <a:r>
              <a:rPr lang="en-US" altLang="zh-CN" dirty="0"/>
              <a:t>Method 1: </a:t>
            </a:r>
            <a:r>
              <a:rPr lang="en" dirty="0" smtClean="0"/>
              <a:t>Input-major </a:t>
            </a:r>
            <a:r>
              <a:rPr lang="en" dirty="0"/>
              <a:t>M</a:t>
            </a:r>
            <a:r>
              <a:rPr lang="en" dirty="0" smtClean="0"/>
              <a:t>apping</a:t>
            </a:r>
            <a:endParaRPr lang="en" dirty="0"/>
          </a:p>
        </p:txBody>
      </p:sp>
      <p:pic>
        <p:nvPicPr>
          <p:cNvPr id="2" name="图片 1"/>
          <p:cNvPicPr>
            <a:picLocks noChangeAspect="1"/>
          </p:cNvPicPr>
          <p:nvPr/>
        </p:nvPicPr>
        <p:blipFill>
          <a:blip r:embed="rId6"/>
          <a:stretch>
            <a:fillRect/>
          </a:stretch>
        </p:blipFill>
        <p:spPr>
          <a:xfrm>
            <a:off x="5363401" y="1296731"/>
            <a:ext cx="2942399" cy="3256366"/>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061"/>
    </mc:Choice>
    <mc:Fallback>
      <p:transition spd="slow" advTm="3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301540" y="90484"/>
            <a:ext cx="8520600" cy="909096"/>
          </a:xfrm>
          <a:prstGeom prst="rect">
            <a:avLst/>
          </a:prstGeom>
        </p:spPr>
        <p:txBody>
          <a:bodyPr lIns="91425" tIns="91425" rIns="91425" bIns="91425" anchor="t" anchorCtr="0">
            <a:noAutofit/>
          </a:bodyPr>
          <a:lstStyle/>
          <a:p>
            <a:pPr lvl="0"/>
            <a:r>
              <a:rPr lang="en-US" altLang="zh-CN" dirty="0"/>
              <a:t>Mapping Fully Connected Layer to Convolution</a:t>
            </a:r>
            <a:br>
              <a:rPr lang="en-US" altLang="zh-CN" dirty="0"/>
            </a:br>
            <a:r>
              <a:rPr lang="en-US" altLang="zh-CN" dirty="0" smtClean="0"/>
              <a:t>Method 2: </a:t>
            </a:r>
            <a:r>
              <a:rPr lang="en" dirty="0" smtClean="0"/>
              <a:t>Weight-major </a:t>
            </a:r>
            <a:r>
              <a:rPr lang="en" dirty="0"/>
              <a:t>M</a:t>
            </a:r>
            <a:r>
              <a:rPr lang="en" dirty="0" smtClean="0"/>
              <a:t>apping</a:t>
            </a:r>
            <a:endParaRPr lang="en" dirty="0"/>
          </a:p>
        </p:txBody>
      </p:sp>
      <p:sp>
        <p:nvSpPr>
          <p:cNvPr id="5" name="文本框 4"/>
          <p:cNvSpPr txBox="1"/>
          <p:nvPr/>
        </p:nvSpPr>
        <p:spPr>
          <a:xfrm>
            <a:off x="2202614"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Output</a:t>
            </a:r>
            <a:endParaRPr lang="zh-CN" altLang="en-US" sz="2400" dirty="0"/>
          </a:p>
        </p:txBody>
      </p:sp>
      <p:sp>
        <p:nvSpPr>
          <p:cNvPr id="6" name="文本框 5"/>
          <p:cNvSpPr txBox="1"/>
          <p:nvPr/>
        </p:nvSpPr>
        <p:spPr>
          <a:xfrm>
            <a:off x="210878"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Input</a:t>
            </a:r>
            <a:endParaRPr lang="zh-CN" altLang="en-US" sz="2400" dirty="0"/>
          </a:p>
        </p:txBody>
      </p:sp>
      <p:sp>
        <p:nvSpPr>
          <p:cNvPr id="7" name="文本框 6"/>
          <p:cNvSpPr txBox="1"/>
          <p:nvPr/>
        </p:nvSpPr>
        <p:spPr>
          <a:xfrm>
            <a:off x="7331346" y="4417111"/>
            <a:ext cx="1167307" cy="677108"/>
          </a:xfrm>
          <a:prstGeom prst="rect">
            <a:avLst/>
          </a:prstGeom>
          <a:noFill/>
        </p:spPr>
        <p:txBody>
          <a:bodyPr wrap="none" rtlCol="0">
            <a:spAutoFit/>
          </a:bodyPr>
          <a:lstStyle/>
          <a:p>
            <a:r>
              <a:rPr lang="en-US" altLang="zh-CN" dirty="0" smtClean="0"/>
              <a:t>Convolution</a:t>
            </a:r>
          </a:p>
          <a:p>
            <a:pPr algn="ctr"/>
            <a:r>
              <a:rPr lang="en-US" altLang="zh-CN" sz="2400" dirty="0" smtClean="0"/>
              <a:t>Output</a:t>
            </a:r>
            <a:endParaRPr lang="zh-CN" altLang="en-US" sz="2400" dirty="0"/>
          </a:p>
        </p:txBody>
      </p:sp>
      <p:sp>
        <p:nvSpPr>
          <p:cNvPr id="8" name="文本框 7"/>
          <p:cNvSpPr txBox="1"/>
          <p:nvPr/>
        </p:nvSpPr>
        <p:spPr>
          <a:xfrm>
            <a:off x="5259369" y="4429862"/>
            <a:ext cx="1130438" cy="677108"/>
          </a:xfrm>
          <a:prstGeom prst="rect">
            <a:avLst/>
          </a:prstGeom>
          <a:noFill/>
        </p:spPr>
        <p:txBody>
          <a:bodyPr wrap="none" rtlCol="0">
            <a:spAutoFit/>
          </a:bodyPr>
          <a:lstStyle/>
          <a:p>
            <a:r>
              <a:rPr lang="en-US" altLang="zh-CN" dirty="0" smtClean="0"/>
              <a:t>Convolution</a:t>
            </a:r>
          </a:p>
          <a:p>
            <a:pPr algn="ctr"/>
            <a:r>
              <a:rPr lang="en-US" altLang="zh-CN" sz="2400" dirty="0" smtClean="0"/>
              <a:t>Input</a:t>
            </a:r>
            <a:endParaRPr lang="zh-CN" altLang="en-US" sz="2400" dirty="0"/>
          </a:p>
        </p:txBody>
      </p:sp>
      <p:pic>
        <p:nvPicPr>
          <p:cNvPr id="9" name="图片 8"/>
          <p:cNvPicPr>
            <a:picLocks noChangeAspect="1"/>
          </p:cNvPicPr>
          <p:nvPr/>
        </p:nvPicPr>
        <p:blipFill>
          <a:blip r:embed="rId5"/>
          <a:stretch>
            <a:fillRect/>
          </a:stretch>
        </p:blipFill>
        <p:spPr>
          <a:xfrm>
            <a:off x="775445" y="1717828"/>
            <a:ext cx="2513631" cy="2766560"/>
          </a:xfrm>
          <a:prstGeom prst="rect">
            <a:avLst/>
          </a:prstGeom>
        </p:spPr>
      </p:pic>
      <p:sp>
        <p:nvSpPr>
          <p:cNvPr id="2" name="右箭头 1"/>
          <p:cNvSpPr/>
          <p:nvPr/>
        </p:nvSpPr>
        <p:spPr>
          <a:xfrm rot="21035314">
            <a:off x="2038222" y="1647407"/>
            <a:ext cx="3220754" cy="338041"/>
          </a:xfrm>
          <a:prstGeom prst="rightArrow">
            <a:avLst>
              <a:gd name="adj1" fmla="val 28154"/>
              <a:gd name="adj2" fmla="val 92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环形箭头 11"/>
          <p:cNvSpPr/>
          <p:nvPr/>
        </p:nvSpPr>
        <p:spPr>
          <a:xfrm rot="21306145">
            <a:off x="631951" y="933237"/>
            <a:ext cx="6591010" cy="2820902"/>
          </a:xfrm>
          <a:prstGeom prst="circularArrow">
            <a:avLst>
              <a:gd name="adj1" fmla="val 2879"/>
              <a:gd name="adj2" fmla="val 239292"/>
              <a:gd name="adj3" fmla="val 20446727"/>
              <a:gd name="adj4" fmla="val 11771067"/>
              <a:gd name="adj5" fmla="val 6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p:nvPicPr>
        <p:blipFill>
          <a:blip r:embed="rId6"/>
          <a:stretch>
            <a:fillRect/>
          </a:stretch>
        </p:blipFill>
        <p:spPr>
          <a:xfrm>
            <a:off x="5422652" y="1330023"/>
            <a:ext cx="2850233" cy="3154365"/>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4144372247"/>
      </p:ext>
    </p:extLst>
  </p:cSld>
  <p:clrMapOvr>
    <a:masterClrMapping/>
  </p:clrMapOvr>
  <mc:AlternateContent xmlns:mc="http://schemas.openxmlformats.org/markup-compatibility/2006">
    <mc:Choice xmlns:p14="http://schemas.microsoft.com/office/powerpoint/2010/main" Requires="p14">
      <p:transition spd="slow" p14:dur="2000" advTm="16263"/>
    </mc:Choice>
    <mc:Fallback>
      <p:transition spd="slow" advTm="1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104490"/>
            <a:ext cx="8520600" cy="969484"/>
          </a:xfrm>
        </p:spPr>
        <p:txBody>
          <a:bodyPr/>
          <a:lstStyle/>
          <a:p>
            <a:r>
              <a:rPr lang="en-US" altLang="zh-CN" dirty="0"/>
              <a:t>Method 1: </a:t>
            </a:r>
            <a:r>
              <a:rPr lang="en" altLang="zh-CN" dirty="0"/>
              <a:t>Input-major </a:t>
            </a:r>
            <a:r>
              <a:rPr lang="en" altLang="zh-CN" dirty="0" smtClean="0"/>
              <a:t>mapping</a:t>
            </a:r>
            <a:br>
              <a:rPr lang="en" altLang="zh-CN" dirty="0" smtClean="0"/>
            </a:br>
            <a:r>
              <a:rPr lang="en-US" altLang="zh-CN" dirty="0" smtClean="0"/>
              <a:t>Two Ways of Improving Effective Bandwidth</a:t>
            </a:r>
            <a:endParaRPr lang="zh-CN" altLang="en-US" dirty="0"/>
          </a:p>
        </p:txBody>
      </p:sp>
      <p:pic>
        <p:nvPicPr>
          <p:cNvPr id="3" name="图片 2"/>
          <p:cNvPicPr>
            <a:picLocks noChangeAspect="1"/>
          </p:cNvPicPr>
          <p:nvPr/>
        </p:nvPicPr>
        <p:blipFill>
          <a:blip r:embed="rId5"/>
          <a:stretch>
            <a:fillRect/>
          </a:stretch>
        </p:blipFill>
        <p:spPr>
          <a:xfrm>
            <a:off x="3238065" y="1386192"/>
            <a:ext cx="2667870" cy="2952544"/>
          </a:xfrm>
          <a:prstGeom prst="rect">
            <a:avLst/>
          </a:prstGeom>
        </p:spPr>
      </p:pic>
      <p:sp>
        <p:nvSpPr>
          <p:cNvPr id="5" name="文本框 4"/>
          <p:cNvSpPr txBox="1"/>
          <p:nvPr/>
        </p:nvSpPr>
        <p:spPr>
          <a:xfrm>
            <a:off x="4000947" y="4650954"/>
            <a:ext cx="133882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1800" dirty="0" smtClean="0"/>
              <a:t>1. Batching</a:t>
            </a:r>
            <a:endParaRPr lang="zh-CN" altLang="en-US" sz="1800" dirty="0"/>
          </a:p>
        </p:txBody>
      </p:sp>
      <p:sp>
        <p:nvSpPr>
          <p:cNvPr id="6" name="文本框 5"/>
          <p:cNvSpPr txBox="1"/>
          <p:nvPr/>
        </p:nvSpPr>
        <p:spPr>
          <a:xfrm>
            <a:off x="7143945" y="4639109"/>
            <a:ext cx="127470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1800" dirty="0" smtClean="0"/>
              <a:t>2. Merging</a:t>
            </a:r>
            <a:endParaRPr lang="zh-CN" altLang="en-US" sz="1800" dirty="0"/>
          </a:p>
        </p:txBody>
      </p:sp>
      <p:pic>
        <p:nvPicPr>
          <p:cNvPr id="7" name="图片 6"/>
          <p:cNvPicPr>
            <a:picLocks noChangeAspect="1"/>
          </p:cNvPicPr>
          <p:nvPr/>
        </p:nvPicPr>
        <p:blipFill>
          <a:blip r:embed="rId6"/>
          <a:stretch>
            <a:fillRect/>
          </a:stretch>
        </p:blipFill>
        <p:spPr>
          <a:xfrm>
            <a:off x="59456" y="1304413"/>
            <a:ext cx="2857801" cy="3162741"/>
          </a:xfrm>
          <a:prstGeom prst="rect">
            <a:avLst/>
          </a:prstGeom>
        </p:spPr>
      </p:pic>
      <p:sp>
        <p:nvSpPr>
          <p:cNvPr id="8" name="文本框 7"/>
          <p:cNvSpPr txBox="1"/>
          <p:nvPr/>
        </p:nvSpPr>
        <p:spPr>
          <a:xfrm>
            <a:off x="876689" y="4639109"/>
            <a:ext cx="159530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1800" dirty="0" smtClean="0"/>
              <a:t>Raw Mapping</a:t>
            </a:r>
            <a:endParaRPr lang="zh-CN" altLang="en-US" sz="1800" dirty="0"/>
          </a:p>
        </p:txBody>
      </p:sp>
      <p:pic>
        <p:nvPicPr>
          <p:cNvPr id="9" name="图片 8"/>
          <p:cNvPicPr>
            <a:picLocks noChangeAspect="1"/>
          </p:cNvPicPr>
          <p:nvPr/>
        </p:nvPicPr>
        <p:blipFill>
          <a:blip r:embed="rId7"/>
          <a:stretch>
            <a:fillRect/>
          </a:stretch>
        </p:blipFill>
        <p:spPr>
          <a:xfrm>
            <a:off x="6331227" y="1386192"/>
            <a:ext cx="2776654" cy="227477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497088553"/>
      </p:ext>
    </p:extLst>
  </p:cSld>
  <p:clrMapOvr>
    <a:masterClrMapping/>
  </p:clrMapOvr>
  <mc:AlternateContent xmlns:mc="http://schemas.openxmlformats.org/markup-compatibility/2006">
    <mc:Choice xmlns:p14="http://schemas.microsoft.com/office/powerpoint/2010/main" Requires="p14">
      <p:transition spd="slow" p14:dur="2000" advTm="39160"/>
    </mc:Choice>
    <mc:Fallback>
      <p:transition spd="slow" advTm="3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126124"/>
            <a:ext cx="8520600" cy="891601"/>
          </a:xfrm>
        </p:spPr>
        <p:txBody>
          <a:bodyPr/>
          <a:lstStyle/>
          <a:p>
            <a:r>
              <a:rPr lang="en-US" altLang="zh-CN" dirty="0"/>
              <a:t>Method 2: </a:t>
            </a:r>
            <a:r>
              <a:rPr lang="en" altLang="zh-CN" dirty="0"/>
              <a:t>Weight-major </a:t>
            </a:r>
            <a:r>
              <a:rPr lang="en" altLang="zh-CN" dirty="0" smtClean="0"/>
              <a:t>Mapping</a:t>
            </a:r>
            <a:br>
              <a:rPr lang="en" altLang="zh-CN" dirty="0" smtClean="0"/>
            </a:br>
            <a:r>
              <a:rPr lang="en-US" altLang="zh-CN" dirty="0" smtClean="0"/>
              <a:t>Two </a:t>
            </a:r>
            <a:r>
              <a:rPr lang="en-US" altLang="zh-CN" dirty="0"/>
              <a:t>Ways of Improving Effective Bandwidth</a:t>
            </a:r>
            <a:endParaRPr lang="zh-CN" altLang="en-US" dirty="0"/>
          </a:p>
        </p:txBody>
      </p:sp>
      <p:sp>
        <p:nvSpPr>
          <p:cNvPr id="4" name="文本框 3"/>
          <p:cNvSpPr txBox="1"/>
          <p:nvPr/>
        </p:nvSpPr>
        <p:spPr>
          <a:xfrm>
            <a:off x="4000947" y="4650954"/>
            <a:ext cx="133882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1800" dirty="0" smtClean="0"/>
              <a:t>1. Batching</a:t>
            </a:r>
            <a:endParaRPr lang="zh-CN" altLang="en-US" sz="1800" dirty="0"/>
          </a:p>
        </p:txBody>
      </p:sp>
      <p:sp>
        <p:nvSpPr>
          <p:cNvPr id="5" name="文本框 4"/>
          <p:cNvSpPr txBox="1"/>
          <p:nvPr/>
        </p:nvSpPr>
        <p:spPr>
          <a:xfrm>
            <a:off x="7143945" y="4639109"/>
            <a:ext cx="127470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1800" dirty="0" smtClean="0"/>
              <a:t>2. Merging</a:t>
            </a:r>
            <a:endParaRPr lang="zh-CN" altLang="en-US" sz="1800" dirty="0"/>
          </a:p>
        </p:txBody>
      </p:sp>
      <p:sp>
        <p:nvSpPr>
          <p:cNvPr id="6" name="文本框 5"/>
          <p:cNvSpPr txBox="1"/>
          <p:nvPr/>
        </p:nvSpPr>
        <p:spPr>
          <a:xfrm>
            <a:off x="876689" y="4639109"/>
            <a:ext cx="159530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1800" dirty="0" smtClean="0"/>
              <a:t>Raw Mapping</a:t>
            </a:r>
            <a:endParaRPr lang="zh-CN" altLang="en-US" sz="1800" dirty="0"/>
          </a:p>
        </p:txBody>
      </p:sp>
      <p:pic>
        <p:nvPicPr>
          <p:cNvPr id="7" name="图片 6"/>
          <p:cNvPicPr>
            <a:picLocks noChangeAspect="1"/>
          </p:cNvPicPr>
          <p:nvPr/>
        </p:nvPicPr>
        <p:blipFill>
          <a:blip r:embed="rId5"/>
          <a:stretch>
            <a:fillRect/>
          </a:stretch>
        </p:blipFill>
        <p:spPr>
          <a:xfrm>
            <a:off x="3343779" y="1393136"/>
            <a:ext cx="2653163" cy="2936267"/>
          </a:xfrm>
          <a:prstGeom prst="rect">
            <a:avLst/>
          </a:prstGeom>
        </p:spPr>
      </p:pic>
      <p:pic>
        <p:nvPicPr>
          <p:cNvPr id="10" name="图片 9"/>
          <p:cNvPicPr>
            <a:picLocks noChangeAspect="1"/>
          </p:cNvPicPr>
          <p:nvPr/>
        </p:nvPicPr>
        <p:blipFill>
          <a:blip r:embed="rId6"/>
          <a:stretch>
            <a:fillRect/>
          </a:stretch>
        </p:blipFill>
        <p:spPr>
          <a:xfrm>
            <a:off x="232840" y="1307336"/>
            <a:ext cx="2882051" cy="3189578"/>
          </a:xfrm>
          <a:prstGeom prst="rect">
            <a:avLst/>
          </a:prstGeom>
        </p:spPr>
      </p:pic>
      <p:pic>
        <p:nvPicPr>
          <p:cNvPr id="11" name="图片 10"/>
          <p:cNvPicPr>
            <a:picLocks noChangeAspect="1"/>
          </p:cNvPicPr>
          <p:nvPr/>
        </p:nvPicPr>
        <p:blipFill>
          <a:blip r:embed="rId7"/>
          <a:stretch>
            <a:fillRect/>
          </a:stretch>
        </p:blipFill>
        <p:spPr>
          <a:xfrm>
            <a:off x="6225830" y="1393136"/>
            <a:ext cx="2783699" cy="165039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453577106"/>
      </p:ext>
    </p:extLst>
  </p:cSld>
  <p:clrMapOvr>
    <a:masterClrMapping/>
  </p:clrMapOvr>
  <mc:AlternateContent xmlns:mc="http://schemas.openxmlformats.org/markup-compatibility/2006">
    <mc:Choice xmlns:p14="http://schemas.microsoft.com/office/powerpoint/2010/main" Requires="p14">
      <p:transition spd="slow" p14:dur="2000" advTm="34885"/>
    </mc:Choice>
    <mc:Fallback>
      <p:transition spd="slow" advTm="3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4" name="表格 373"/>
          <p:cNvGraphicFramePr>
            <a:graphicFrameLocks noGrp="1"/>
          </p:cNvGraphicFramePr>
          <p:nvPr>
            <p:extLst>
              <p:ext uri="{D42A27DB-BD31-4B8C-83A1-F6EECF244321}">
                <p14:modId xmlns:p14="http://schemas.microsoft.com/office/powerpoint/2010/main" val="2422558378"/>
              </p:ext>
            </p:extLst>
          </p:nvPr>
        </p:nvGraphicFramePr>
        <p:xfrm>
          <a:off x="1392209" y="10055"/>
          <a:ext cx="5273913" cy="2194560"/>
        </p:xfrm>
        <a:graphic>
          <a:graphicData uri="http://schemas.openxmlformats.org/drawingml/2006/table">
            <a:tbl>
              <a:tblPr firstRow="1" bandRow="1">
                <a:tableStyleId>{FAC702DC-3EF9-4AF9-9A26-E1EAC33C0E76}</a:tableStyleId>
              </a:tblPr>
              <a:tblGrid>
                <a:gridCol w="1638381">
                  <a:extLst>
                    <a:ext uri="{9D8B030D-6E8A-4147-A177-3AD203B41FA5}">
                      <a16:colId xmlns:a16="http://schemas.microsoft.com/office/drawing/2014/main" xmlns="" val="1162440508"/>
                    </a:ext>
                  </a:extLst>
                </a:gridCol>
                <a:gridCol w="1817766">
                  <a:extLst>
                    <a:ext uri="{9D8B030D-6E8A-4147-A177-3AD203B41FA5}">
                      <a16:colId xmlns:a16="http://schemas.microsoft.com/office/drawing/2014/main" xmlns="" val="1793224460"/>
                    </a:ext>
                  </a:extLst>
                </a:gridCol>
                <a:gridCol w="1817766">
                  <a:extLst>
                    <a:ext uri="{9D8B030D-6E8A-4147-A177-3AD203B41FA5}">
                      <a16:colId xmlns:a16="http://schemas.microsoft.com/office/drawing/2014/main" xmlns="" val="3163192032"/>
                    </a:ext>
                  </a:extLst>
                </a:gridCol>
              </a:tblGrid>
              <a:tr h="221193">
                <a:tc>
                  <a:txBody>
                    <a:bodyPr/>
                    <a:lstStyle/>
                    <a:p>
                      <a:r>
                        <a:rPr lang="en-US" altLang="zh-CN" sz="1200" dirty="0" smtClean="0">
                          <a:solidFill>
                            <a:schemeClr val="bg1"/>
                          </a:solidFill>
                        </a:rPr>
                        <a:t>FCN</a:t>
                      </a:r>
                      <a:r>
                        <a:rPr lang="en-US" altLang="zh-CN" sz="1200" baseline="0" dirty="0" smtClean="0">
                          <a:solidFill>
                            <a:schemeClr val="bg1"/>
                          </a:solidFill>
                        </a:rPr>
                        <a:t> </a:t>
                      </a:r>
                      <a:r>
                        <a:rPr lang="en-US" altLang="zh-CN" sz="1200" dirty="0" smtClean="0">
                          <a:solidFill>
                            <a:schemeClr val="bg1"/>
                          </a:solidFill>
                        </a:rPr>
                        <a:t>input</a:t>
                      </a:r>
                      <a:endParaRPr lang="zh-CN" altLang="en-US" sz="1200" dirty="0">
                        <a:solidFill>
                          <a:schemeClr val="bg1"/>
                        </a:solidFill>
                      </a:endParaRPr>
                    </a:p>
                  </a:txBody>
                  <a:tcPr>
                    <a:solidFill>
                      <a:srgbClr val="0070C0"/>
                    </a:solidFill>
                  </a:tcPr>
                </a:tc>
                <a:tc>
                  <a:txBody>
                    <a:bodyPr/>
                    <a:lstStyle/>
                    <a:p>
                      <a:r>
                        <a:rPr lang="en-US" altLang="zh-CN" sz="1200" dirty="0" smtClean="0">
                          <a:solidFill>
                            <a:schemeClr val="bg1"/>
                          </a:solidFill>
                        </a:rPr>
                        <a:t>FCN weight</a:t>
                      </a:r>
                      <a:endParaRPr lang="zh-CN" altLang="en-US" sz="1200" dirty="0">
                        <a:solidFill>
                          <a:schemeClr val="bg1"/>
                        </a:solidFill>
                      </a:endParaRPr>
                    </a:p>
                  </a:txBody>
                  <a:tcPr>
                    <a:solidFill>
                      <a:srgbClr val="0070C0"/>
                    </a:solidFill>
                  </a:tcPr>
                </a:tc>
                <a:tc>
                  <a:txBody>
                    <a:bodyPr/>
                    <a:lstStyle/>
                    <a:p>
                      <a:r>
                        <a:rPr lang="en-US" altLang="zh-CN" sz="1200" dirty="0" smtClean="0">
                          <a:solidFill>
                            <a:schemeClr val="bg1"/>
                          </a:solidFill>
                        </a:rPr>
                        <a:t>FCN output</a:t>
                      </a:r>
                      <a:endParaRPr lang="zh-CN" altLang="en-US" sz="1200" dirty="0">
                        <a:solidFill>
                          <a:schemeClr val="bg1"/>
                        </a:solidFill>
                      </a:endParaRPr>
                    </a:p>
                  </a:txBody>
                  <a:tcPr>
                    <a:solidFill>
                      <a:srgbClr val="0070C0"/>
                    </a:solidFill>
                  </a:tcPr>
                </a:tc>
                <a:extLst>
                  <a:ext uri="{0D108BD9-81ED-4DB2-BD59-A6C34878D82A}">
                    <a16:rowId xmlns:a16="http://schemas.microsoft.com/office/drawing/2014/main" xmlns="" val="1392683780"/>
                  </a:ext>
                </a:extLst>
              </a:tr>
              <a:tr h="221193">
                <a:tc>
                  <a:txBody>
                    <a:bodyPr/>
                    <a:lstStyle/>
                    <a:p>
                      <a:r>
                        <a:rPr lang="en-US" altLang="zh-CN" sz="1200" dirty="0" smtClean="0"/>
                        <a:t>25088</a:t>
                      </a:r>
                      <a:endParaRPr lang="zh-CN" altLang="en-US" sz="1200" dirty="0"/>
                    </a:p>
                  </a:txBody>
                  <a:tcPr/>
                </a:tc>
                <a:tc>
                  <a:txBody>
                    <a:bodyPr/>
                    <a:lstStyle/>
                    <a:p>
                      <a:r>
                        <a:rPr lang="en-US" altLang="zh-CN" sz="1200" dirty="0" smtClean="0"/>
                        <a:t>25088 x 4096</a:t>
                      </a:r>
                      <a:endParaRPr lang="zh-CN" altLang="en-US" sz="1200" dirty="0"/>
                    </a:p>
                  </a:txBody>
                  <a:tcPr/>
                </a:tc>
                <a:tc>
                  <a:txBody>
                    <a:bodyPr/>
                    <a:lstStyle/>
                    <a:p>
                      <a:r>
                        <a:rPr lang="en-US" altLang="zh-CN" sz="1200" dirty="0" smtClean="0"/>
                        <a:t>4096</a:t>
                      </a:r>
                      <a:endParaRPr lang="zh-CN" altLang="en-US" sz="1200" dirty="0"/>
                    </a:p>
                  </a:txBody>
                  <a:tcPr/>
                </a:tc>
                <a:extLst>
                  <a:ext uri="{0D108BD9-81ED-4DB2-BD59-A6C34878D82A}">
                    <a16:rowId xmlns:a16="http://schemas.microsoft.com/office/drawing/2014/main" xmlns="" val="1265445148"/>
                  </a:ext>
                </a:extLst>
              </a:tr>
              <a:tr h="221193">
                <a:tc>
                  <a:txBody>
                    <a:bodyPr/>
                    <a:lstStyle/>
                    <a:p>
                      <a:pPr marR="0" algn="l" rtl="0">
                        <a:lnSpc>
                          <a:spcPct val="100000"/>
                        </a:lnSpc>
                        <a:spcBef>
                          <a:spcPts val="0"/>
                        </a:spcBef>
                        <a:spcAft>
                          <a:spcPts val="0"/>
                        </a:spcAft>
                        <a:buNone/>
                      </a:pPr>
                      <a:r>
                        <a:rPr lang="en-US" altLang="zh-CN" sz="1200" b="0" i="0" u="none" strike="noStrike" cap="none" dirty="0" smtClean="0">
                          <a:solidFill>
                            <a:schemeClr val="bg1"/>
                          </a:solidFill>
                          <a:latin typeface="+mn-lt"/>
                          <a:ea typeface="+mn-ea"/>
                          <a:cs typeface="+mn-cs"/>
                          <a:sym typeface="Arial"/>
                        </a:rPr>
                        <a:t>CONV input buffer</a:t>
                      </a:r>
                      <a:endParaRPr lang="zh-CN" altLang="en-US" sz="12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200" b="0" i="0" u="none" strike="noStrike" cap="none" dirty="0" smtClean="0">
                          <a:solidFill>
                            <a:schemeClr val="bg1"/>
                          </a:solidFill>
                          <a:latin typeface="+mn-lt"/>
                          <a:ea typeface="+mn-ea"/>
                          <a:cs typeface="+mn-cs"/>
                          <a:sym typeface="Arial"/>
                        </a:rPr>
                        <a:t>CONV weight buffer</a:t>
                      </a:r>
                      <a:endParaRPr lang="zh-CN" altLang="en-US" sz="12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200" b="0" i="0" u="none" strike="noStrike" cap="none" dirty="0" smtClean="0">
                          <a:solidFill>
                            <a:schemeClr val="bg1"/>
                          </a:solidFill>
                          <a:latin typeface="+mn-lt"/>
                          <a:ea typeface="+mn-ea"/>
                          <a:cs typeface="+mn-cs"/>
                          <a:sym typeface="Arial"/>
                        </a:rPr>
                        <a:t>CONV output buffer</a:t>
                      </a:r>
                      <a:endParaRPr lang="zh-CN" altLang="en-US" sz="1200" b="0" i="0" u="none" strike="noStrike" cap="none" dirty="0">
                        <a:solidFill>
                          <a:schemeClr val="bg1"/>
                        </a:solidFill>
                        <a:latin typeface="+mn-lt"/>
                        <a:ea typeface="+mn-ea"/>
                        <a:cs typeface="+mn-cs"/>
                        <a:sym typeface="Arial"/>
                      </a:endParaRPr>
                    </a:p>
                  </a:txBody>
                  <a:tcPr>
                    <a:solidFill>
                      <a:srgbClr val="0070C0"/>
                    </a:solidFill>
                  </a:tcPr>
                </a:tc>
                <a:extLst>
                  <a:ext uri="{0D108BD9-81ED-4DB2-BD59-A6C34878D82A}">
                    <a16:rowId xmlns:a16="http://schemas.microsoft.com/office/drawing/2014/main" xmlns="" val="2315294222"/>
                  </a:ext>
                </a:extLst>
              </a:tr>
              <a:tr h="221193">
                <a:tc>
                  <a:txBody>
                    <a:bodyPr/>
                    <a:lstStyle/>
                    <a:p>
                      <a:r>
                        <a:rPr lang="en-US" altLang="zh-CN" sz="1200" dirty="0" smtClean="0"/>
                        <a:t>32 x 1</a:t>
                      </a:r>
                      <a:endParaRPr lang="zh-CN" altLang="en-US" sz="1200" dirty="0"/>
                    </a:p>
                  </a:txBody>
                  <a:tcPr/>
                </a:tc>
                <a:tc>
                  <a:txBody>
                    <a:bodyPr/>
                    <a:lstStyle/>
                    <a:p>
                      <a:r>
                        <a:rPr lang="en-US" altLang="zh-CN" sz="1200" dirty="0" smtClean="0"/>
                        <a:t>32</a:t>
                      </a:r>
                      <a:r>
                        <a:rPr lang="en-US" altLang="zh-CN" sz="1200" baseline="0" dirty="0" smtClean="0"/>
                        <a:t> x </a:t>
                      </a:r>
                      <a:r>
                        <a:rPr lang="en-US" altLang="zh-CN" sz="1200" dirty="0" smtClean="0"/>
                        <a:t>32 x 1</a:t>
                      </a:r>
                      <a:endParaRPr lang="zh-CN" altLang="en-US" sz="1200" dirty="0"/>
                    </a:p>
                  </a:txBody>
                  <a:tcPr/>
                </a:tc>
                <a:tc>
                  <a:txBody>
                    <a:bodyPr/>
                    <a:lstStyle/>
                    <a:p>
                      <a:r>
                        <a:rPr lang="en-US" altLang="zh-CN" sz="1200" dirty="0" smtClean="0"/>
                        <a:t>32 x 1</a:t>
                      </a:r>
                      <a:endParaRPr lang="zh-CN" altLang="en-US" sz="1200" dirty="0"/>
                    </a:p>
                  </a:txBody>
                  <a:tcPr/>
                </a:tc>
                <a:extLst>
                  <a:ext uri="{0D108BD9-81ED-4DB2-BD59-A6C34878D82A}">
                    <a16:rowId xmlns:a16="http://schemas.microsoft.com/office/drawing/2014/main" xmlns="" val="3626079516"/>
                  </a:ext>
                </a:extLst>
              </a:tr>
              <a:tr h="221193">
                <a:tc>
                  <a:txBody>
                    <a:bodyPr/>
                    <a:lstStyle/>
                    <a:p>
                      <a:r>
                        <a:rPr lang="en-US" altLang="zh-CN" sz="1200" dirty="0" smtClean="0">
                          <a:solidFill>
                            <a:schemeClr val="bg1"/>
                          </a:solidFill>
                        </a:rPr>
                        <a:t>Input</a:t>
                      </a:r>
                      <a:r>
                        <a:rPr lang="en-US" altLang="zh-CN" sz="1200" baseline="0" dirty="0" smtClean="0">
                          <a:solidFill>
                            <a:schemeClr val="bg1"/>
                          </a:solidFill>
                        </a:rPr>
                        <a:t> Burst Len</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Weight</a:t>
                      </a:r>
                      <a:r>
                        <a:rPr lang="en-US" altLang="zh-CN" sz="1200" baseline="0" dirty="0" smtClean="0">
                          <a:solidFill>
                            <a:schemeClr val="bg1"/>
                          </a:solidFill>
                        </a:rPr>
                        <a:t> Burst Len</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Output Burst</a:t>
                      </a:r>
                      <a:r>
                        <a:rPr lang="en-US" altLang="zh-CN" sz="1200" baseline="0" dirty="0" smtClean="0">
                          <a:solidFill>
                            <a:schemeClr val="bg1"/>
                          </a:solidFill>
                        </a:rPr>
                        <a:t> Len</a:t>
                      </a:r>
                      <a:endParaRPr lang="zh-CN" altLang="en-US" sz="1200" dirty="0">
                        <a:solidFill>
                          <a:schemeClr val="bg1"/>
                        </a:solidFill>
                      </a:endParaRPr>
                    </a:p>
                  </a:txBody>
                  <a:tcPr>
                    <a:solidFill>
                      <a:srgbClr val="00B050"/>
                    </a:solidFill>
                  </a:tcPr>
                </a:tc>
                <a:extLst>
                  <a:ext uri="{0D108BD9-81ED-4DB2-BD59-A6C34878D82A}">
                    <a16:rowId xmlns:a16="http://schemas.microsoft.com/office/drawing/2014/main" xmlns="" val="3220917793"/>
                  </a:ext>
                </a:extLst>
              </a:tr>
              <a:tr h="221193">
                <a:tc>
                  <a:txBody>
                    <a:bodyPr/>
                    <a:lstStyle/>
                    <a:p>
                      <a:r>
                        <a:rPr lang="en-US" altLang="zh-CN" sz="1200" dirty="0" smtClean="0">
                          <a:solidFill>
                            <a:schemeClr val="tx1"/>
                          </a:solidFill>
                        </a:rPr>
                        <a:t>32</a:t>
                      </a:r>
                      <a:endParaRPr lang="zh-CN" altLang="en-US" sz="1200" dirty="0">
                        <a:solidFill>
                          <a:schemeClr val="tx1"/>
                        </a:solidFill>
                      </a:endParaRPr>
                    </a:p>
                  </a:txBody>
                  <a:tcPr>
                    <a:solidFill>
                      <a:schemeClr val="bg1"/>
                    </a:solidFill>
                  </a:tcPr>
                </a:tc>
                <a:tc>
                  <a:txBody>
                    <a:bodyPr/>
                    <a:lstStyle/>
                    <a:p>
                      <a:r>
                        <a:rPr lang="en-US" altLang="zh-CN" sz="1200" dirty="0" smtClean="0">
                          <a:solidFill>
                            <a:schemeClr val="tx1"/>
                          </a:solidFill>
                        </a:rPr>
                        <a:t>1024</a:t>
                      </a:r>
                      <a:endParaRPr lang="zh-CN" altLang="en-US" sz="1200" dirty="0">
                        <a:solidFill>
                          <a:schemeClr val="tx1"/>
                        </a:solidFill>
                      </a:endParaRPr>
                    </a:p>
                  </a:txBody>
                  <a:tcPr>
                    <a:solidFill>
                      <a:schemeClr val="bg1"/>
                    </a:solidFill>
                  </a:tcPr>
                </a:tc>
                <a:tc>
                  <a:txBody>
                    <a:bodyPr/>
                    <a:lstStyle/>
                    <a:p>
                      <a:r>
                        <a:rPr lang="en-US" altLang="zh-CN" sz="1200" dirty="0" smtClean="0">
                          <a:solidFill>
                            <a:schemeClr val="tx1"/>
                          </a:solidFill>
                        </a:rPr>
                        <a:t>32</a:t>
                      </a:r>
                      <a:endParaRPr lang="zh-CN" altLang="en-US" sz="1200" dirty="0">
                        <a:solidFill>
                          <a:schemeClr val="tx1"/>
                        </a:solidFill>
                      </a:endParaRPr>
                    </a:p>
                  </a:txBody>
                  <a:tcPr>
                    <a:solidFill>
                      <a:schemeClr val="bg1"/>
                    </a:solidFill>
                  </a:tcPr>
                </a:tc>
                <a:extLst>
                  <a:ext uri="{0D108BD9-81ED-4DB2-BD59-A6C34878D82A}">
                    <a16:rowId xmlns:a16="http://schemas.microsoft.com/office/drawing/2014/main" xmlns="" val="417877924"/>
                  </a:ext>
                </a:extLst>
              </a:tr>
              <a:tr h="221193">
                <a:tc>
                  <a:txBody>
                    <a:bodyPr/>
                    <a:lstStyle/>
                    <a:p>
                      <a:r>
                        <a:rPr lang="en-US" altLang="zh-CN" sz="1200" dirty="0" smtClean="0">
                          <a:solidFill>
                            <a:schemeClr val="bg1"/>
                          </a:solidFill>
                        </a:rPr>
                        <a:t>Iteration</a:t>
                      </a:r>
                      <a:r>
                        <a:rPr lang="en-US" altLang="zh-CN" sz="1200" baseline="0" dirty="0" smtClean="0">
                          <a:solidFill>
                            <a:schemeClr val="bg1"/>
                          </a:solidFill>
                        </a:rPr>
                        <a:t> Times</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Iteration Times</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Iteration Times</a:t>
                      </a:r>
                      <a:endParaRPr lang="zh-CN" altLang="en-US" sz="1200" dirty="0">
                        <a:solidFill>
                          <a:schemeClr val="bg1"/>
                        </a:solidFill>
                      </a:endParaRPr>
                    </a:p>
                  </a:txBody>
                  <a:tcPr>
                    <a:solidFill>
                      <a:srgbClr val="00B050"/>
                    </a:solidFill>
                  </a:tcPr>
                </a:tc>
                <a:extLst>
                  <a:ext uri="{0D108BD9-81ED-4DB2-BD59-A6C34878D82A}">
                    <a16:rowId xmlns:a16="http://schemas.microsoft.com/office/drawing/2014/main" xmlns="" val="4137551352"/>
                  </a:ext>
                </a:extLst>
              </a:tr>
              <a:tr h="221193">
                <a:tc>
                  <a:txBody>
                    <a:bodyPr/>
                    <a:lstStyle/>
                    <a:p>
                      <a:r>
                        <a:rPr lang="en-US" altLang="zh-CN" sz="1200" dirty="0" smtClean="0"/>
                        <a:t>784</a:t>
                      </a:r>
                      <a:endParaRPr lang="zh-CN" altLang="en-US" sz="1200" dirty="0"/>
                    </a:p>
                  </a:txBody>
                  <a:tcPr/>
                </a:tc>
                <a:tc>
                  <a:txBody>
                    <a:bodyPr/>
                    <a:lstStyle/>
                    <a:p>
                      <a:r>
                        <a:rPr lang="en-US" altLang="zh-CN" sz="1200" dirty="0" smtClean="0"/>
                        <a:t>100,352</a:t>
                      </a:r>
                      <a:endParaRPr lang="zh-CN" altLang="en-US" sz="1200" dirty="0"/>
                    </a:p>
                  </a:txBody>
                  <a:tcPr/>
                </a:tc>
                <a:tc>
                  <a:txBody>
                    <a:bodyPr/>
                    <a:lstStyle/>
                    <a:p>
                      <a:r>
                        <a:rPr lang="en-US" altLang="zh-CN" sz="1200" dirty="0" smtClean="0"/>
                        <a:t>128</a:t>
                      </a:r>
                      <a:endParaRPr lang="zh-CN" altLang="en-US" sz="1200" dirty="0"/>
                    </a:p>
                  </a:txBody>
                  <a:tcPr/>
                </a:tc>
                <a:extLst>
                  <a:ext uri="{0D108BD9-81ED-4DB2-BD59-A6C34878D82A}">
                    <a16:rowId xmlns:a16="http://schemas.microsoft.com/office/drawing/2014/main" xmlns="" val="1402584808"/>
                  </a:ext>
                </a:extLst>
              </a:tr>
            </a:tbl>
          </a:graphicData>
        </a:graphic>
      </p:graphicFrame>
      <p:grpSp>
        <p:nvGrpSpPr>
          <p:cNvPr id="468" name="组合 467"/>
          <p:cNvGrpSpPr/>
          <p:nvPr/>
        </p:nvGrpSpPr>
        <p:grpSpPr>
          <a:xfrm>
            <a:off x="5750349" y="2154814"/>
            <a:ext cx="3256635" cy="2766560"/>
            <a:chOff x="328358" y="1806014"/>
            <a:chExt cx="3374538" cy="3249898"/>
          </a:xfrm>
        </p:grpSpPr>
        <p:cxnSp>
          <p:nvCxnSpPr>
            <p:cNvPr id="73" name="直接连接符 72"/>
            <p:cNvCxnSpPr>
              <a:stCxn id="24" idx="6"/>
              <a:endCxn id="41" idx="2"/>
            </p:cNvCxnSpPr>
            <p:nvPr/>
          </p:nvCxnSpPr>
          <p:spPr>
            <a:xfrm>
              <a:off x="1443736" y="1974600"/>
              <a:ext cx="1155317" cy="21234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25" idx="6"/>
              <a:endCxn id="41" idx="2"/>
            </p:cNvCxnSpPr>
            <p:nvPr/>
          </p:nvCxnSpPr>
          <p:spPr>
            <a:xfrm>
              <a:off x="1443736" y="2343931"/>
              <a:ext cx="1155317" cy="17541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stCxn id="28" idx="6"/>
              <a:endCxn id="41" idx="2"/>
            </p:cNvCxnSpPr>
            <p:nvPr/>
          </p:nvCxnSpPr>
          <p:spPr>
            <a:xfrm>
              <a:off x="1443736" y="2712524"/>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a:stCxn id="30" idx="6"/>
              <a:endCxn id="41" idx="2"/>
            </p:cNvCxnSpPr>
            <p:nvPr/>
          </p:nvCxnSpPr>
          <p:spPr>
            <a:xfrm>
              <a:off x="1443736" y="3081855"/>
              <a:ext cx="1155317" cy="10162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a:stCxn id="31" idx="6"/>
              <a:endCxn id="41" idx="2"/>
            </p:cNvCxnSpPr>
            <p:nvPr/>
          </p:nvCxnSpPr>
          <p:spPr>
            <a:xfrm>
              <a:off x="1443736" y="3450448"/>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a:stCxn id="33" idx="6"/>
              <a:endCxn id="41" idx="2"/>
            </p:cNvCxnSpPr>
            <p:nvPr/>
          </p:nvCxnSpPr>
          <p:spPr>
            <a:xfrm>
              <a:off x="1443736" y="3819779"/>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stCxn id="34" idx="6"/>
              <a:endCxn id="41" idx="2"/>
            </p:cNvCxnSpPr>
            <p:nvPr/>
          </p:nvCxnSpPr>
          <p:spPr>
            <a:xfrm flipV="1">
              <a:off x="1443736" y="4098079"/>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stCxn id="35" idx="6"/>
              <a:endCxn id="41" idx="2"/>
            </p:cNvCxnSpPr>
            <p:nvPr/>
          </p:nvCxnSpPr>
          <p:spPr>
            <a:xfrm flipV="1">
              <a:off x="1443736" y="4098079"/>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36" idx="6"/>
              <a:endCxn id="41" idx="2"/>
            </p:cNvCxnSpPr>
            <p:nvPr/>
          </p:nvCxnSpPr>
          <p:spPr>
            <a:xfrm flipV="1">
              <a:off x="1443736" y="4098079"/>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rot="5400000">
              <a:off x="100090" y="3101678"/>
              <a:ext cx="825867" cy="369332"/>
            </a:xfrm>
            <a:prstGeom prst="rect">
              <a:avLst/>
            </a:prstGeom>
            <a:noFill/>
          </p:spPr>
          <p:txBody>
            <a:bodyPr wrap="none" rtlCol="0">
              <a:spAutoFit/>
            </a:bodyPr>
            <a:lstStyle/>
            <a:p>
              <a:r>
                <a:rPr lang="en-US" altLang="zh-CN" sz="1800" dirty="0" smtClean="0">
                  <a:solidFill>
                    <a:srgbClr val="FF0000"/>
                  </a:solidFill>
                </a:rPr>
                <a:t>25088</a:t>
              </a:r>
              <a:endParaRPr lang="zh-CN" altLang="en-US" sz="1800" dirty="0">
                <a:solidFill>
                  <a:srgbClr val="FF0000"/>
                </a:solidFill>
              </a:endParaRPr>
            </a:p>
          </p:txBody>
        </p:sp>
        <p:sp>
          <p:nvSpPr>
            <p:cNvPr id="24" name="椭圆 23"/>
            <p:cNvSpPr/>
            <p:nvPr/>
          </p:nvSpPr>
          <p:spPr>
            <a:xfrm>
              <a:off x="1208066" y="1856765"/>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208066" y="2226096"/>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208066" y="2594689"/>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208066" y="296402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208066" y="3332613"/>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208066" y="370194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208066" y="4070537"/>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208066" y="4439868"/>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208066" y="480846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599053" y="2504396"/>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2599053" y="2873727"/>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599053" y="324232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2599053" y="361165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2599053" y="398024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1" name="直接连接符 110"/>
            <p:cNvCxnSpPr>
              <a:stCxn id="24" idx="6"/>
              <a:endCxn id="40" idx="2"/>
            </p:cNvCxnSpPr>
            <p:nvPr/>
          </p:nvCxnSpPr>
          <p:spPr>
            <a:xfrm>
              <a:off x="1443736" y="1974600"/>
              <a:ext cx="1155317" cy="1754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25" idx="6"/>
              <a:endCxn id="40" idx="2"/>
            </p:cNvCxnSpPr>
            <p:nvPr/>
          </p:nvCxnSpPr>
          <p:spPr>
            <a:xfrm>
              <a:off x="1443736" y="2343931"/>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28" idx="6"/>
              <a:endCxn id="40" idx="2"/>
            </p:cNvCxnSpPr>
            <p:nvPr/>
          </p:nvCxnSpPr>
          <p:spPr>
            <a:xfrm>
              <a:off x="1443736" y="2712524"/>
              <a:ext cx="1155317" cy="10169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30" idx="6"/>
              <a:endCxn id="40" idx="2"/>
            </p:cNvCxnSpPr>
            <p:nvPr/>
          </p:nvCxnSpPr>
          <p:spPr>
            <a:xfrm>
              <a:off x="1443736" y="3081855"/>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31" idx="6"/>
              <a:endCxn id="40" idx="2"/>
            </p:cNvCxnSpPr>
            <p:nvPr/>
          </p:nvCxnSpPr>
          <p:spPr>
            <a:xfrm>
              <a:off x="1443736" y="3450448"/>
              <a:ext cx="1155317" cy="27903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stCxn id="33" idx="6"/>
              <a:endCxn id="40" idx="2"/>
            </p:cNvCxnSpPr>
            <p:nvPr/>
          </p:nvCxnSpPr>
          <p:spPr>
            <a:xfrm flipV="1">
              <a:off x="1443736" y="3729486"/>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34" idx="6"/>
              <a:endCxn id="40" idx="2"/>
            </p:cNvCxnSpPr>
            <p:nvPr/>
          </p:nvCxnSpPr>
          <p:spPr>
            <a:xfrm flipV="1">
              <a:off x="1443736" y="3729486"/>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35" idx="6"/>
              <a:endCxn id="40" idx="2"/>
            </p:cNvCxnSpPr>
            <p:nvPr/>
          </p:nvCxnSpPr>
          <p:spPr>
            <a:xfrm flipV="1">
              <a:off x="1443736" y="3729486"/>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36" idx="6"/>
              <a:endCxn id="40" idx="2"/>
            </p:cNvCxnSpPr>
            <p:nvPr/>
          </p:nvCxnSpPr>
          <p:spPr>
            <a:xfrm flipV="1">
              <a:off x="1443736" y="3729486"/>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a:stCxn id="24" idx="6"/>
              <a:endCxn id="39" idx="2"/>
            </p:cNvCxnSpPr>
            <p:nvPr/>
          </p:nvCxnSpPr>
          <p:spPr>
            <a:xfrm>
              <a:off x="1443736" y="1974600"/>
              <a:ext cx="1155317" cy="13855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a:stCxn id="25" idx="6"/>
              <a:endCxn id="39" idx="2"/>
            </p:cNvCxnSpPr>
            <p:nvPr/>
          </p:nvCxnSpPr>
          <p:spPr>
            <a:xfrm>
              <a:off x="1443736" y="2343931"/>
              <a:ext cx="1155317" cy="101622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28" idx="6"/>
              <a:endCxn id="39" idx="2"/>
            </p:cNvCxnSpPr>
            <p:nvPr/>
          </p:nvCxnSpPr>
          <p:spPr>
            <a:xfrm>
              <a:off x="1443736" y="2712524"/>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30" idx="6"/>
              <a:endCxn id="39" idx="2"/>
            </p:cNvCxnSpPr>
            <p:nvPr/>
          </p:nvCxnSpPr>
          <p:spPr>
            <a:xfrm>
              <a:off x="1443736" y="3081855"/>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31" idx="6"/>
              <a:endCxn id="39" idx="2"/>
            </p:cNvCxnSpPr>
            <p:nvPr/>
          </p:nvCxnSpPr>
          <p:spPr>
            <a:xfrm flipV="1">
              <a:off x="1443736" y="3360155"/>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stCxn id="33" idx="6"/>
              <a:endCxn id="39" idx="2"/>
            </p:cNvCxnSpPr>
            <p:nvPr/>
          </p:nvCxnSpPr>
          <p:spPr>
            <a:xfrm flipV="1">
              <a:off x="1443736" y="3360155"/>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34" idx="6"/>
              <a:endCxn id="39" idx="2"/>
            </p:cNvCxnSpPr>
            <p:nvPr/>
          </p:nvCxnSpPr>
          <p:spPr>
            <a:xfrm flipV="1">
              <a:off x="1443736" y="3360155"/>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stCxn id="35" idx="6"/>
              <a:endCxn id="39" idx="2"/>
            </p:cNvCxnSpPr>
            <p:nvPr/>
          </p:nvCxnSpPr>
          <p:spPr>
            <a:xfrm flipV="1">
              <a:off x="1443736" y="3360155"/>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stCxn id="36" idx="6"/>
              <a:endCxn id="39" idx="2"/>
            </p:cNvCxnSpPr>
            <p:nvPr/>
          </p:nvCxnSpPr>
          <p:spPr>
            <a:xfrm flipV="1">
              <a:off x="1443736" y="3360155"/>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stCxn id="24" idx="6"/>
              <a:endCxn id="38" idx="2"/>
            </p:cNvCxnSpPr>
            <p:nvPr/>
          </p:nvCxnSpPr>
          <p:spPr>
            <a:xfrm>
              <a:off x="1443736" y="1974600"/>
              <a:ext cx="1155317" cy="10169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stCxn id="25" idx="6"/>
              <a:endCxn id="38" idx="2"/>
            </p:cNvCxnSpPr>
            <p:nvPr/>
          </p:nvCxnSpPr>
          <p:spPr>
            <a:xfrm>
              <a:off x="1443736" y="2343931"/>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stCxn id="28" idx="6"/>
              <a:endCxn id="38" idx="2"/>
            </p:cNvCxnSpPr>
            <p:nvPr/>
          </p:nvCxnSpPr>
          <p:spPr>
            <a:xfrm>
              <a:off x="1443736" y="2712524"/>
              <a:ext cx="1155317" cy="2790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stCxn id="30" idx="6"/>
              <a:endCxn id="38" idx="2"/>
            </p:cNvCxnSpPr>
            <p:nvPr/>
          </p:nvCxnSpPr>
          <p:spPr>
            <a:xfrm flipV="1">
              <a:off x="1443736" y="2991562"/>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a:stCxn id="31" idx="6"/>
              <a:endCxn id="38" idx="2"/>
            </p:cNvCxnSpPr>
            <p:nvPr/>
          </p:nvCxnSpPr>
          <p:spPr>
            <a:xfrm flipV="1">
              <a:off x="1443736" y="2991562"/>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a:stCxn id="33" idx="6"/>
              <a:endCxn id="38" idx="2"/>
            </p:cNvCxnSpPr>
            <p:nvPr/>
          </p:nvCxnSpPr>
          <p:spPr>
            <a:xfrm flipV="1">
              <a:off x="1443736" y="2991562"/>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a:stCxn id="34" idx="6"/>
              <a:endCxn id="38" idx="2"/>
            </p:cNvCxnSpPr>
            <p:nvPr/>
          </p:nvCxnSpPr>
          <p:spPr>
            <a:xfrm flipV="1">
              <a:off x="1443736" y="2991562"/>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stCxn id="35" idx="6"/>
              <a:endCxn id="38" idx="2"/>
            </p:cNvCxnSpPr>
            <p:nvPr/>
          </p:nvCxnSpPr>
          <p:spPr>
            <a:xfrm flipV="1">
              <a:off x="1443736" y="2991562"/>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stCxn id="36" idx="6"/>
              <a:endCxn id="38" idx="2"/>
            </p:cNvCxnSpPr>
            <p:nvPr/>
          </p:nvCxnSpPr>
          <p:spPr>
            <a:xfrm flipV="1">
              <a:off x="1443736" y="2991562"/>
              <a:ext cx="1155317" cy="193473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flipV="1">
              <a:off x="693685" y="1806014"/>
              <a:ext cx="0" cy="3230395"/>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flipV="1">
              <a:off x="3369841" y="2479302"/>
              <a:ext cx="0" cy="1736612"/>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96" name="文本框 195"/>
            <p:cNvSpPr txBox="1"/>
            <p:nvPr/>
          </p:nvSpPr>
          <p:spPr>
            <a:xfrm rot="5400000">
              <a:off x="3169416" y="3128733"/>
              <a:ext cx="697627" cy="369332"/>
            </a:xfrm>
            <a:prstGeom prst="rect">
              <a:avLst/>
            </a:prstGeom>
            <a:noFill/>
          </p:spPr>
          <p:txBody>
            <a:bodyPr wrap="none" rtlCol="0">
              <a:spAutoFit/>
            </a:bodyPr>
            <a:lstStyle/>
            <a:p>
              <a:r>
                <a:rPr lang="en-US" altLang="zh-CN" sz="1800" dirty="0" smtClean="0">
                  <a:solidFill>
                    <a:srgbClr val="FF0000"/>
                  </a:solidFill>
                </a:rPr>
                <a:t>4096</a:t>
              </a:r>
              <a:endParaRPr lang="zh-CN" altLang="en-US" sz="1800" dirty="0">
                <a:solidFill>
                  <a:srgbClr val="FF0000"/>
                </a:solidFill>
              </a:endParaRPr>
            </a:p>
          </p:txBody>
        </p:sp>
        <p:sp>
          <p:nvSpPr>
            <p:cNvPr id="197" name="文本框 196"/>
            <p:cNvSpPr txBox="1"/>
            <p:nvPr/>
          </p:nvSpPr>
          <p:spPr>
            <a:xfrm>
              <a:off x="1997328" y="4381656"/>
              <a:ext cx="1428596" cy="646331"/>
            </a:xfrm>
            <a:prstGeom prst="rect">
              <a:avLst/>
            </a:prstGeom>
            <a:noFill/>
          </p:spPr>
          <p:txBody>
            <a:bodyPr wrap="none" rtlCol="0">
              <a:spAutoFit/>
            </a:bodyPr>
            <a:lstStyle/>
            <a:p>
              <a:r>
                <a:rPr lang="en-US" altLang="zh-CN" sz="1800" dirty="0" smtClean="0">
                  <a:solidFill>
                    <a:srgbClr val="FF0000"/>
                  </a:solidFill>
                </a:rPr>
                <a:t>Weight:</a:t>
              </a:r>
            </a:p>
            <a:p>
              <a:r>
                <a:rPr lang="en-US" altLang="zh-CN" sz="1800" dirty="0" smtClean="0">
                  <a:solidFill>
                    <a:srgbClr val="FF0000"/>
                  </a:solidFill>
                </a:rPr>
                <a:t>4096*25088</a:t>
              </a:r>
              <a:endParaRPr lang="zh-CN" altLang="en-US" sz="1800" dirty="0">
                <a:solidFill>
                  <a:srgbClr val="FF0000"/>
                </a:solidFill>
              </a:endParaRPr>
            </a:p>
          </p:txBody>
        </p:sp>
        <p:cxnSp>
          <p:nvCxnSpPr>
            <p:cNvPr id="47" name="直接连接符 46"/>
            <p:cNvCxnSpPr/>
            <p:nvPr/>
          </p:nvCxnSpPr>
          <p:spPr>
            <a:xfrm>
              <a:off x="1458347" y="1984291"/>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25" idx="6"/>
              <a:endCxn id="37" idx="2"/>
            </p:cNvCxnSpPr>
            <p:nvPr/>
          </p:nvCxnSpPr>
          <p:spPr>
            <a:xfrm>
              <a:off x="1443736" y="2343931"/>
              <a:ext cx="1155317" cy="2783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28" idx="6"/>
              <a:endCxn id="37" idx="2"/>
            </p:cNvCxnSpPr>
            <p:nvPr/>
          </p:nvCxnSpPr>
          <p:spPr>
            <a:xfrm flipV="1">
              <a:off x="1443736" y="2622231"/>
              <a:ext cx="1155317" cy="90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30" idx="6"/>
              <a:endCxn id="37" idx="2"/>
            </p:cNvCxnSpPr>
            <p:nvPr/>
          </p:nvCxnSpPr>
          <p:spPr>
            <a:xfrm flipV="1">
              <a:off x="1443736" y="2622231"/>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31" idx="6"/>
              <a:endCxn id="37" idx="2"/>
            </p:cNvCxnSpPr>
            <p:nvPr/>
          </p:nvCxnSpPr>
          <p:spPr>
            <a:xfrm flipV="1">
              <a:off x="1443736" y="2622231"/>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33" idx="6"/>
              <a:endCxn id="37" idx="2"/>
            </p:cNvCxnSpPr>
            <p:nvPr/>
          </p:nvCxnSpPr>
          <p:spPr>
            <a:xfrm flipV="1">
              <a:off x="1443736" y="2622231"/>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34" idx="6"/>
              <a:endCxn id="37" idx="2"/>
            </p:cNvCxnSpPr>
            <p:nvPr/>
          </p:nvCxnSpPr>
          <p:spPr>
            <a:xfrm flipV="1">
              <a:off x="1443736" y="2622231"/>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a:stCxn id="35" idx="6"/>
              <a:endCxn id="37" idx="2"/>
            </p:cNvCxnSpPr>
            <p:nvPr/>
          </p:nvCxnSpPr>
          <p:spPr>
            <a:xfrm flipV="1">
              <a:off x="1443736" y="2622231"/>
              <a:ext cx="1155317" cy="193547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36" idx="6"/>
              <a:endCxn id="37" idx="2"/>
            </p:cNvCxnSpPr>
            <p:nvPr/>
          </p:nvCxnSpPr>
          <p:spPr>
            <a:xfrm flipV="1">
              <a:off x="1443736" y="2622231"/>
              <a:ext cx="1155317" cy="230406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53" name="文本框 452"/>
            <p:cNvSpPr txBox="1"/>
            <p:nvPr/>
          </p:nvSpPr>
          <p:spPr>
            <a:xfrm rot="5400000">
              <a:off x="736222" y="2125992"/>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sp>
          <p:nvSpPr>
            <p:cNvPr id="450" name="文本框 449"/>
            <p:cNvSpPr txBox="1"/>
            <p:nvPr/>
          </p:nvSpPr>
          <p:spPr>
            <a:xfrm rot="5400000">
              <a:off x="2865632" y="2825403"/>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cxnSp>
          <p:nvCxnSpPr>
            <p:cNvPr id="451" name="直接连接符 450"/>
            <p:cNvCxnSpPr/>
            <p:nvPr/>
          </p:nvCxnSpPr>
          <p:spPr>
            <a:xfrm flipV="1">
              <a:off x="2971506" y="2479301"/>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54" name="直接连接符 453"/>
            <p:cNvCxnSpPr/>
            <p:nvPr/>
          </p:nvCxnSpPr>
          <p:spPr>
            <a:xfrm flipV="1">
              <a:off x="1107433" y="1813736"/>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58" name="直接连接符 457"/>
            <p:cNvCxnSpPr/>
            <p:nvPr/>
          </p:nvCxnSpPr>
          <p:spPr>
            <a:xfrm>
              <a:off x="627698" y="1806014"/>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9" name="直接连接符 458"/>
            <p:cNvCxnSpPr/>
            <p:nvPr/>
          </p:nvCxnSpPr>
          <p:spPr>
            <a:xfrm>
              <a:off x="772129" y="2830359"/>
              <a:ext cx="435937"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1" name="直接连接符 460"/>
            <p:cNvCxnSpPr/>
            <p:nvPr/>
          </p:nvCxnSpPr>
          <p:spPr>
            <a:xfrm>
              <a:off x="627698" y="5055912"/>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3" name="直接连接符 462"/>
            <p:cNvCxnSpPr/>
            <p:nvPr/>
          </p:nvCxnSpPr>
          <p:spPr>
            <a:xfrm>
              <a:off x="2901539" y="2494300"/>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4" name="直接连接符 463"/>
            <p:cNvCxnSpPr/>
            <p:nvPr/>
          </p:nvCxnSpPr>
          <p:spPr>
            <a:xfrm>
              <a:off x="2901539" y="4215914"/>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6" name="直接连接符 465"/>
            <p:cNvCxnSpPr/>
            <p:nvPr/>
          </p:nvCxnSpPr>
          <p:spPr>
            <a:xfrm>
              <a:off x="2834723" y="3517833"/>
              <a:ext cx="53511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120" name="图片 119"/>
          <p:cNvPicPr>
            <a:picLocks noChangeAspect="1"/>
          </p:cNvPicPr>
          <p:nvPr/>
        </p:nvPicPr>
        <p:blipFill>
          <a:blip r:embed="rId6"/>
          <a:stretch>
            <a:fillRect/>
          </a:stretch>
        </p:blipFill>
        <p:spPr>
          <a:xfrm>
            <a:off x="102110" y="2239656"/>
            <a:ext cx="2513631" cy="2766560"/>
          </a:xfrm>
          <a:prstGeom prst="rect">
            <a:avLst/>
          </a:prstGeom>
        </p:spPr>
      </p:pic>
      <p:pic>
        <p:nvPicPr>
          <p:cNvPr id="121" name="图片 120"/>
          <p:cNvPicPr>
            <a:picLocks noChangeAspect="1"/>
          </p:cNvPicPr>
          <p:nvPr/>
        </p:nvPicPr>
        <p:blipFill>
          <a:blip r:embed="rId7"/>
          <a:stretch>
            <a:fillRect/>
          </a:stretch>
        </p:blipFill>
        <p:spPr>
          <a:xfrm>
            <a:off x="2771043" y="2146980"/>
            <a:ext cx="2667299" cy="2951912"/>
          </a:xfrm>
          <a:prstGeom prst="rect">
            <a:avLst/>
          </a:prstGeom>
        </p:spPr>
      </p:pic>
      <p:sp>
        <p:nvSpPr>
          <p:cNvPr id="2" name="文本框 1"/>
          <p:cNvSpPr txBox="1"/>
          <p:nvPr/>
        </p:nvSpPr>
        <p:spPr>
          <a:xfrm>
            <a:off x="6966801" y="762388"/>
            <a:ext cx="2177199" cy="461665"/>
          </a:xfrm>
          <a:prstGeom prst="rect">
            <a:avLst/>
          </a:prstGeom>
          <a:noFill/>
        </p:spPr>
        <p:txBody>
          <a:bodyPr wrap="none" rtlCol="0">
            <a:spAutoFit/>
          </a:bodyPr>
          <a:lstStyle/>
          <a:p>
            <a:r>
              <a:rPr lang="en-US" altLang="zh-CN" sz="2400" dirty="0" smtClean="0">
                <a:solidFill>
                  <a:srgbClr val="FF0000"/>
                </a:solidFill>
              </a:rPr>
              <a:t>Batch Size = 1</a:t>
            </a:r>
            <a:endParaRPr lang="zh-CN" altLang="en-US" sz="2400" dirty="0">
              <a:solidFill>
                <a:srgbClr val="FF0000"/>
              </a:solidFill>
            </a:endParaRPr>
          </a:p>
        </p:txBody>
      </p:sp>
      <p:sp>
        <p:nvSpPr>
          <p:cNvPr id="5" name="矩形 4"/>
          <p:cNvSpPr/>
          <p:nvPr/>
        </p:nvSpPr>
        <p:spPr>
          <a:xfrm>
            <a:off x="1392209" y="557561"/>
            <a:ext cx="1626054" cy="16404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3015681" y="557561"/>
            <a:ext cx="1823948" cy="16404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825725" y="557561"/>
            <a:ext cx="1823948" cy="16404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526504597"/>
      </p:ext>
    </p:extLst>
  </p:cSld>
  <p:clrMapOvr>
    <a:masterClrMapping/>
  </p:clrMapOvr>
  <mc:AlternateContent xmlns:mc="http://schemas.openxmlformats.org/markup-compatibility/2006">
    <mc:Choice xmlns:p14="http://schemas.microsoft.com/office/powerpoint/2010/main" Requires="p14">
      <p:transition spd="slow" p14:dur="2000" advTm="62868"/>
    </mc:Choice>
    <mc:Fallback>
      <p:transition spd="slow" advTm="62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5" grpId="0" animBg="1"/>
      <p:bldP spid="86" grpId="0" animBg="1"/>
      <p:bldP spid="8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 name="表格 374"/>
          <p:cNvGraphicFramePr>
            <a:graphicFrameLocks noGrp="1"/>
          </p:cNvGraphicFramePr>
          <p:nvPr>
            <p:extLst>
              <p:ext uri="{D42A27DB-BD31-4B8C-83A1-F6EECF244321}">
                <p14:modId xmlns:p14="http://schemas.microsoft.com/office/powerpoint/2010/main" val="3199203928"/>
              </p:ext>
            </p:extLst>
          </p:nvPr>
        </p:nvGraphicFramePr>
        <p:xfrm>
          <a:off x="1315845" y="27467"/>
          <a:ext cx="5150443" cy="2198016"/>
        </p:xfrm>
        <a:graphic>
          <a:graphicData uri="http://schemas.openxmlformats.org/drawingml/2006/table">
            <a:tbl>
              <a:tblPr firstRow="1" bandRow="1">
                <a:tableStyleId>{FAC702DC-3EF9-4AF9-9A26-E1EAC33C0E76}</a:tableStyleId>
              </a:tblPr>
              <a:tblGrid>
                <a:gridCol w="1608759">
                  <a:extLst>
                    <a:ext uri="{9D8B030D-6E8A-4147-A177-3AD203B41FA5}">
                      <a16:colId xmlns:a16="http://schemas.microsoft.com/office/drawing/2014/main" xmlns="" val="1162440508"/>
                    </a:ext>
                  </a:extLst>
                </a:gridCol>
                <a:gridCol w="1767780">
                  <a:extLst>
                    <a:ext uri="{9D8B030D-6E8A-4147-A177-3AD203B41FA5}">
                      <a16:colId xmlns:a16="http://schemas.microsoft.com/office/drawing/2014/main" xmlns="" val="1793224460"/>
                    </a:ext>
                  </a:extLst>
                </a:gridCol>
                <a:gridCol w="1773904">
                  <a:extLst>
                    <a:ext uri="{9D8B030D-6E8A-4147-A177-3AD203B41FA5}">
                      <a16:colId xmlns:a16="http://schemas.microsoft.com/office/drawing/2014/main" xmlns="" val="4146950702"/>
                    </a:ext>
                  </a:extLst>
                </a:gridCol>
              </a:tblGrid>
              <a:tr h="274752">
                <a:tc>
                  <a:txBody>
                    <a:bodyPr/>
                    <a:lstStyle/>
                    <a:p>
                      <a:r>
                        <a:rPr lang="en-US" altLang="zh-CN" sz="1200" dirty="0" smtClean="0">
                          <a:solidFill>
                            <a:schemeClr val="bg1"/>
                          </a:solidFill>
                        </a:rPr>
                        <a:t>FCN</a:t>
                      </a:r>
                      <a:r>
                        <a:rPr lang="en-US" altLang="zh-CN" sz="1200" baseline="0" dirty="0" smtClean="0">
                          <a:solidFill>
                            <a:schemeClr val="bg1"/>
                          </a:solidFill>
                        </a:rPr>
                        <a:t> I</a:t>
                      </a:r>
                      <a:r>
                        <a:rPr lang="en-US" altLang="zh-CN" sz="1200" dirty="0" smtClean="0">
                          <a:solidFill>
                            <a:schemeClr val="bg1"/>
                          </a:solidFill>
                        </a:rPr>
                        <a:t>nput</a:t>
                      </a:r>
                      <a:endParaRPr lang="zh-CN" altLang="en-US" sz="1200" dirty="0">
                        <a:solidFill>
                          <a:schemeClr val="bg1"/>
                        </a:solidFill>
                      </a:endParaRPr>
                    </a:p>
                  </a:txBody>
                  <a:tcPr>
                    <a:solidFill>
                      <a:srgbClr val="0070C0"/>
                    </a:solidFill>
                  </a:tcPr>
                </a:tc>
                <a:tc>
                  <a:txBody>
                    <a:bodyPr/>
                    <a:lstStyle/>
                    <a:p>
                      <a:r>
                        <a:rPr lang="en-US" altLang="zh-CN" sz="1200" dirty="0" smtClean="0">
                          <a:solidFill>
                            <a:schemeClr val="bg1"/>
                          </a:solidFill>
                        </a:rPr>
                        <a:t>FCN Weight</a:t>
                      </a:r>
                      <a:endParaRPr lang="zh-CN" altLang="en-US" sz="1200" dirty="0">
                        <a:solidFill>
                          <a:schemeClr val="bg1"/>
                        </a:solidFill>
                      </a:endParaRPr>
                    </a:p>
                  </a:txBody>
                  <a:tcPr>
                    <a:solidFill>
                      <a:srgbClr val="0070C0"/>
                    </a:solidFill>
                  </a:tcPr>
                </a:tc>
                <a:tc>
                  <a:txBody>
                    <a:bodyPr/>
                    <a:lstStyle/>
                    <a:p>
                      <a:r>
                        <a:rPr lang="en-US" altLang="zh-CN" sz="1200" dirty="0" smtClean="0">
                          <a:solidFill>
                            <a:schemeClr val="bg1"/>
                          </a:solidFill>
                        </a:rPr>
                        <a:t>FCN Output</a:t>
                      </a:r>
                      <a:endParaRPr lang="zh-CN" altLang="en-US" sz="1200" dirty="0">
                        <a:solidFill>
                          <a:schemeClr val="bg1"/>
                        </a:solidFill>
                      </a:endParaRPr>
                    </a:p>
                  </a:txBody>
                  <a:tcPr>
                    <a:solidFill>
                      <a:srgbClr val="0070C0"/>
                    </a:solidFill>
                  </a:tcPr>
                </a:tc>
                <a:extLst>
                  <a:ext uri="{0D108BD9-81ED-4DB2-BD59-A6C34878D82A}">
                    <a16:rowId xmlns:a16="http://schemas.microsoft.com/office/drawing/2014/main" xmlns="" val="3148518540"/>
                  </a:ext>
                </a:extLst>
              </a:tr>
              <a:tr h="274752">
                <a:tc>
                  <a:txBody>
                    <a:bodyPr/>
                    <a:lstStyle/>
                    <a:p>
                      <a:r>
                        <a:rPr lang="en-US" altLang="zh-CN" sz="1200" dirty="0" smtClean="0"/>
                        <a:t>25088</a:t>
                      </a:r>
                      <a:endParaRPr lang="zh-CN" altLang="en-US" sz="1200" dirty="0"/>
                    </a:p>
                  </a:txBody>
                  <a:tcPr/>
                </a:tc>
                <a:tc>
                  <a:txBody>
                    <a:bodyPr/>
                    <a:lstStyle/>
                    <a:p>
                      <a:r>
                        <a:rPr lang="en-US" altLang="zh-CN" sz="1200" dirty="0" smtClean="0"/>
                        <a:t>25088</a:t>
                      </a:r>
                      <a:r>
                        <a:rPr lang="en-US" altLang="zh-CN" sz="1200" baseline="0" dirty="0" smtClean="0"/>
                        <a:t> x </a:t>
                      </a:r>
                      <a:r>
                        <a:rPr lang="en-US" altLang="zh-CN" sz="1200" dirty="0" smtClean="0"/>
                        <a:t>4096</a:t>
                      </a:r>
                      <a:endParaRPr lang="zh-CN" altLang="en-US" sz="1200" dirty="0"/>
                    </a:p>
                  </a:txBody>
                  <a:tcPr/>
                </a:tc>
                <a:tc>
                  <a:txBody>
                    <a:bodyPr/>
                    <a:lstStyle/>
                    <a:p>
                      <a:r>
                        <a:rPr lang="en-US" altLang="zh-CN" sz="1200" dirty="0" smtClean="0"/>
                        <a:t>4096</a:t>
                      </a:r>
                      <a:endParaRPr lang="zh-CN" altLang="en-US" sz="1200" dirty="0"/>
                    </a:p>
                  </a:txBody>
                  <a:tcPr/>
                </a:tc>
                <a:extLst>
                  <a:ext uri="{0D108BD9-81ED-4DB2-BD59-A6C34878D82A}">
                    <a16:rowId xmlns:a16="http://schemas.microsoft.com/office/drawing/2014/main" xmlns="" val="1265445148"/>
                  </a:ext>
                </a:extLst>
              </a:tr>
              <a:tr h="274752">
                <a:tc>
                  <a:txBody>
                    <a:bodyPr/>
                    <a:lstStyle/>
                    <a:p>
                      <a:pPr marR="0" algn="l" rtl="0">
                        <a:lnSpc>
                          <a:spcPct val="100000"/>
                        </a:lnSpc>
                        <a:spcBef>
                          <a:spcPts val="0"/>
                        </a:spcBef>
                        <a:spcAft>
                          <a:spcPts val="0"/>
                        </a:spcAft>
                        <a:buNone/>
                      </a:pPr>
                      <a:r>
                        <a:rPr lang="en-US" altLang="zh-CN" sz="1200" b="0" i="0" u="none" strike="noStrike" cap="none" dirty="0" smtClean="0">
                          <a:solidFill>
                            <a:schemeClr val="bg1"/>
                          </a:solidFill>
                          <a:latin typeface="+mn-lt"/>
                          <a:ea typeface="+mn-ea"/>
                          <a:cs typeface="+mn-cs"/>
                          <a:sym typeface="Arial"/>
                        </a:rPr>
                        <a:t>CONV Weight Buffer</a:t>
                      </a:r>
                      <a:endParaRPr lang="zh-CN" altLang="en-US" sz="12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200" b="0" i="0" u="none" strike="noStrike" cap="none" dirty="0" smtClean="0">
                          <a:solidFill>
                            <a:schemeClr val="bg1"/>
                          </a:solidFill>
                          <a:latin typeface="+mn-lt"/>
                          <a:ea typeface="+mn-ea"/>
                          <a:cs typeface="+mn-cs"/>
                          <a:sym typeface="Arial"/>
                        </a:rPr>
                        <a:t>CONV Input Buffer</a:t>
                      </a:r>
                      <a:endParaRPr lang="zh-CN" altLang="en-US" sz="12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200" b="0" i="0" u="none" strike="noStrike" cap="none" dirty="0" smtClean="0">
                          <a:solidFill>
                            <a:schemeClr val="bg1"/>
                          </a:solidFill>
                          <a:latin typeface="+mn-lt"/>
                          <a:ea typeface="+mn-ea"/>
                          <a:cs typeface="+mn-cs"/>
                          <a:sym typeface="Arial"/>
                        </a:rPr>
                        <a:t>CONV Output Buffer</a:t>
                      </a:r>
                      <a:endParaRPr lang="zh-CN" altLang="en-US" sz="1200" b="0" i="0" u="none" strike="noStrike" cap="none" dirty="0">
                        <a:solidFill>
                          <a:schemeClr val="bg1"/>
                        </a:solidFill>
                        <a:latin typeface="+mn-lt"/>
                        <a:ea typeface="+mn-ea"/>
                        <a:cs typeface="+mn-cs"/>
                        <a:sym typeface="Arial"/>
                      </a:endParaRPr>
                    </a:p>
                  </a:txBody>
                  <a:tcPr>
                    <a:solidFill>
                      <a:srgbClr val="0070C0"/>
                    </a:solidFill>
                  </a:tcPr>
                </a:tc>
                <a:extLst>
                  <a:ext uri="{0D108BD9-81ED-4DB2-BD59-A6C34878D82A}">
                    <a16:rowId xmlns:a16="http://schemas.microsoft.com/office/drawing/2014/main" xmlns="" val="2603813464"/>
                  </a:ext>
                </a:extLst>
              </a:tr>
              <a:tr h="274752">
                <a:tc>
                  <a:txBody>
                    <a:bodyPr/>
                    <a:lstStyle/>
                    <a:p>
                      <a:r>
                        <a:rPr lang="en-US" altLang="zh-CN" sz="1200" dirty="0" smtClean="0"/>
                        <a:t>32 x 1 x 1</a:t>
                      </a:r>
                      <a:endParaRPr lang="zh-CN" altLang="en-US" sz="1200" dirty="0"/>
                    </a:p>
                  </a:txBody>
                  <a:tcPr/>
                </a:tc>
                <a:tc>
                  <a:txBody>
                    <a:bodyPr/>
                    <a:lstStyle/>
                    <a:p>
                      <a:r>
                        <a:rPr lang="en-US" altLang="zh-CN" sz="1200" dirty="0" smtClean="0"/>
                        <a:t>32</a:t>
                      </a:r>
                      <a:r>
                        <a:rPr lang="en-US" altLang="zh-CN" sz="1200" baseline="0" dirty="0" smtClean="0"/>
                        <a:t> x </a:t>
                      </a:r>
                      <a:r>
                        <a:rPr lang="en-US" altLang="zh-CN" sz="1200" dirty="0" smtClean="0"/>
                        <a:t>4096</a:t>
                      </a:r>
                      <a:endParaRPr lang="zh-CN" altLang="en-US" sz="1200" dirty="0"/>
                    </a:p>
                  </a:txBody>
                  <a:tcPr/>
                </a:tc>
                <a:tc>
                  <a:txBody>
                    <a:bodyPr/>
                    <a:lstStyle/>
                    <a:p>
                      <a:r>
                        <a:rPr lang="en-US" altLang="zh-CN" sz="1200" dirty="0" smtClean="0">
                          <a:solidFill>
                            <a:schemeClr val="tx1"/>
                          </a:solidFill>
                        </a:rPr>
                        <a:t>1x 4096</a:t>
                      </a:r>
                      <a:endParaRPr lang="zh-CN" altLang="en-US" sz="1200" dirty="0">
                        <a:solidFill>
                          <a:schemeClr val="tx1"/>
                        </a:solidFill>
                      </a:endParaRPr>
                    </a:p>
                  </a:txBody>
                  <a:tcPr/>
                </a:tc>
                <a:extLst>
                  <a:ext uri="{0D108BD9-81ED-4DB2-BD59-A6C34878D82A}">
                    <a16:rowId xmlns:a16="http://schemas.microsoft.com/office/drawing/2014/main" xmlns="" val="3626079516"/>
                  </a:ext>
                </a:extLst>
              </a:tr>
              <a:tr h="274752">
                <a:tc>
                  <a:txBody>
                    <a:bodyPr/>
                    <a:lstStyle/>
                    <a:p>
                      <a:r>
                        <a:rPr lang="en-US" altLang="zh-CN" sz="1200" dirty="0" smtClean="0">
                          <a:solidFill>
                            <a:schemeClr val="bg1"/>
                          </a:solidFill>
                        </a:rPr>
                        <a:t>Input</a:t>
                      </a:r>
                      <a:r>
                        <a:rPr lang="en-US" altLang="zh-CN" sz="1200" baseline="0" dirty="0" smtClean="0">
                          <a:solidFill>
                            <a:schemeClr val="bg1"/>
                          </a:solidFill>
                        </a:rPr>
                        <a:t> Burst Len</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Weight</a:t>
                      </a:r>
                      <a:r>
                        <a:rPr lang="en-US" altLang="zh-CN" sz="1200" baseline="0" dirty="0" smtClean="0">
                          <a:solidFill>
                            <a:schemeClr val="bg1"/>
                          </a:solidFill>
                        </a:rPr>
                        <a:t> Burst Len</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Output Burst</a:t>
                      </a:r>
                      <a:r>
                        <a:rPr lang="en-US" altLang="zh-CN" sz="1200" baseline="0" dirty="0" smtClean="0">
                          <a:solidFill>
                            <a:schemeClr val="bg1"/>
                          </a:solidFill>
                        </a:rPr>
                        <a:t> Len</a:t>
                      </a:r>
                      <a:endParaRPr lang="zh-CN" altLang="en-US" sz="1200" dirty="0">
                        <a:solidFill>
                          <a:schemeClr val="bg1"/>
                        </a:solidFill>
                      </a:endParaRPr>
                    </a:p>
                  </a:txBody>
                  <a:tcPr>
                    <a:solidFill>
                      <a:srgbClr val="00B050"/>
                    </a:solidFill>
                  </a:tcPr>
                </a:tc>
                <a:extLst>
                  <a:ext uri="{0D108BD9-81ED-4DB2-BD59-A6C34878D82A}">
                    <a16:rowId xmlns:a16="http://schemas.microsoft.com/office/drawing/2014/main" xmlns="" val="1680298321"/>
                  </a:ext>
                </a:extLst>
              </a:tr>
              <a:tr h="274752">
                <a:tc>
                  <a:txBody>
                    <a:bodyPr/>
                    <a:lstStyle/>
                    <a:p>
                      <a:r>
                        <a:rPr lang="en-US" altLang="zh-CN" sz="1200" dirty="0" smtClean="0">
                          <a:solidFill>
                            <a:schemeClr val="tx1"/>
                          </a:solidFill>
                        </a:rPr>
                        <a:t>32</a:t>
                      </a:r>
                      <a:endParaRPr lang="zh-CN" altLang="en-US" sz="1200" dirty="0">
                        <a:solidFill>
                          <a:schemeClr val="tx1"/>
                        </a:solidFill>
                      </a:endParaRPr>
                    </a:p>
                  </a:txBody>
                  <a:tcPr>
                    <a:solidFill>
                      <a:schemeClr val="bg1"/>
                    </a:solidFill>
                  </a:tcPr>
                </a:tc>
                <a:tc>
                  <a:txBody>
                    <a:bodyPr/>
                    <a:lstStyle/>
                    <a:p>
                      <a:r>
                        <a:rPr lang="en-US" altLang="zh-CN" sz="1200" dirty="0" smtClean="0">
                          <a:solidFill>
                            <a:schemeClr val="tx1"/>
                          </a:solidFill>
                        </a:rPr>
                        <a:t>131072</a:t>
                      </a:r>
                      <a:endParaRPr lang="zh-CN" altLang="en-US" sz="1200" dirty="0">
                        <a:solidFill>
                          <a:schemeClr val="tx1"/>
                        </a:solidFill>
                      </a:endParaRPr>
                    </a:p>
                  </a:txBody>
                  <a:tcPr>
                    <a:solidFill>
                      <a:schemeClr val="bg1"/>
                    </a:solidFill>
                  </a:tcPr>
                </a:tc>
                <a:tc>
                  <a:txBody>
                    <a:bodyPr/>
                    <a:lstStyle/>
                    <a:p>
                      <a:r>
                        <a:rPr lang="en-US" altLang="zh-CN" sz="1200" dirty="0" smtClean="0">
                          <a:solidFill>
                            <a:schemeClr val="tx1"/>
                          </a:solidFill>
                        </a:rPr>
                        <a:t>4096</a:t>
                      </a:r>
                      <a:endParaRPr lang="zh-CN" altLang="en-US" sz="1200" dirty="0">
                        <a:solidFill>
                          <a:schemeClr val="tx1"/>
                        </a:solidFill>
                      </a:endParaRPr>
                    </a:p>
                  </a:txBody>
                  <a:tcPr>
                    <a:solidFill>
                      <a:schemeClr val="bg1"/>
                    </a:solidFill>
                  </a:tcPr>
                </a:tc>
                <a:extLst>
                  <a:ext uri="{0D108BD9-81ED-4DB2-BD59-A6C34878D82A}">
                    <a16:rowId xmlns:a16="http://schemas.microsoft.com/office/drawing/2014/main" xmlns="" val="1512391538"/>
                  </a:ext>
                </a:extLst>
              </a:tr>
              <a:tr h="274752">
                <a:tc>
                  <a:txBody>
                    <a:bodyPr/>
                    <a:lstStyle/>
                    <a:p>
                      <a:r>
                        <a:rPr lang="en-US" altLang="zh-CN" sz="1200" dirty="0" smtClean="0">
                          <a:solidFill>
                            <a:schemeClr val="bg1"/>
                          </a:solidFill>
                        </a:rPr>
                        <a:t>Iteration Times</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Iteration Times</a:t>
                      </a:r>
                      <a:endParaRPr lang="zh-CN" altLang="en-US" sz="1200" dirty="0">
                        <a:solidFill>
                          <a:schemeClr val="bg1"/>
                        </a:solidFill>
                      </a:endParaRPr>
                    </a:p>
                  </a:txBody>
                  <a:tcPr>
                    <a:solidFill>
                      <a:srgbClr val="00B050"/>
                    </a:solidFill>
                  </a:tcPr>
                </a:tc>
                <a:tc>
                  <a:txBody>
                    <a:bodyPr/>
                    <a:lstStyle/>
                    <a:p>
                      <a:r>
                        <a:rPr lang="en-US" altLang="zh-CN" sz="1200" dirty="0" smtClean="0">
                          <a:solidFill>
                            <a:schemeClr val="bg1"/>
                          </a:solidFill>
                        </a:rPr>
                        <a:t>Iteration</a:t>
                      </a:r>
                      <a:r>
                        <a:rPr lang="en-US" altLang="zh-CN" sz="1200" baseline="0" dirty="0" smtClean="0">
                          <a:solidFill>
                            <a:schemeClr val="bg1"/>
                          </a:solidFill>
                        </a:rPr>
                        <a:t> </a:t>
                      </a:r>
                      <a:r>
                        <a:rPr lang="en-US" altLang="zh-CN" sz="1200" dirty="0" smtClean="0">
                          <a:solidFill>
                            <a:schemeClr val="bg1"/>
                          </a:solidFill>
                        </a:rPr>
                        <a:t>Times</a:t>
                      </a:r>
                      <a:endParaRPr lang="zh-CN" altLang="en-US" sz="1200" dirty="0">
                        <a:solidFill>
                          <a:schemeClr val="bg1"/>
                        </a:solidFill>
                      </a:endParaRPr>
                    </a:p>
                  </a:txBody>
                  <a:tcPr>
                    <a:solidFill>
                      <a:srgbClr val="00B050"/>
                    </a:solidFill>
                  </a:tcPr>
                </a:tc>
                <a:extLst>
                  <a:ext uri="{0D108BD9-81ED-4DB2-BD59-A6C34878D82A}">
                    <a16:rowId xmlns:a16="http://schemas.microsoft.com/office/drawing/2014/main" xmlns="" val="3444932048"/>
                  </a:ext>
                </a:extLst>
              </a:tr>
              <a:tr h="274752">
                <a:tc>
                  <a:txBody>
                    <a:bodyPr/>
                    <a:lstStyle/>
                    <a:p>
                      <a:r>
                        <a:rPr lang="en-US" altLang="zh-CN" sz="1200" dirty="0" smtClean="0"/>
                        <a:t>784</a:t>
                      </a:r>
                      <a:endParaRPr lang="zh-CN" altLang="en-US" sz="1200" dirty="0"/>
                    </a:p>
                  </a:txBody>
                  <a:tcPr/>
                </a:tc>
                <a:tc>
                  <a:txBody>
                    <a:bodyPr/>
                    <a:lstStyle/>
                    <a:p>
                      <a:r>
                        <a:rPr lang="en-US" altLang="zh-CN" sz="1200" dirty="0" smtClean="0"/>
                        <a:t>784</a:t>
                      </a:r>
                      <a:endParaRPr lang="zh-CN" altLang="en-US" sz="1200" dirty="0"/>
                    </a:p>
                  </a:txBody>
                  <a:tcPr/>
                </a:tc>
                <a:tc>
                  <a:txBody>
                    <a:bodyPr/>
                    <a:lstStyle/>
                    <a:p>
                      <a:r>
                        <a:rPr lang="en-US" altLang="zh-CN" sz="1200" dirty="0" smtClean="0"/>
                        <a:t>1</a:t>
                      </a:r>
                      <a:endParaRPr lang="zh-CN" altLang="en-US" sz="1200" dirty="0"/>
                    </a:p>
                  </a:txBody>
                  <a:tcPr/>
                </a:tc>
                <a:extLst>
                  <a:ext uri="{0D108BD9-81ED-4DB2-BD59-A6C34878D82A}">
                    <a16:rowId xmlns:a16="http://schemas.microsoft.com/office/drawing/2014/main" xmlns="" val="1402584808"/>
                  </a:ext>
                </a:extLst>
              </a:tr>
            </a:tbl>
          </a:graphicData>
        </a:graphic>
      </p:graphicFrame>
      <p:grpSp>
        <p:nvGrpSpPr>
          <p:cNvPr id="116" name="组合 115"/>
          <p:cNvGrpSpPr/>
          <p:nvPr/>
        </p:nvGrpSpPr>
        <p:grpSpPr>
          <a:xfrm>
            <a:off x="5750349" y="2154814"/>
            <a:ext cx="3256635" cy="2766560"/>
            <a:chOff x="328358" y="1806014"/>
            <a:chExt cx="3374538" cy="3249898"/>
          </a:xfrm>
        </p:grpSpPr>
        <p:cxnSp>
          <p:nvCxnSpPr>
            <p:cNvPr id="117" name="直接连接符 116"/>
            <p:cNvCxnSpPr>
              <a:stCxn id="145" idx="6"/>
              <a:endCxn id="196" idx="2"/>
            </p:cNvCxnSpPr>
            <p:nvPr/>
          </p:nvCxnSpPr>
          <p:spPr>
            <a:xfrm>
              <a:off x="1443736" y="1974600"/>
              <a:ext cx="1155317" cy="21234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146" idx="6"/>
              <a:endCxn id="196" idx="2"/>
            </p:cNvCxnSpPr>
            <p:nvPr/>
          </p:nvCxnSpPr>
          <p:spPr>
            <a:xfrm>
              <a:off x="1443736" y="2343931"/>
              <a:ext cx="1155317" cy="17541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165" idx="6"/>
              <a:endCxn id="196" idx="2"/>
            </p:cNvCxnSpPr>
            <p:nvPr/>
          </p:nvCxnSpPr>
          <p:spPr>
            <a:xfrm>
              <a:off x="1443736" y="2712524"/>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a:stCxn id="166" idx="6"/>
              <a:endCxn id="196" idx="2"/>
            </p:cNvCxnSpPr>
            <p:nvPr/>
          </p:nvCxnSpPr>
          <p:spPr>
            <a:xfrm>
              <a:off x="1443736" y="3081855"/>
              <a:ext cx="1155317" cy="10162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a:stCxn id="167" idx="6"/>
              <a:endCxn id="196" idx="2"/>
            </p:cNvCxnSpPr>
            <p:nvPr/>
          </p:nvCxnSpPr>
          <p:spPr>
            <a:xfrm>
              <a:off x="1443736" y="3450448"/>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168" idx="6"/>
              <a:endCxn id="196" idx="2"/>
            </p:cNvCxnSpPr>
            <p:nvPr/>
          </p:nvCxnSpPr>
          <p:spPr>
            <a:xfrm>
              <a:off x="1443736" y="3819779"/>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69" idx="6"/>
              <a:endCxn id="196" idx="2"/>
            </p:cNvCxnSpPr>
            <p:nvPr/>
          </p:nvCxnSpPr>
          <p:spPr>
            <a:xfrm flipV="1">
              <a:off x="1443736" y="4098079"/>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170" idx="6"/>
              <a:endCxn id="196" idx="2"/>
            </p:cNvCxnSpPr>
            <p:nvPr/>
          </p:nvCxnSpPr>
          <p:spPr>
            <a:xfrm flipV="1">
              <a:off x="1443736" y="4098079"/>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stCxn id="171" idx="6"/>
              <a:endCxn id="196" idx="2"/>
            </p:cNvCxnSpPr>
            <p:nvPr/>
          </p:nvCxnSpPr>
          <p:spPr>
            <a:xfrm flipV="1">
              <a:off x="1443736" y="4098079"/>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4" name="文本框 143"/>
            <p:cNvSpPr txBox="1"/>
            <p:nvPr/>
          </p:nvSpPr>
          <p:spPr>
            <a:xfrm rot="5400000">
              <a:off x="100090" y="3101678"/>
              <a:ext cx="825867" cy="369332"/>
            </a:xfrm>
            <a:prstGeom prst="rect">
              <a:avLst/>
            </a:prstGeom>
            <a:noFill/>
          </p:spPr>
          <p:txBody>
            <a:bodyPr wrap="none" rtlCol="0">
              <a:spAutoFit/>
            </a:bodyPr>
            <a:lstStyle/>
            <a:p>
              <a:r>
                <a:rPr lang="en-US" altLang="zh-CN" sz="1800" dirty="0" smtClean="0">
                  <a:solidFill>
                    <a:srgbClr val="FF0000"/>
                  </a:solidFill>
                </a:rPr>
                <a:t>25088</a:t>
              </a:r>
              <a:endParaRPr lang="zh-CN" altLang="en-US" sz="1800" dirty="0">
                <a:solidFill>
                  <a:srgbClr val="FF0000"/>
                </a:solidFill>
              </a:endParaRPr>
            </a:p>
          </p:txBody>
        </p:sp>
        <p:sp>
          <p:nvSpPr>
            <p:cNvPr id="145" name="椭圆 144"/>
            <p:cNvSpPr/>
            <p:nvPr/>
          </p:nvSpPr>
          <p:spPr>
            <a:xfrm>
              <a:off x="1208066" y="1856765"/>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1208066" y="2226096"/>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1208066" y="2594689"/>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1208066" y="296402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a:off x="1208066" y="3332613"/>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a:off x="1208066" y="370194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1208066" y="4070537"/>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1208066" y="4439868"/>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1208066" y="480846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2599053" y="2504396"/>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2599053" y="2873727"/>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p:cNvSpPr/>
            <p:nvPr/>
          </p:nvSpPr>
          <p:spPr>
            <a:xfrm>
              <a:off x="2599053" y="324232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椭圆 193"/>
            <p:cNvSpPr/>
            <p:nvPr/>
          </p:nvSpPr>
          <p:spPr>
            <a:xfrm>
              <a:off x="2599053" y="361165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p:nvPr/>
          </p:nvSpPr>
          <p:spPr>
            <a:xfrm>
              <a:off x="2599053" y="398024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7" name="直接连接符 196"/>
            <p:cNvCxnSpPr>
              <a:stCxn id="145" idx="6"/>
              <a:endCxn id="194" idx="2"/>
            </p:cNvCxnSpPr>
            <p:nvPr/>
          </p:nvCxnSpPr>
          <p:spPr>
            <a:xfrm>
              <a:off x="1443736" y="1974600"/>
              <a:ext cx="1155317" cy="1754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a:stCxn id="146" idx="6"/>
              <a:endCxn id="194" idx="2"/>
            </p:cNvCxnSpPr>
            <p:nvPr/>
          </p:nvCxnSpPr>
          <p:spPr>
            <a:xfrm>
              <a:off x="1443736" y="2343931"/>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a:stCxn id="165" idx="6"/>
              <a:endCxn id="194" idx="2"/>
            </p:cNvCxnSpPr>
            <p:nvPr/>
          </p:nvCxnSpPr>
          <p:spPr>
            <a:xfrm>
              <a:off x="1443736" y="2712524"/>
              <a:ext cx="1155317" cy="10169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166" idx="6"/>
              <a:endCxn id="194" idx="2"/>
            </p:cNvCxnSpPr>
            <p:nvPr/>
          </p:nvCxnSpPr>
          <p:spPr>
            <a:xfrm>
              <a:off x="1443736" y="3081855"/>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a:stCxn id="167" idx="6"/>
              <a:endCxn id="194" idx="2"/>
            </p:cNvCxnSpPr>
            <p:nvPr/>
          </p:nvCxnSpPr>
          <p:spPr>
            <a:xfrm>
              <a:off x="1443736" y="3450448"/>
              <a:ext cx="1155317" cy="27903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168" idx="6"/>
              <a:endCxn id="194" idx="2"/>
            </p:cNvCxnSpPr>
            <p:nvPr/>
          </p:nvCxnSpPr>
          <p:spPr>
            <a:xfrm flipV="1">
              <a:off x="1443736" y="3729486"/>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169" idx="6"/>
              <a:endCxn id="194" idx="2"/>
            </p:cNvCxnSpPr>
            <p:nvPr/>
          </p:nvCxnSpPr>
          <p:spPr>
            <a:xfrm flipV="1">
              <a:off x="1443736" y="3729486"/>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a:stCxn id="170" idx="6"/>
              <a:endCxn id="194" idx="2"/>
            </p:cNvCxnSpPr>
            <p:nvPr/>
          </p:nvCxnSpPr>
          <p:spPr>
            <a:xfrm flipV="1">
              <a:off x="1443736" y="3729486"/>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stCxn id="171" idx="6"/>
              <a:endCxn id="194" idx="2"/>
            </p:cNvCxnSpPr>
            <p:nvPr/>
          </p:nvCxnSpPr>
          <p:spPr>
            <a:xfrm flipV="1">
              <a:off x="1443736" y="3729486"/>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a:stCxn id="145" idx="6"/>
              <a:endCxn id="192" idx="2"/>
            </p:cNvCxnSpPr>
            <p:nvPr/>
          </p:nvCxnSpPr>
          <p:spPr>
            <a:xfrm>
              <a:off x="1443736" y="1974600"/>
              <a:ext cx="1155317" cy="13855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a:stCxn id="146" idx="6"/>
              <a:endCxn id="192" idx="2"/>
            </p:cNvCxnSpPr>
            <p:nvPr/>
          </p:nvCxnSpPr>
          <p:spPr>
            <a:xfrm>
              <a:off x="1443736" y="2343931"/>
              <a:ext cx="1155317" cy="101622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165" idx="6"/>
              <a:endCxn id="192" idx="2"/>
            </p:cNvCxnSpPr>
            <p:nvPr/>
          </p:nvCxnSpPr>
          <p:spPr>
            <a:xfrm>
              <a:off x="1443736" y="2712524"/>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a:stCxn id="166" idx="6"/>
              <a:endCxn id="192" idx="2"/>
            </p:cNvCxnSpPr>
            <p:nvPr/>
          </p:nvCxnSpPr>
          <p:spPr>
            <a:xfrm>
              <a:off x="1443736" y="3081855"/>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a:stCxn id="167" idx="6"/>
              <a:endCxn id="192" idx="2"/>
            </p:cNvCxnSpPr>
            <p:nvPr/>
          </p:nvCxnSpPr>
          <p:spPr>
            <a:xfrm flipV="1">
              <a:off x="1443736" y="3360155"/>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a:stCxn id="168" idx="6"/>
              <a:endCxn id="192" idx="2"/>
            </p:cNvCxnSpPr>
            <p:nvPr/>
          </p:nvCxnSpPr>
          <p:spPr>
            <a:xfrm flipV="1">
              <a:off x="1443736" y="3360155"/>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stCxn id="169" idx="6"/>
              <a:endCxn id="192" idx="2"/>
            </p:cNvCxnSpPr>
            <p:nvPr/>
          </p:nvCxnSpPr>
          <p:spPr>
            <a:xfrm flipV="1">
              <a:off x="1443736" y="3360155"/>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a:stCxn id="170" idx="6"/>
              <a:endCxn id="192" idx="2"/>
            </p:cNvCxnSpPr>
            <p:nvPr/>
          </p:nvCxnSpPr>
          <p:spPr>
            <a:xfrm flipV="1">
              <a:off x="1443736" y="3360155"/>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a:stCxn id="171" idx="6"/>
              <a:endCxn id="192" idx="2"/>
            </p:cNvCxnSpPr>
            <p:nvPr/>
          </p:nvCxnSpPr>
          <p:spPr>
            <a:xfrm flipV="1">
              <a:off x="1443736" y="3360155"/>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a:stCxn id="145" idx="6"/>
              <a:endCxn id="173" idx="2"/>
            </p:cNvCxnSpPr>
            <p:nvPr/>
          </p:nvCxnSpPr>
          <p:spPr>
            <a:xfrm>
              <a:off x="1443736" y="1974600"/>
              <a:ext cx="1155317" cy="10169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146" idx="6"/>
              <a:endCxn id="173" idx="2"/>
            </p:cNvCxnSpPr>
            <p:nvPr/>
          </p:nvCxnSpPr>
          <p:spPr>
            <a:xfrm>
              <a:off x="1443736" y="2343931"/>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a:stCxn id="165" idx="6"/>
              <a:endCxn id="173" idx="2"/>
            </p:cNvCxnSpPr>
            <p:nvPr/>
          </p:nvCxnSpPr>
          <p:spPr>
            <a:xfrm>
              <a:off x="1443736" y="2712524"/>
              <a:ext cx="1155317" cy="2790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a:stCxn id="166" idx="6"/>
              <a:endCxn id="173" idx="2"/>
            </p:cNvCxnSpPr>
            <p:nvPr/>
          </p:nvCxnSpPr>
          <p:spPr>
            <a:xfrm flipV="1">
              <a:off x="1443736" y="2991562"/>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a:stCxn id="167" idx="6"/>
              <a:endCxn id="173" idx="2"/>
            </p:cNvCxnSpPr>
            <p:nvPr/>
          </p:nvCxnSpPr>
          <p:spPr>
            <a:xfrm flipV="1">
              <a:off x="1443736" y="2991562"/>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a:stCxn id="168" idx="6"/>
              <a:endCxn id="173" idx="2"/>
            </p:cNvCxnSpPr>
            <p:nvPr/>
          </p:nvCxnSpPr>
          <p:spPr>
            <a:xfrm flipV="1">
              <a:off x="1443736" y="2991562"/>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5" name="直接连接符 244"/>
            <p:cNvCxnSpPr>
              <a:stCxn id="169" idx="6"/>
              <a:endCxn id="173" idx="2"/>
            </p:cNvCxnSpPr>
            <p:nvPr/>
          </p:nvCxnSpPr>
          <p:spPr>
            <a:xfrm flipV="1">
              <a:off x="1443736" y="2991562"/>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a:stCxn id="170" idx="6"/>
              <a:endCxn id="173" idx="2"/>
            </p:cNvCxnSpPr>
            <p:nvPr/>
          </p:nvCxnSpPr>
          <p:spPr>
            <a:xfrm flipV="1">
              <a:off x="1443736" y="2991562"/>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a:stCxn id="171" idx="6"/>
              <a:endCxn id="173" idx="2"/>
            </p:cNvCxnSpPr>
            <p:nvPr/>
          </p:nvCxnSpPr>
          <p:spPr>
            <a:xfrm flipV="1">
              <a:off x="1443736" y="2991562"/>
              <a:ext cx="1155317" cy="193473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flipV="1">
              <a:off x="693685" y="1806014"/>
              <a:ext cx="0" cy="3230395"/>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flipV="1">
              <a:off x="3369841" y="2479302"/>
              <a:ext cx="0" cy="1736612"/>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53" name="文本框 252"/>
            <p:cNvSpPr txBox="1"/>
            <p:nvPr/>
          </p:nvSpPr>
          <p:spPr>
            <a:xfrm rot="5400000">
              <a:off x="3169416" y="3128733"/>
              <a:ext cx="697627" cy="369332"/>
            </a:xfrm>
            <a:prstGeom prst="rect">
              <a:avLst/>
            </a:prstGeom>
            <a:noFill/>
          </p:spPr>
          <p:txBody>
            <a:bodyPr wrap="none" rtlCol="0">
              <a:spAutoFit/>
            </a:bodyPr>
            <a:lstStyle/>
            <a:p>
              <a:r>
                <a:rPr lang="en-US" altLang="zh-CN" sz="1800" dirty="0" smtClean="0">
                  <a:solidFill>
                    <a:srgbClr val="FF0000"/>
                  </a:solidFill>
                </a:rPr>
                <a:t>4096</a:t>
              </a:r>
              <a:endParaRPr lang="zh-CN" altLang="en-US" sz="1800" dirty="0">
                <a:solidFill>
                  <a:srgbClr val="FF0000"/>
                </a:solidFill>
              </a:endParaRPr>
            </a:p>
          </p:txBody>
        </p:sp>
        <p:sp>
          <p:nvSpPr>
            <p:cNvPr id="254" name="文本框 253"/>
            <p:cNvSpPr txBox="1"/>
            <p:nvPr/>
          </p:nvSpPr>
          <p:spPr>
            <a:xfrm>
              <a:off x="1997328" y="4381656"/>
              <a:ext cx="1428596" cy="646331"/>
            </a:xfrm>
            <a:prstGeom prst="rect">
              <a:avLst/>
            </a:prstGeom>
            <a:noFill/>
          </p:spPr>
          <p:txBody>
            <a:bodyPr wrap="none" rtlCol="0">
              <a:spAutoFit/>
            </a:bodyPr>
            <a:lstStyle/>
            <a:p>
              <a:r>
                <a:rPr lang="en-US" altLang="zh-CN" sz="1800" dirty="0" smtClean="0">
                  <a:solidFill>
                    <a:srgbClr val="FF0000"/>
                  </a:solidFill>
                </a:rPr>
                <a:t>Weight:</a:t>
              </a:r>
            </a:p>
            <a:p>
              <a:r>
                <a:rPr lang="en-US" altLang="zh-CN" sz="1800" dirty="0" smtClean="0">
                  <a:solidFill>
                    <a:srgbClr val="FF0000"/>
                  </a:solidFill>
                </a:rPr>
                <a:t>4096*25088</a:t>
              </a:r>
              <a:endParaRPr lang="zh-CN" altLang="en-US" sz="1800" dirty="0">
                <a:solidFill>
                  <a:srgbClr val="FF0000"/>
                </a:solidFill>
              </a:endParaRPr>
            </a:p>
          </p:txBody>
        </p:sp>
        <p:cxnSp>
          <p:nvCxnSpPr>
            <p:cNvPr id="255" name="直接连接符 254"/>
            <p:cNvCxnSpPr/>
            <p:nvPr/>
          </p:nvCxnSpPr>
          <p:spPr>
            <a:xfrm>
              <a:off x="1458347" y="1984291"/>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a:stCxn id="146" idx="6"/>
              <a:endCxn id="172" idx="2"/>
            </p:cNvCxnSpPr>
            <p:nvPr/>
          </p:nvCxnSpPr>
          <p:spPr>
            <a:xfrm>
              <a:off x="1443736" y="2343931"/>
              <a:ext cx="1155317" cy="2783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a:stCxn id="165" idx="6"/>
              <a:endCxn id="172" idx="2"/>
            </p:cNvCxnSpPr>
            <p:nvPr/>
          </p:nvCxnSpPr>
          <p:spPr>
            <a:xfrm flipV="1">
              <a:off x="1443736" y="2622231"/>
              <a:ext cx="1155317" cy="90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a:stCxn id="166" idx="6"/>
              <a:endCxn id="172" idx="2"/>
            </p:cNvCxnSpPr>
            <p:nvPr/>
          </p:nvCxnSpPr>
          <p:spPr>
            <a:xfrm flipV="1">
              <a:off x="1443736" y="2622231"/>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9" name="直接连接符 258"/>
            <p:cNvCxnSpPr>
              <a:stCxn id="167" idx="6"/>
              <a:endCxn id="172" idx="2"/>
            </p:cNvCxnSpPr>
            <p:nvPr/>
          </p:nvCxnSpPr>
          <p:spPr>
            <a:xfrm flipV="1">
              <a:off x="1443736" y="2622231"/>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a:stCxn id="168" idx="6"/>
              <a:endCxn id="172" idx="2"/>
            </p:cNvCxnSpPr>
            <p:nvPr/>
          </p:nvCxnSpPr>
          <p:spPr>
            <a:xfrm flipV="1">
              <a:off x="1443736" y="2622231"/>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a:stCxn id="169" idx="6"/>
              <a:endCxn id="172" idx="2"/>
            </p:cNvCxnSpPr>
            <p:nvPr/>
          </p:nvCxnSpPr>
          <p:spPr>
            <a:xfrm flipV="1">
              <a:off x="1443736" y="2622231"/>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2" name="直接连接符 261"/>
            <p:cNvCxnSpPr>
              <a:stCxn id="170" idx="6"/>
              <a:endCxn id="172" idx="2"/>
            </p:cNvCxnSpPr>
            <p:nvPr/>
          </p:nvCxnSpPr>
          <p:spPr>
            <a:xfrm flipV="1">
              <a:off x="1443736" y="2622231"/>
              <a:ext cx="1155317" cy="193547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a:stCxn id="171" idx="6"/>
              <a:endCxn id="172" idx="2"/>
            </p:cNvCxnSpPr>
            <p:nvPr/>
          </p:nvCxnSpPr>
          <p:spPr>
            <a:xfrm flipV="1">
              <a:off x="1443736" y="2622231"/>
              <a:ext cx="1155317" cy="230406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4" name="文本框 263"/>
            <p:cNvSpPr txBox="1"/>
            <p:nvPr/>
          </p:nvSpPr>
          <p:spPr>
            <a:xfrm rot="5400000">
              <a:off x="736222" y="2125992"/>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sp>
          <p:nvSpPr>
            <p:cNvPr id="265" name="文本框 264"/>
            <p:cNvSpPr txBox="1"/>
            <p:nvPr/>
          </p:nvSpPr>
          <p:spPr>
            <a:xfrm rot="5400000">
              <a:off x="2865632" y="2825403"/>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cxnSp>
          <p:nvCxnSpPr>
            <p:cNvPr id="266" name="直接连接符 265"/>
            <p:cNvCxnSpPr/>
            <p:nvPr/>
          </p:nvCxnSpPr>
          <p:spPr>
            <a:xfrm flipV="1">
              <a:off x="2971506" y="2479301"/>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flipV="1">
              <a:off x="1107433" y="1813736"/>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a:off x="627698" y="1806014"/>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a:off x="772129" y="2830359"/>
              <a:ext cx="435937"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a:off x="627698" y="5055912"/>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a:off x="2901539" y="2494300"/>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nvCxnSpPr>
          <p:spPr>
            <a:xfrm>
              <a:off x="2901539" y="4215914"/>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a:off x="2834723" y="3517833"/>
              <a:ext cx="53511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276" name="图片 275"/>
          <p:cNvPicPr>
            <a:picLocks noChangeAspect="1"/>
          </p:cNvPicPr>
          <p:nvPr/>
        </p:nvPicPr>
        <p:blipFill>
          <a:blip r:embed="rId6"/>
          <a:stretch>
            <a:fillRect/>
          </a:stretch>
        </p:blipFill>
        <p:spPr>
          <a:xfrm>
            <a:off x="186780" y="2306577"/>
            <a:ext cx="2513631" cy="2766560"/>
          </a:xfrm>
          <a:prstGeom prst="rect">
            <a:avLst/>
          </a:prstGeom>
        </p:spPr>
      </p:pic>
      <p:pic>
        <p:nvPicPr>
          <p:cNvPr id="278" name="图片 277"/>
          <p:cNvPicPr>
            <a:picLocks noChangeAspect="1"/>
          </p:cNvPicPr>
          <p:nvPr/>
        </p:nvPicPr>
        <p:blipFill>
          <a:blip r:embed="rId7"/>
          <a:stretch>
            <a:fillRect/>
          </a:stretch>
        </p:blipFill>
        <p:spPr>
          <a:xfrm>
            <a:off x="2965844" y="2297569"/>
            <a:ext cx="2602818" cy="2880550"/>
          </a:xfrm>
          <a:prstGeom prst="rect">
            <a:avLst/>
          </a:prstGeom>
        </p:spPr>
      </p:pic>
      <p:sp>
        <p:nvSpPr>
          <p:cNvPr id="80" name="文本框 79"/>
          <p:cNvSpPr txBox="1"/>
          <p:nvPr/>
        </p:nvSpPr>
        <p:spPr>
          <a:xfrm>
            <a:off x="6713039" y="762062"/>
            <a:ext cx="2177199" cy="461665"/>
          </a:xfrm>
          <a:prstGeom prst="rect">
            <a:avLst/>
          </a:prstGeom>
          <a:noFill/>
        </p:spPr>
        <p:txBody>
          <a:bodyPr wrap="none" rtlCol="0">
            <a:spAutoFit/>
          </a:bodyPr>
          <a:lstStyle/>
          <a:p>
            <a:r>
              <a:rPr lang="en-US" altLang="zh-CN" sz="2400" dirty="0" smtClean="0">
                <a:solidFill>
                  <a:srgbClr val="FF0000"/>
                </a:solidFill>
              </a:rPr>
              <a:t>Batch Size = 1</a:t>
            </a:r>
            <a:endParaRPr lang="zh-CN" altLang="en-US" sz="2400" dirty="0">
              <a:solidFill>
                <a:srgbClr val="FF0000"/>
              </a:solidFill>
            </a:endParaRPr>
          </a:p>
        </p:txBody>
      </p:sp>
      <p:sp>
        <p:nvSpPr>
          <p:cNvPr id="83" name="矩形 82"/>
          <p:cNvSpPr/>
          <p:nvPr/>
        </p:nvSpPr>
        <p:spPr>
          <a:xfrm>
            <a:off x="1314589" y="552339"/>
            <a:ext cx="1626054" cy="16404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2938061" y="552339"/>
            <a:ext cx="1727304" cy="16404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4677784" y="551581"/>
            <a:ext cx="1727304" cy="16404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258728021"/>
      </p:ext>
    </p:extLst>
  </p:cSld>
  <p:clrMapOvr>
    <a:masterClrMapping/>
  </p:clrMapOvr>
  <mc:AlternateContent xmlns:mc="http://schemas.openxmlformats.org/markup-compatibility/2006">
    <mc:Choice xmlns:p14="http://schemas.microsoft.com/office/powerpoint/2010/main" Requires="p14">
      <p:transition spd="slow" p14:dur="2000" advTm="85368"/>
    </mc:Choice>
    <mc:Fallback>
      <p:transition spd="slow" advTm="8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500"/>
                                        <p:tgtEl>
                                          <p:spTgt spid="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83" grpId="0" animBg="1"/>
      <p:bldP spid="84" grpId="0" animBg="1"/>
      <p:bldP spid="8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82500" y="250888"/>
            <a:ext cx="8520600" cy="572700"/>
          </a:xfrm>
          <a:prstGeom prst="rect">
            <a:avLst/>
          </a:prstGeom>
        </p:spPr>
        <p:txBody>
          <a:bodyPr lIns="91425" tIns="91425" rIns="91425" bIns="91425" anchor="t" anchorCtr="0">
            <a:noAutofit/>
          </a:bodyPr>
          <a:lstStyle/>
          <a:p>
            <a:pPr lvl="0">
              <a:spcBef>
                <a:spcPts val="0"/>
              </a:spcBef>
              <a:buNone/>
            </a:pPr>
            <a:r>
              <a:rPr lang="en" dirty="0"/>
              <a:t>Deep </a:t>
            </a:r>
            <a:r>
              <a:rPr lang="en" dirty="0" smtClean="0"/>
              <a:t>Learning </a:t>
            </a:r>
            <a:r>
              <a:rPr lang="en" dirty="0"/>
              <a:t>A</a:t>
            </a:r>
            <a:r>
              <a:rPr lang="en" dirty="0" smtClean="0"/>
              <a:t>pplication </a:t>
            </a:r>
            <a:r>
              <a:rPr lang="en" dirty="0"/>
              <a:t>S</a:t>
            </a:r>
            <a:r>
              <a:rPr lang="en" dirty="0" smtClean="0"/>
              <a:t>cenarios</a:t>
            </a:r>
            <a:endParaRPr lang="en" dirty="0"/>
          </a:p>
        </p:txBody>
      </p:sp>
      <p:pic>
        <p:nvPicPr>
          <p:cNvPr id="81" name="Shape 81"/>
          <p:cNvPicPr preferRelativeResize="0"/>
          <p:nvPr/>
        </p:nvPicPr>
        <p:blipFill>
          <a:blip r:embed="rId6">
            <a:alphaModFix/>
          </a:blip>
          <a:stretch>
            <a:fillRect/>
          </a:stretch>
        </p:blipFill>
        <p:spPr>
          <a:xfrm>
            <a:off x="592875" y="1145075"/>
            <a:ext cx="993724" cy="1154200"/>
          </a:xfrm>
          <a:prstGeom prst="rect">
            <a:avLst/>
          </a:prstGeom>
          <a:noFill/>
          <a:ln>
            <a:noFill/>
          </a:ln>
        </p:spPr>
      </p:pic>
      <p:sp>
        <p:nvSpPr>
          <p:cNvPr id="82" name="Shape 82"/>
          <p:cNvSpPr txBox="1"/>
          <p:nvPr/>
        </p:nvSpPr>
        <p:spPr>
          <a:xfrm>
            <a:off x="139737" y="2294181"/>
            <a:ext cx="2022000" cy="404400"/>
          </a:xfrm>
          <a:prstGeom prst="rect">
            <a:avLst/>
          </a:prstGeom>
          <a:noFill/>
          <a:ln>
            <a:noFill/>
          </a:ln>
        </p:spPr>
        <p:txBody>
          <a:bodyPr lIns="91425" tIns="91425" rIns="91425" bIns="91425" anchor="t" anchorCtr="0">
            <a:noAutofit/>
          </a:bodyPr>
          <a:lstStyle/>
          <a:p>
            <a:pPr lvl="0">
              <a:spcBef>
                <a:spcPts val="0"/>
              </a:spcBef>
              <a:buNone/>
            </a:pPr>
            <a:r>
              <a:rPr lang="en" dirty="0"/>
              <a:t>Back-end </a:t>
            </a:r>
            <a:r>
              <a:rPr lang="en" dirty="0" smtClean="0"/>
              <a:t>training</a:t>
            </a:r>
            <a:endParaRPr lang="en" dirty="0">
              <a:solidFill>
                <a:schemeClr val="dk1"/>
              </a:solidFill>
            </a:endParaRPr>
          </a:p>
        </p:txBody>
      </p:sp>
      <p:grpSp>
        <p:nvGrpSpPr>
          <p:cNvPr id="83" name="Shape 83"/>
          <p:cNvGrpSpPr/>
          <p:nvPr/>
        </p:nvGrpSpPr>
        <p:grpSpPr>
          <a:xfrm>
            <a:off x="2730662" y="1366524"/>
            <a:ext cx="2302800" cy="1839675"/>
            <a:chOff x="2735125" y="1220199"/>
            <a:chExt cx="2302800" cy="1839675"/>
          </a:xfrm>
        </p:grpSpPr>
        <p:pic>
          <p:nvPicPr>
            <p:cNvPr id="84" name="Shape 84"/>
            <p:cNvPicPr preferRelativeResize="0"/>
            <p:nvPr/>
          </p:nvPicPr>
          <p:blipFill>
            <a:blip r:embed="rId7">
              <a:alphaModFix/>
            </a:blip>
            <a:stretch>
              <a:fillRect/>
            </a:stretch>
          </p:blipFill>
          <p:spPr>
            <a:xfrm>
              <a:off x="2941875" y="1464625"/>
              <a:ext cx="1828800" cy="1494250"/>
            </a:xfrm>
            <a:prstGeom prst="rect">
              <a:avLst/>
            </a:prstGeom>
            <a:noFill/>
            <a:ln>
              <a:noFill/>
            </a:ln>
          </p:spPr>
        </p:pic>
        <p:pic>
          <p:nvPicPr>
            <p:cNvPr id="85" name="Shape 85"/>
            <p:cNvPicPr preferRelativeResize="0"/>
            <p:nvPr/>
          </p:nvPicPr>
          <p:blipFill>
            <a:blip r:embed="rId8">
              <a:alphaModFix/>
            </a:blip>
            <a:stretch>
              <a:fillRect/>
            </a:stretch>
          </p:blipFill>
          <p:spPr>
            <a:xfrm>
              <a:off x="2850374" y="1220199"/>
              <a:ext cx="592575" cy="474050"/>
            </a:xfrm>
            <a:prstGeom prst="rect">
              <a:avLst/>
            </a:prstGeom>
            <a:noFill/>
            <a:ln>
              <a:noFill/>
            </a:ln>
          </p:spPr>
        </p:pic>
        <p:sp>
          <p:nvSpPr>
            <p:cNvPr id="86" name="Shape 86"/>
            <p:cNvSpPr txBox="1"/>
            <p:nvPr/>
          </p:nvSpPr>
          <p:spPr>
            <a:xfrm>
              <a:off x="2735125" y="2655475"/>
              <a:ext cx="2302800" cy="404400"/>
            </a:xfrm>
            <a:prstGeom prst="rect">
              <a:avLst/>
            </a:prstGeom>
            <a:noFill/>
            <a:ln>
              <a:noFill/>
            </a:ln>
          </p:spPr>
          <p:txBody>
            <a:bodyPr lIns="91425" tIns="91425" rIns="91425" bIns="91425" anchor="t" anchorCtr="0">
              <a:noAutofit/>
            </a:bodyPr>
            <a:lstStyle/>
            <a:p>
              <a:pPr lvl="0" rtl="0">
                <a:spcBef>
                  <a:spcPts val="0"/>
                </a:spcBef>
                <a:buNone/>
              </a:pPr>
              <a:r>
                <a:rPr lang="en" dirty="0"/>
                <a:t>Online </a:t>
              </a:r>
              <a:r>
                <a:rPr lang="en" dirty="0" smtClean="0"/>
                <a:t>Processing</a:t>
              </a:r>
              <a:endParaRPr lang="en" dirty="0">
                <a:solidFill>
                  <a:schemeClr val="dk1"/>
                </a:solidFill>
              </a:endParaRPr>
            </a:p>
          </p:txBody>
        </p:sp>
      </p:grpSp>
      <p:grpSp>
        <p:nvGrpSpPr>
          <p:cNvPr id="87" name="Shape 87"/>
          <p:cNvGrpSpPr/>
          <p:nvPr/>
        </p:nvGrpSpPr>
        <p:grpSpPr>
          <a:xfrm>
            <a:off x="5905425" y="1719436"/>
            <a:ext cx="2612700" cy="2042150"/>
            <a:chOff x="6010200" y="1017724"/>
            <a:chExt cx="2612700" cy="2042150"/>
          </a:xfrm>
        </p:grpSpPr>
        <p:pic>
          <p:nvPicPr>
            <p:cNvPr id="88" name="Shape 88"/>
            <p:cNvPicPr preferRelativeResize="0"/>
            <p:nvPr/>
          </p:nvPicPr>
          <p:blipFill>
            <a:blip r:embed="rId9">
              <a:alphaModFix/>
            </a:blip>
            <a:stretch>
              <a:fillRect/>
            </a:stretch>
          </p:blipFill>
          <p:spPr>
            <a:xfrm>
              <a:off x="7547225" y="1746550"/>
              <a:ext cx="1075549" cy="1075549"/>
            </a:xfrm>
            <a:prstGeom prst="rect">
              <a:avLst/>
            </a:prstGeom>
            <a:noFill/>
            <a:ln>
              <a:noFill/>
            </a:ln>
          </p:spPr>
        </p:pic>
        <p:pic>
          <p:nvPicPr>
            <p:cNvPr id="89" name="Shape 89"/>
            <p:cNvPicPr preferRelativeResize="0"/>
            <p:nvPr/>
          </p:nvPicPr>
          <p:blipFill>
            <a:blip r:embed="rId10">
              <a:alphaModFix/>
            </a:blip>
            <a:stretch>
              <a:fillRect/>
            </a:stretch>
          </p:blipFill>
          <p:spPr>
            <a:xfrm>
              <a:off x="6106726" y="1017724"/>
              <a:ext cx="1264099" cy="1685475"/>
            </a:xfrm>
            <a:prstGeom prst="rect">
              <a:avLst/>
            </a:prstGeom>
            <a:noFill/>
            <a:ln>
              <a:noFill/>
            </a:ln>
          </p:spPr>
        </p:pic>
        <p:pic>
          <p:nvPicPr>
            <p:cNvPr id="90" name="Shape 90"/>
            <p:cNvPicPr preferRelativeResize="0"/>
            <p:nvPr/>
          </p:nvPicPr>
          <p:blipFill>
            <a:blip r:embed="rId11">
              <a:alphaModFix/>
            </a:blip>
            <a:stretch>
              <a:fillRect/>
            </a:stretch>
          </p:blipFill>
          <p:spPr>
            <a:xfrm>
              <a:off x="7433150" y="1017724"/>
              <a:ext cx="1189624" cy="915450"/>
            </a:xfrm>
            <a:prstGeom prst="rect">
              <a:avLst/>
            </a:prstGeom>
            <a:noFill/>
            <a:ln>
              <a:noFill/>
            </a:ln>
          </p:spPr>
        </p:pic>
        <p:sp>
          <p:nvSpPr>
            <p:cNvPr id="91" name="Shape 91"/>
            <p:cNvSpPr txBox="1"/>
            <p:nvPr/>
          </p:nvSpPr>
          <p:spPr>
            <a:xfrm>
              <a:off x="6010200" y="2655475"/>
              <a:ext cx="2612700" cy="404400"/>
            </a:xfrm>
            <a:prstGeom prst="rect">
              <a:avLst/>
            </a:prstGeom>
            <a:noFill/>
            <a:ln>
              <a:noFill/>
            </a:ln>
          </p:spPr>
          <p:txBody>
            <a:bodyPr lIns="91425" tIns="91425" rIns="91425" bIns="91425" anchor="t" anchorCtr="0">
              <a:noAutofit/>
            </a:bodyPr>
            <a:lstStyle/>
            <a:p>
              <a:pPr lvl="0" rtl="0">
                <a:spcBef>
                  <a:spcPts val="0"/>
                </a:spcBef>
                <a:buNone/>
              </a:pPr>
              <a:r>
                <a:rPr lang="en" dirty="0"/>
                <a:t>Intelligent </a:t>
              </a:r>
              <a:r>
                <a:rPr lang="en" dirty="0" smtClean="0"/>
                <a:t>Device</a:t>
              </a:r>
              <a:endParaRPr lang="en" dirty="0">
                <a:solidFill>
                  <a:schemeClr val="dk1"/>
                </a:solidFill>
              </a:endParaRPr>
            </a:p>
          </p:txBody>
        </p:sp>
      </p:grpSp>
      <p:grpSp>
        <p:nvGrpSpPr>
          <p:cNvPr id="92" name="Shape 92"/>
          <p:cNvGrpSpPr/>
          <p:nvPr/>
        </p:nvGrpSpPr>
        <p:grpSpPr>
          <a:xfrm>
            <a:off x="2845900" y="3209550"/>
            <a:ext cx="2778000" cy="1507516"/>
            <a:chOff x="2884000" y="3136075"/>
            <a:chExt cx="2778000" cy="1507516"/>
          </a:xfrm>
        </p:grpSpPr>
        <p:cxnSp>
          <p:nvCxnSpPr>
            <p:cNvPr id="93" name="Shape 93"/>
            <p:cNvCxnSpPr/>
            <p:nvPr/>
          </p:nvCxnSpPr>
          <p:spPr>
            <a:xfrm>
              <a:off x="2954800" y="3136075"/>
              <a:ext cx="20712" cy="1368800"/>
            </a:xfrm>
            <a:prstGeom prst="straightConnector1">
              <a:avLst/>
            </a:prstGeom>
            <a:noFill/>
            <a:ln w="19050" cap="flat" cmpd="sng">
              <a:solidFill>
                <a:schemeClr val="dk2"/>
              </a:solidFill>
              <a:prstDash val="solid"/>
              <a:round/>
              <a:headEnd type="oval" w="lg" len="lg"/>
              <a:tailEnd type="none" w="lg" len="lg"/>
            </a:ln>
          </p:spPr>
        </p:cxnSp>
        <p:sp>
          <p:nvSpPr>
            <p:cNvPr id="94" name="Shape 94"/>
            <p:cNvSpPr txBox="1"/>
            <p:nvPr/>
          </p:nvSpPr>
          <p:spPr>
            <a:xfrm>
              <a:off x="2884000" y="3571674"/>
              <a:ext cx="2778000" cy="1071917"/>
            </a:xfrm>
            <a:prstGeom prst="rect">
              <a:avLst/>
            </a:prstGeom>
            <a:noFill/>
            <a:ln>
              <a:noFill/>
            </a:ln>
          </p:spPr>
          <p:txBody>
            <a:bodyPr lIns="91425" tIns="91425" rIns="91425" bIns="91425" anchor="t" anchorCtr="0">
              <a:noAutofit/>
            </a:bodyPr>
            <a:lstStyle/>
            <a:p>
              <a:pPr lvl="0" rtl="0">
                <a:spcBef>
                  <a:spcPts val="0"/>
                </a:spcBef>
                <a:buClr>
                  <a:schemeClr val="dk1"/>
                </a:buClr>
                <a:buFont typeface="Arial"/>
                <a:buNone/>
              </a:pPr>
              <a:r>
                <a:rPr lang="en" dirty="0">
                  <a:solidFill>
                    <a:schemeClr val="dk1"/>
                  </a:solidFill>
                </a:rPr>
                <a:t>— billions requests/day</a:t>
              </a:r>
            </a:p>
            <a:p>
              <a:pPr lvl="0">
                <a:spcBef>
                  <a:spcPts val="0"/>
                </a:spcBef>
                <a:buNone/>
              </a:pPr>
              <a:r>
                <a:rPr lang="en" dirty="0"/>
                <a:t>— critical cost &amp; power demands</a:t>
              </a:r>
            </a:p>
            <a:p>
              <a:pPr lvl="0" rtl="0">
                <a:spcBef>
                  <a:spcPts val="0"/>
                </a:spcBef>
                <a:buClr>
                  <a:schemeClr val="dk1"/>
                </a:buClr>
                <a:buFont typeface="Arial"/>
                <a:buNone/>
              </a:pPr>
              <a:r>
                <a:rPr lang="en" dirty="0">
                  <a:solidFill>
                    <a:schemeClr val="dk1"/>
                  </a:solidFill>
                </a:rPr>
                <a:t>— on forward </a:t>
              </a:r>
              <a:r>
                <a:rPr lang="en" dirty="0" smtClean="0">
                  <a:solidFill>
                    <a:schemeClr val="dk1"/>
                  </a:solidFill>
                </a:rPr>
                <a:t>stage</a:t>
              </a:r>
            </a:p>
            <a:p>
              <a:pPr>
                <a:buClr>
                  <a:schemeClr val="dk1"/>
                </a:buClr>
              </a:pPr>
              <a:r>
                <a:rPr lang="en" altLang="zh-CN" dirty="0">
                  <a:solidFill>
                    <a:schemeClr val="dk1"/>
                  </a:solidFill>
                </a:rPr>
                <a:t>— </a:t>
              </a:r>
              <a:r>
                <a:rPr lang="en" altLang="zh-CN" dirty="0" smtClean="0">
                  <a:solidFill>
                    <a:schemeClr val="dk1"/>
                  </a:solidFill>
                </a:rPr>
                <a:t>~10,000 CPUs+Accelerators</a:t>
              </a:r>
              <a:endParaRPr lang="en" altLang="zh-CN" dirty="0">
                <a:solidFill>
                  <a:schemeClr val="dk1"/>
                </a:solidFill>
              </a:endParaRPr>
            </a:p>
          </p:txBody>
        </p:sp>
      </p:grpSp>
      <p:cxnSp>
        <p:nvCxnSpPr>
          <p:cNvPr id="95" name="Shape 95"/>
          <p:cNvCxnSpPr/>
          <p:nvPr/>
        </p:nvCxnSpPr>
        <p:spPr>
          <a:xfrm>
            <a:off x="382500" y="2773950"/>
            <a:ext cx="0" cy="1328150"/>
          </a:xfrm>
          <a:prstGeom prst="straightConnector1">
            <a:avLst/>
          </a:prstGeom>
          <a:noFill/>
          <a:ln w="19050" cap="flat" cmpd="sng">
            <a:solidFill>
              <a:schemeClr val="dk2"/>
            </a:solidFill>
            <a:prstDash val="solid"/>
            <a:round/>
            <a:headEnd type="oval" w="lg" len="lg"/>
            <a:tailEnd type="none" w="lg" len="lg"/>
          </a:ln>
        </p:spPr>
      </p:cxnSp>
      <p:sp>
        <p:nvSpPr>
          <p:cNvPr id="96" name="Shape 96"/>
          <p:cNvSpPr txBox="1"/>
          <p:nvPr/>
        </p:nvSpPr>
        <p:spPr>
          <a:xfrm>
            <a:off x="311700" y="3209549"/>
            <a:ext cx="2241462" cy="996575"/>
          </a:xfrm>
          <a:prstGeom prst="rect">
            <a:avLst/>
          </a:prstGeom>
          <a:noFill/>
          <a:ln>
            <a:noFill/>
          </a:ln>
        </p:spPr>
        <p:txBody>
          <a:bodyPr lIns="91425" tIns="91425" rIns="91425" bIns="91425" anchor="t" anchorCtr="0">
            <a:noAutofit/>
          </a:bodyPr>
          <a:lstStyle/>
          <a:p>
            <a:pPr lvl="0">
              <a:spcBef>
                <a:spcPts val="0"/>
              </a:spcBef>
              <a:buNone/>
            </a:pPr>
            <a:r>
              <a:rPr lang="en" dirty="0"/>
              <a:t>— big training data</a:t>
            </a:r>
          </a:p>
          <a:p>
            <a:pPr lvl="0">
              <a:spcBef>
                <a:spcPts val="0"/>
              </a:spcBef>
              <a:buNone/>
            </a:pPr>
            <a:r>
              <a:rPr lang="en" dirty="0"/>
              <a:t>— big models</a:t>
            </a:r>
          </a:p>
          <a:p>
            <a:pPr lvl="0">
              <a:spcBef>
                <a:spcPts val="0"/>
              </a:spcBef>
              <a:buNone/>
            </a:pPr>
            <a:r>
              <a:rPr lang="en" dirty="0"/>
              <a:t>— fast </a:t>
            </a:r>
            <a:r>
              <a:rPr lang="en" dirty="0" smtClean="0"/>
              <a:t>iteration</a:t>
            </a:r>
          </a:p>
          <a:p>
            <a:pPr lvl="0"/>
            <a:r>
              <a:rPr lang="en" altLang="zh-CN" dirty="0"/>
              <a:t>— </a:t>
            </a:r>
            <a:r>
              <a:rPr lang="en" altLang="zh-CN" dirty="0" smtClean="0"/>
              <a:t>~100 high-end GPUs</a:t>
            </a:r>
            <a:endParaRPr lang="en" dirty="0" smtClean="0"/>
          </a:p>
          <a:p>
            <a:pPr lvl="0">
              <a:spcBef>
                <a:spcPts val="0"/>
              </a:spcBef>
              <a:buNone/>
            </a:pPr>
            <a:endParaRPr lang="en" dirty="0"/>
          </a:p>
        </p:txBody>
      </p:sp>
      <p:grpSp>
        <p:nvGrpSpPr>
          <p:cNvPr id="97" name="Shape 97"/>
          <p:cNvGrpSpPr/>
          <p:nvPr/>
        </p:nvGrpSpPr>
        <p:grpSpPr>
          <a:xfrm>
            <a:off x="6053450" y="3799325"/>
            <a:ext cx="2778000" cy="1089812"/>
            <a:chOff x="6105875" y="3142100"/>
            <a:chExt cx="2778000" cy="1089812"/>
          </a:xfrm>
        </p:grpSpPr>
        <p:cxnSp>
          <p:nvCxnSpPr>
            <p:cNvPr id="98" name="Shape 98"/>
            <p:cNvCxnSpPr/>
            <p:nvPr/>
          </p:nvCxnSpPr>
          <p:spPr>
            <a:xfrm>
              <a:off x="6177525" y="3142100"/>
              <a:ext cx="3000" cy="1068000"/>
            </a:xfrm>
            <a:prstGeom prst="straightConnector1">
              <a:avLst/>
            </a:prstGeom>
            <a:noFill/>
            <a:ln w="19050" cap="flat" cmpd="sng">
              <a:solidFill>
                <a:schemeClr val="dk2"/>
              </a:solidFill>
              <a:prstDash val="solid"/>
              <a:round/>
              <a:headEnd type="oval" w="lg" len="lg"/>
              <a:tailEnd type="none" w="lg" len="lg"/>
            </a:ln>
          </p:spPr>
        </p:cxnSp>
        <p:sp>
          <p:nvSpPr>
            <p:cNvPr id="99" name="Shape 99"/>
            <p:cNvSpPr txBox="1"/>
            <p:nvPr/>
          </p:nvSpPr>
          <p:spPr>
            <a:xfrm>
              <a:off x="6105875" y="3476512"/>
              <a:ext cx="2778000" cy="755400"/>
            </a:xfrm>
            <a:prstGeom prst="rect">
              <a:avLst/>
            </a:prstGeom>
            <a:noFill/>
            <a:ln>
              <a:noFill/>
            </a:ln>
          </p:spPr>
          <p:txBody>
            <a:bodyPr lIns="91425" tIns="91425" rIns="91425" bIns="91425" anchor="t" anchorCtr="0">
              <a:noAutofit/>
            </a:bodyPr>
            <a:lstStyle/>
            <a:p>
              <a:pPr lvl="0" rtl="0">
                <a:spcBef>
                  <a:spcPts val="0"/>
                </a:spcBef>
                <a:buNone/>
              </a:pPr>
              <a:r>
                <a:rPr lang="en" dirty="0"/>
                <a:t>— real-time response</a:t>
              </a:r>
            </a:p>
            <a:p>
              <a:pPr lvl="0" rtl="0">
                <a:spcBef>
                  <a:spcPts val="0"/>
                </a:spcBef>
                <a:buNone/>
              </a:pPr>
              <a:r>
                <a:rPr lang="en" dirty="0"/>
                <a:t>— critical cost &amp; power demands</a:t>
              </a:r>
            </a:p>
            <a:p>
              <a:pPr lvl="0" rtl="0">
                <a:spcBef>
                  <a:spcPts val="0"/>
                </a:spcBef>
                <a:buNone/>
              </a:pPr>
              <a:r>
                <a:rPr lang="en" dirty="0">
                  <a:solidFill>
                    <a:schemeClr val="dk1"/>
                  </a:solidFill>
                </a:rPr>
                <a:t>— on forward stage</a:t>
              </a:r>
            </a:p>
          </p:txBody>
        </p:sp>
      </p:grpSp>
      <p:sp>
        <p:nvSpPr>
          <p:cNvPr id="100" name="Shape 100"/>
          <p:cNvSpPr/>
          <p:nvPr/>
        </p:nvSpPr>
        <p:spPr>
          <a:xfrm rot="614788">
            <a:off x="2220836" y="1867787"/>
            <a:ext cx="342360" cy="404263"/>
          </a:xfrm>
          <a:prstGeom prst="rightArrow">
            <a:avLst>
              <a:gd name="adj1" fmla="val 50000"/>
              <a:gd name="adj2" fmla="val 50000"/>
            </a:avLst>
          </a:prstGeom>
          <a:solidFill>
            <a:srgbClr val="A4C2F4"/>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p:nvPr/>
        </p:nvSpPr>
        <p:spPr>
          <a:xfrm rot="642547">
            <a:off x="5298309" y="2369455"/>
            <a:ext cx="342261" cy="404569"/>
          </a:xfrm>
          <a:prstGeom prst="rightArrow">
            <a:avLst>
              <a:gd name="adj1" fmla="val 50000"/>
              <a:gd name="adj2" fmla="val 50000"/>
            </a:avLst>
          </a:prstGeom>
          <a:solidFill>
            <a:srgbClr val="A4C2F4"/>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 name="云形 2"/>
          <p:cNvSpPr/>
          <p:nvPr/>
        </p:nvSpPr>
        <p:spPr>
          <a:xfrm rot="12759611">
            <a:off x="2614822" y="1057720"/>
            <a:ext cx="2617715" cy="1913435"/>
          </a:xfrm>
          <a:prstGeom prst="clou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4114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3096"/>
    </mc:Choice>
    <mc:Fallback>
      <p:transition spd="slow" advTm="6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Design </a:t>
            </a:r>
            <a:r>
              <a:rPr lang="en-US" altLang="zh-CN" dirty="0" smtClean="0"/>
              <a:t>Space </a:t>
            </a:r>
            <a:r>
              <a:rPr lang="en-US" altLang="zh-CN" dirty="0"/>
              <a:t>in R</a:t>
            </a:r>
            <a:r>
              <a:rPr lang="en-US" altLang="zh-CN" dirty="0" smtClean="0"/>
              <a:t>oofline Model</a:t>
            </a:r>
            <a:r>
              <a:rPr lang="zh-CN" altLang="en-US" dirty="0"/>
              <a:t/>
            </a:r>
            <a:br>
              <a:rPr lang="zh-CN" altLang="en-US" dirty="0"/>
            </a:br>
            <a:endParaRPr lang="zh-CN" altLang="en-US" dirty="0"/>
          </a:p>
        </p:txBody>
      </p:sp>
      <p:sp>
        <p:nvSpPr>
          <p:cNvPr id="4" name="文本框 3"/>
          <p:cNvSpPr txBox="1"/>
          <p:nvPr/>
        </p:nvSpPr>
        <p:spPr>
          <a:xfrm>
            <a:off x="976812" y="4370362"/>
            <a:ext cx="2669320"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a:t>Method 1: Input-major Mapping</a:t>
            </a:r>
            <a:endParaRPr lang="zh-CN" altLang="en-US" dirty="0"/>
          </a:p>
        </p:txBody>
      </p:sp>
      <p:pic>
        <p:nvPicPr>
          <p:cNvPr id="7" name="图片 6"/>
          <p:cNvPicPr>
            <a:picLocks noChangeAspect="1"/>
          </p:cNvPicPr>
          <p:nvPr/>
        </p:nvPicPr>
        <p:blipFill>
          <a:blip r:embed="rId5"/>
          <a:stretch>
            <a:fillRect/>
          </a:stretch>
        </p:blipFill>
        <p:spPr>
          <a:xfrm>
            <a:off x="491282" y="1521869"/>
            <a:ext cx="3965097" cy="2586120"/>
          </a:xfrm>
          <a:prstGeom prst="rect">
            <a:avLst/>
          </a:prstGeom>
        </p:spPr>
      </p:pic>
      <p:pic>
        <p:nvPicPr>
          <p:cNvPr id="8" name="图片 7"/>
          <p:cNvPicPr>
            <a:picLocks noChangeAspect="1"/>
          </p:cNvPicPr>
          <p:nvPr/>
        </p:nvPicPr>
        <p:blipFill>
          <a:blip r:embed="rId6"/>
          <a:stretch>
            <a:fillRect/>
          </a:stretch>
        </p:blipFill>
        <p:spPr>
          <a:xfrm>
            <a:off x="4859920" y="1521869"/>
            <a:ext cx="3450854" cy="2586120"/>
          </a:xfrm>
          <a:prstGeom prst="rect">
            <a:avLst/>
          </a:prstGeom>
        </p:spPr>
      </p:pic>
      <p:sp>
        <p:nvSpPr>
          <p:cNvPr id="9" name="文本框 8"/>
          <p:cNvSpPr txBox="1"/>
          <p:nvPr/>
        </p:nvSpPr>
        <p:spPr>
          <a:xfrm>
            <a:off x="5250687" y="4370362"/>
            <a:ext cx="2829621"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a:t>Method 2: Weight-major Mapping</a:t>
            </a:r>
            <a:endParaRPr lang="zh-CN" alt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3841757949"/>
      </p:ext>
    </p:extLst>
  </p:cSld>
  <p:clrMapOvr>
    <a:masterClrMapping/>
  </p:clrMapOvr>
  <mc:AlternateContent xmlns:mc="http://schemas.openxmlformats.org/markup-compatibility/2006">
    <mc:Choice xmlns:p14="http://schemas.microsoft.com/office/powerpoint/2010/main" Requires="p14">
      <p:transition spd="slow" p14:dur="2000" advTm="115085"/>
    </mc:Choice>
    <mc:Fallback>
      <p:transition spd="slow" advTm="11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a:stretch>
            <a:fillRect/>
          </a:stretch>
        </p:blipFill>
        <p:spPr>
          <a:xfrm>
            <a:off x="3702576" y="3359904"/>
            <a:ext cx="5382636" cy="1783596"/>
          </a:xfrm>
          <a:prstGeom prst="rect">
            <a:avLst/>
          </a:prstGeom>
        </p:spPr>
      </p:pic>
      <p:pic>
        <p:nvPicPr>
          <p:cNvPr id="5" name="图片 4"/>
          <p:cNvPicPr>
            <a:picLocks noChangeAspect="1"/>
          </p:cNvPicPr>
          <p:nvPr/>
        </p:nvPicPr>
        <p:blipFill>
          <a:blip r:embed="rId7"/>
          <a:stretch>
            <a:fillRect/>
          </a:stretch>
        </p:blipFill>
        <p:spPr>
          <a:xfrm>
            <a:off x="274996" y="120608"/>
            <a:ext cx="3558340" cy="1145906"/>
          </a:xfrm>
          <a:prstGeom prst="rect">
            <a:avLst/>
          </a:prstGeom>
        </p:spPr>
      </p:pic>
      <p:grpSp>
        <p:nvGrpSpPr>
          <p:cNvPr id="46" name="组合 45"/>
          <p:cNvGrpSpPr/>
          <p:nvPr/>
        </p:nvGrpSpPr>
        <p:grpSpPr>
          <a:xfrm>
            <a:off x="274996" y="1168655"/>
            <a:ext cx="1399185" cy="3974845"/>
            <a:chOff x="274996" y="1168655"/>
            <a:chExt cx="1399185" cy="3974845"/>
          </a:xfrm>
        </p:grpSpPr>
        <p:sp>
          <p:nvSpPr>
            <p:cNvPr id="6" name="文本占位符 2"/>
            <p:cNvSpPr txBox="1">
              <a:spLocks/>
            </p:cNvSpPr>
            <p:nvPr/>
          </p:nvSpPr>
          <p:spPr>
            <a:xfrm>
              <a:off x="274996" y="1378573"/>
              <a:ext cx="1399185" cy="3764927"/>
            </a:xfrm>
            <a:prstGeom prst="rect">
              <a:avLst/>
            </a:prstGeom>
            <a:noFill/>
            <a:ln>
              <a:solidFill>
                <a:schemeClr val="tx1"/>
              </a:solid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nSpc>
                  <a:spcPct val="100000"/>
                </a:lnSpc>
                <a:spcAft>
                  <a:spcPts val="0"/>
                </a:spcAft>
              </a:pPr>
              <a:r>
                <a:rPr lang="en-US" altLang="zh-CN" sz="800" b="1" dirty="0" smtClean="0">
                  <a:solidFill>
                    <a:schemeClr val="tx1"/>
                  </a:solidFill>
                </a:rPr>
                <a:t>layers</a:t>
              </a:r>
              <a:r>
                <a:rPr lang="en-US" altLang="zh-CN" sz="800" dirty="0" smtClean="0">
                  <a:solidFill>
                    <a:schemeClr val="tx1"/>
                  </a:solidFill>
                </a:rPr>
                <a:t> </a:t>
              </a:r>
              <a:r>
                <a:rPr lang="en-US" altLang="zh-CN" sz="800" dirty="0">
                  <a:solidFill>
                    <a:schemeClr val="tx1"/>
                  </a:solidFill>
                </a:rPr>
                <a:t>{</a:t>
              </a:r>
            </a:p>
            <a:p>
              <a:pPr>
                <a:lnSpc>
                  <a:spcPct val="100000"/>
                </a:lnSpc>
                <a:spcAft>
                  <a:spcPts val="0"/>
                </a:spcAft>
              </a:pPr>
              <a:r>
                <a:rPr lang="en-US" altLang="zh-CN" sz="800" dirty="0">
                  <a:solidFill>
                    <a:schemeClr val="tx1"/>
                  </a:solidFill>
                </a:rPr>
                <a:t>  bottom: </a:t>
              </a:r>
              <a:r>
                <a:rPr lang="en-US" altLang="zh-CN" sz="800" dirty="0" smtClean="0">
                  <a:solidFill>
                    <a:schemeClr val="tx1"/>
                  </a:solidFill>
                </a:rPr>
                <a:t>“data"</a:t>
              </a:r>
              <a:endParaRPr lang="en-US" altLang="zh-CN" sz="800" dirty="0">
                <a:solidFill>
                  <a:schemeClr val="tx1"/>
                </a:solidFill>
              </a:endParaRPr>
            </a:p>
            <a:p>
              <a:pPr>
                <a:lnSpc>
                  <a:spcPct val="100000"/>
                </a:lnSpc>
                <a:spcAft>
                  <a:spcPts val="0"/>
                </a:spcAft>
              </a:pPr>
              <a:r>
                <a:rPr lang="en-US" altLang="zh-CN" sz="800" dirty="0">
                  <a:solidFill>
                    <a:schemeClr val="tx1"/>
                  </a:solidFill>
                </a:rPr>
                <a:t>  top: "</a:t>
              </a:r>
              <a:r>
                <a:rPr lang="en-US" altLang="zh-CN" sz="800" dirty="0" smtClean="0">
                  <a:solidFill>
                    <a:schemeClr val="tx1"/>
                  </a:solidFill>
                </a:rPr>
                <a:t>conv1_1"</a:t>
              </a:r>
              <a:endParaRPr lang="en-US" altLang="zh-CN" sz="800" dirty="0">
                <a:solidFill>
                  <a:schemeClr val="tx1"/>
                </a:solidFill>
              </a:endParaRPr>
            </a:p>
            <a:p>
              <a:pPr>
                <a:lnSpc>
                  <a:spcPct val="100000"/>
                </a:lnSpc>
                <a:spcAft>
                  <a:spcPts val="0"/>
                </a:spcAft>
              </a:pPr>
              <a:r>
                <a:rPr lang="en-US" altLang="zh-CN" sz="800" dirty="0">
                  <a:solidFill>
                    <a:schemeClr val="tx1"/>
                  </a:solidFill>
                </a:rPr>
                <a:t>  name: "</a:t>
              </a:r>
              <a:r>
                <a:rPr lang="en-US" altLang="zh-CN" sz="800" dirty="0" smtClean="0">
                  <a:solidFill>
                    <a:schemeClr val="tx1"/>
                  </a:solidFill>
                </a:rPr>
                <a:t>conv1_1"</a:t>
              </a:r>
              <a:endParaRPr lang="en-US" altLang="zh-CN" sz="800" dirty="0">
                <a:solidFill>
                  <a:schemeClr val="tx1"/>
                </a:solidFill>
              </a:endParaRPr>
            </a:p>
            <a:p>
              <a:pPr>
                <a:lnSpc>
                  <a:spcPct val="100000"/>
                </a:lnSpc>
                <a:spcAft>
                  <a:spcPts val="0"/>
                </a:spcAft>
              </a:pPr>
              <a:r>
                <a:rPr lang="en-US" altLang="zh-CN" sz="800" dirty="0">
                  <a:solidFill>
                    <a:schemeClr val="tx1"/>
                  </a:solidFill>
                </a:rPr>
                <a:t>  type: </a:t>
              </a:r>
              <a:r>
                <a:rPr lang="en-US" altLang="zh-CN" sz="800" dirty="0">
                  <a:solidFill>
                    <a:srgbClr val="FF0000"/>
                  </a:solidFill>
                </a:rPr>
                <a:t>CONVOLUTION</a:t>
              </a:r>
            </a:p>
            <a:p>
              <a:pPr>
                <a:lnSpc>
                  <a:spcPct val="100000"/>
                </a:lnSpc>
                <a:spcAft>
                  <a:spcPts val="0"/>
                </a:spcAft>
              </a:pPr>
              <a:r>
                <a:rPr lang="en-US" altLang="zh-CN" sz="800" dirty="0">
                  <a:solidFill>
                    <a:schemeClr val="tx1"/>
                  </a:solidFill>
                </a:rPr>
                <a:t>  </a:t>
              </a:r>
              <a:r>
                <a:rPr lang="en-US" altLang="zh-CN" sz="800" dirty="0" err="1">
                  <a:solidFill>
                    <a:schemeClr val="tx1"/>
                  </a:solidFill>
                </a:rPr>
                <a:t>convolution_param</a:t>
              </a:r>
              <a:r>
                <a:rPr lang="en-US" altLang="zh-CN" sz="800" dirty="0">
                  <a:solidFill>
                    <a:schemeClr val="tx1"/>
                  </a:solidFill>
                </a:rPr>
                <a:t> {</a:t>
              </a:r>
            </a:p>
            <a:p>
              <a:pPr>
                <a:lnSpc>
                  <a:spcPct val="100000"/>
                </a:lnSpc>
                <a:spcAft>
                  <a:spcPts val="0"/>
                </a:spcAft>
              </a:pPr>
              <a:r>
                <a:rPr lang="en-US" altLang="zh-CN" sz="800" dirty="0">
                  <a:solidFill>
                    <a:schemeClr val="tx1"/>
                  </a:solidFill>
                </a:rPr>
                <a:t>    </a:t>
              </a:r>
              <a:r>
                <a:rPr lang="en-US" altLang="zh-CN" sz="800" dirty="0" err="1">
                  <a:solidFill>
                    <a:schemeClr val="tx1"/>
                  </a:solidFill>
                </a:rPr>
                <a:t>num_output</a:t>
              </a:r>
              <a:r>
                <a:rPr lang="en-US" altLang="zh-CN" sz="800" dirty="0">
                  <a:solidFill>
                    <a:schemeClr val="tx1"/>
                  </a:solidFill>
                </a:rPr>
                <a:t>: </a:t>
              </a:r>
              <a:r>
                <a:rPr lang="en-US" altLang="zh-CN" sz="800" dirty="0">
                  <a:solidFill>
                    <a:srgbClr val="FF0000"/>
                  </a:solidFill>
                </a:rPr>
                <a:t>64</a:t>
              </a:r>
            </a:p>
            <a:p>
              <a:pPr>
                <a:lnSpc>
                  <a:spcPct val="100000"/>
                </a:lnSpc>
                <a:spcAft>
                  <a:spcPts val="0"/>
                </a:spcAft>
              </a:pPr>
              <a:r>
                <a:rPr lang="en-US" altLang="zh-CN" sz="800" dirty="0">
                  <a:solidFill>
                    <a:schemeClr val="tx1"/>
                  </a:solidFill>
                </a:rPr>
                <a:t>    pad: </a:t>
              </a:r>
              <a:r>
                <a:rPr lang="en-US" altLang="zh-CN" sz="800" dirty="0">
                  <a:solidFill>
                    <a:srgbClr val="FF0000"/>
                  </a:solidFill>
                </a:rPr>
                <a:t>1</a:t>
              </a:r>
            </a:p>
            <a:p>
              <a:pPr>
                <a:lnSpc>
                  <a:spcPct val="100000"/>
                </a:lnSpc>
                <a:spcAft>
                  <a:spcPts val="0"/>
                </a:spcAft>
              </a:pPr>
              <a:r>
                <a:rPr lang="en-US" altLang="zh-CN" sz="800" dirty="0">
                  <a:solidFill>
                    <a:schemeClr val="tx1"/>
                  </a:solidFill>
                </a:rPr>
                <a:t>    </a:t>
              </a:r>
              <a:r>
                <a:rPr lang="en-US" altLang="zh-CN" sz="800" dirty="0" err="1">
                  <a:solidFill>
                    <a:schemeClr val="tx1"/>
                  </a:solidFill>
                </a:rPr>
                <a:t>kernel_size</a:t>
              </a:r>
              <a:r>
                <a:rPr lang="en-US" altLang="zh-CN" sz="800" dirty="0">
                  <a:solidFill>
                    <a:schemeClr val="tx1"/>
                  </a:solidFill>
                </a:rPr>
                <a:t>: </a:t>
              </a:r>
              <a:r>
                <a:rPr lang="en-US" altLang="zh-CN" sz="800" dirty="0">
                  <a:solidFill>
                    <a:srgbClr val="FF0000"/>
                  </a:solidFill>
                </a:rPr>
                <a:t>3</a:t>
              </a:r>
              <a:r>
                <a:rPr lang="en-US" altLang="zh-CN" sz="800" dirty="0">
                  <a:solidFill>
                    <a:schemeClr val="tx1"/>
                  </a:solidFill>
                </a:rPr>
                <a:t> }</a:t>
              </a:r>
            </a:p>
            <a:p>
              <a:pPr>
                <a:lnSpc>
                  <a:spcPct val="100000"/>
                </a:lnSpc>
                <a:spcAft>
                  <a:spcPts val="0"/>
                </a:spcAft>
              </a:pPr>
              <a:r>
                <a:rPr lang="en-US" altLang="zh-CN" sz="800" dirty="0">
                  <a:solidFill>
                    <a:schemeClr val="tx1"/>
                  </a:solidFill>
                </a:rPr>
                <a:t>}</a:t>
              </a:r>
            </a:p>
            <a:p>
              <a:pPr>
                <a:lnSpc>
                  <a:spcPct val="100000"/>
                </a:lnSpc>
                <a:spcAft>
                  <a:spcPts val="0"/>
                </a:spcAft>
              </a:pPr>
              <a:r>
                <a:rPr lang="en-US" altLang="zh-CN" sz="800" b="1" dirty="0">
                  <a:solidFill>
                    <a:schemeClr val="tx1"/>
                  </a:solidFill>
                </a:rPr>
                <a:t>layers</a:t>
              </a:r>
              <a:r>
                <a:rPr lang="en-US" altLang="zh-CN" sz="800" dirty="0">
                  <a:solidFill>
                    <a:schemeClr val="tx1"/>
                  </a:solidFill>
                </a:rPr>
                <a:t> {</a:t>
              </a:r>
            </a:p>
            <a:p>
              <a:pPr>
                <a:lnSpc>
                  <a:spcPct val="100000"/>
                </a:lnSpc>
                <a:spcAft>
                  <a:spcPts val="0"/>
                </a:spcAft>
              </a:pPr>
              <a:r>
                <a:rPr lang="en-US" altLang="zh-CN" sz="800" dirty="0">
                  <a:solidFill>
                    <a:schemeClr val="tx1"/>
                  </a:solidFill>
                </a:rPr>
                <a:t>  bottom: "</a:t>
              </a:r>
              <a:r>
                <a:rPr lang="en-US" altLang="zh-CN" sz="800" dirty="0" smtClean="0">
                  <a:solidFill>
                    <a:schemeClr val="tx1"/>
                  </a:solidFill>
                </a:rPr>
                <a:t>conv1_1"</a:t>
              </a:r>
              <a:endParaRPr lang="en-US" altLang="zh-CN" sz="800" dirty="0">
                <a:solidFill>
                  <a:schemeClr val="tx1"/>
                </a:solidFill>
              </a:endParaRPr>
            </a:p>
            <a:p>
              <a:pPr>
                <a:lnSpc>
                  <a:spcPct val="100000"/>
                </a:lnSpc>
                <a:spcAft>
                  <a:spcPts val="0"/>
                </a:spcAft>
              </a:pPr>
              <a:r>
                <a:rPr lang="en-US" altLang="zh-CN" sz="800" dirty="0">
                  <a:solidFill>
                    <a:schemeClr val="tx1"/>
                  </a:solidFill>
                </a:rPr>
                <a:t>  top: "pool1"</a:t>
              </a:r>
            </a:p>
            <a:p>
              <a:pPr>
                <a:lnSpc>
                  <a:spcPct val="100000"/>
                </a:lnSpc>
                <a:spcAft>
                  <a:spcPts val="0"/>
                </a:spcAft>
              </a:pPr>
              <a:r>
                <a:rPr lang="en-US" altLang="zh-CN" sz="800" dirty="0">
                  <a:solidFill>
                    <a:schemeClr val="tx1"/>
                  </a:solidFill>
                </a:rPr>
                <a:t>  name: "pool1"</a:t>
              </a:r>
            </a:p>
            <a:p>
              <a:pPr>
                <a:lnSpc>
                  <a:spcPct val="100000"/>
                </a:lnSpc>
                <a:spcAft>
                  <a:spcPts val="0"/>
                </a:spcAft>
              </a:pPr>
              <a:r>
                <a:rPr lang="en-US" altLang="zh-CN" sz="800" dirty="0">
                  <a:solidFill>
                    <a:schemeClr val="tx1"/>
                  </a:solidFill>
                </a:rPr>
                <a:t>  type: </a:t>
              </a:r>
              <a:r>
                <a:rPr lang="en-US" altLang="zh-CN" sz="800" dirty="0">
                  <a:solidFill>
                    <a:srgbClr val="FF0000"/>
                  </a:solidFill>
                </a:rPr>
                <a:t>POOLING</a:t>
              </a:r>
            </a:p>
            <a:p>
              <a:pPr>
                <a:lnSpc>
                  <a:spcPct val="100000"/>
                </a:lnSpc>
                <a:spcAft>
                  <a:spcPts val="0"/>
                </a:spcAft>
              </a:pPr>
              <a:r>
                <a:rPr lang="en-US" altLang="zh-CN" sz="800" dirty="0">
                  <a:solidFill>
                    <a:schemeClr val="tx1"/>
                  </a:solidFill>
                </a:rPr>
                <a:t>  </a:t>
              </a:r>
              <a:r>
                <a:rPr lang="en-US" altLang="zh-CN" sz="800" dirty="0" err="1">
                  <a:solidFill>
                    <a:schemeClr val="tx1"/>
                  </a:solidFill>
                </a:rPr>
                <a:t>pooling_param</a:t>
              </a:r>
              <a:r>
                <a:rPr lang="en-US" altLang="zh-CN" sz="800" dirty="0">
                  <a:solidFill>
                    <a:schemeClr val="tx1"/>
                  </a:solidFill>
                </a:rPr>
                <a:t> {</a:t>
              </a:r>
            </a:p>
            <a:p>
              <a:pPr>
                <a:lnSpc>
                  <a:spcPct val="100000"/>
                </a:lnSpc>
                <a:spcAft>
                  <a:spcPts val="0"/>
                </a:spcAft>
              </a:pPr>
              <a:r>
                <a:rPr lang="en-US" altLang="zh-CN" sz="800" dirty="0">
                  <a:solidFill>
                    <a:schemeClr val="tx1"/>
                  </a:solidFill>
                </a:rPr>
                <a:t>    pool: MAX</a:t>
              </a:r>
            </a:p>
            <a:p>
              <a:pPr>
                <a:lnSpc>
                  <a:spcPct val="100000"/>
                </a:lnSpc>
                <a:spcAft>
                  <a:spcPts val="0"/>
                </a:spcAft>
              </a:pPr>
              <a:r>
                <a:rPr lang="en-US" altLang="zh-CN" sz="800" dirty="0">
                  <a:solidFill>
                    <a:schemeClr val="tx1"/>
                  </a:solidFill>
                </a:rPr>
                <a:t>    </a:t>
              </a:r>
              <a:r>
                <a:rPr lang="en-US" altLang="zh-CN" sz="800" dirty="0" err="1">
                  <a:solidFill>
                    <a:schemeClr val="tx1"/>
                  </a:solidFill>
                </a:rPr>
                <a:t>kernel_size</a:t>
              </a:r>
              <a:r>
                <a:rPr lang="en-US" altLang="zh-CN" sz="800" dirty="0">
                  <a:solidFill>
                    <a:schemeClr val="tx1"/>
                  </a:solidFill>
                </a:rPr>
                <a:t>: </a:t>
              </a:r>
              <a:r>
                <a:rPr lang="en-US" altLang="zh-CN" sz="800" dirty="0">
                  <a:solidFill>
                    <a:srgbClr val="FF0000"/>
                  </a:solidFill>
                </a:rPr>
                <a:t>2</a:t>
              </a:r>
            </a:p>
            <a:p>
              <a:pPr>
                <a:lnSpc>
                  <a:spcPct val="100000"/>
                </a:lnSpc>
                <a:spcAft>
                  <a:spcPts val="0"/>
                </a:spcAft>
              </a:pPr>
              <a:r>
                <a:rPr lang="en-US" altLang="zh-CN" sz="800" dirty="0">
                  <a:solidFill>
                    <a:schemeClr val="tx1"/>
                  </a:solidFill>
                </a:rPr>
                <a:t>    stride: </a:t>
              </a:r>
              <a:r>
                <a:rPr lang="en-US" altLang="zh-CN" sz="800" dirty="0">
                  <a:solidFill>
                    <a:srgbClr val="FF0000"/>
                  </a:solidFill>
                </a:rPr>
                <a:t>2</a:t>
              </a:r>
              <a:r>
                <a:rPr lang="en-US" altLang="zh-CN" sz="800" dirty="0">
                  <a:solidFill>
                    <a:schemeClr val="tx1"/>
                  </a:solidFill>
                </a:rPr>
                <a:t> }</a:t>
              </a:r>
            </a:p>
            <a:p>
              <a:pPr>
                <a:lnSpc>
                  <a:spcPct val="100000"/>
                </a:lnSpc>
                <a:spcAft>
                  <a:spcPts val="0"/>
                </a:spcAft>
              </a:pPr>
              <a:r>
                <a:rPr lang="en-US" altLang="zh-CN" sz="800" dirty="0" smtClean="0">
                  <a:solidFill>
                    <a:schemeClr val="tx1"/>
                  </a:solidFill>
                </a:rPr>
                <a:t>}</a:t>
              </a:r>
            </a:p>
            <a:p>
              <a:pPr>
                <a:lnSpc>
                  <a:spcPct val="100000"/>
                </a:lnSpc>
                <a:spcAft>
                  <a:spcPts val="0"/>
                </a:spcAft>
              </a:pPr>
              <a:r>
                <a:rPr lang="en-US" altLang="zh-CN" sz="800" b="1" dirty="0">
                  <a:solidFill>
                    <a:schemeClr val="tx1"/>
                  </a:solidFill>
                </a:rPr>
                <a:t>layers</a:t>
              </a:r>
              <a:r>
                <a:rPr lang="en-US" altLang="zh-CN" sz="800" dirty="0">
                  <a:solidFill>
                    <a:schemeClr val="tx1"/>
                  </a:solidFill>
                </a:rPr>
                <a:t> {</a:t>
              </a:r>
            </a:p>
            <a:p>
              <a:pPr>
                <a:lnSpc>
                  <a:spcPct val="100000"/>
                </a:lnSpc>
                <a:spcAft>
                  <a:spcPts val="0"/>
                </a:spcAft>
              </a:pPr>
              <a:r>
                <a:rPr lang="en-US" altLang="zh-CN" sz="800" dirty="0">
                  <a:solidFill>
                    <a:schemeClr val="tx1"/>
                  </a:solidFill>
                </a:rPr>
                <a:t>  bottom: "conv1_1"</a:t>
              </a:r>
            </a:p>
            <a:p>
              <a:pPr>
                <a:lnSpc>
                  <a:spcPct val="100000"/>
                </a:lnSpc>
                <a:spcAft>
                  <a:spcPts val="0"/>
                </a:spcAft>
              </a:pPr>
              <a:r>
                <a:rPr lang="en-US" altLang="zh-CN" sz="800" dirty="0">
                  <a:solidFill>
                    <a:schemeClr val="tx1"/>
                  </a:solidFill>
                </a:rPr>
                <a:t>  top: "conv1_2"</a:t>
              </a:r>
            </a:p>
            <a:p>
              <a:pPr>
                <a:lnSpc>
                  <a:spcPct val="100000"/>
                </a:lnSpc>
                <a:spcAft>
                  <a:spcPts val="0"/>
                </a:spcAft>
              </a:pPr>
              <a:r>
                <a:rPr lang="en-US" altLang="zh-CN" sz="800" dirty="0">
                  <a:solidFill>
                    <a:schemeClr val="tx1"/>
                  </a:solidFill>
                </a:rPr>
                <a:t>  name: "conv1_2"</a:t>
              </a:r>
            </a:p>
            <a:p>
              <a:pPr>
                <a:lnSpc>
                  <a:spcPct val="100000"/>
                </a:lnSpc>
                <a:spcAft>
                  <a:spcPts val="0"/>
                </a:spcAft>
              </a:pPr>
              <a:r>
                <a:rPr lang="en-US" altLang="zh-CN" sz="800" dirty="0">
                  <a:solidFill>
                    <a:schemeClr val="tx1"/>
                  </a:solidFill>
                </a:rPr>
                <a:t>  type: </a:t>
              </a:r>
              <a:r>
                <a:rPr lang="en-US" altLang="zh-CN" sz="800" dirty="0">
                  <a:solidFill>
                    <a:srgbClr val="FF0000"/>
                  </a:solidFill>
                </a:rPr>
                <a:t>CONVOLUTION</a:t>
              </a:r>
            </a:p>
            <a:p>
              <a:pPr>
                <a:lnSpc>
                  <a:spcPct val="100000"/>
                </a:lnSpc>
                <a:spcAft>
                  <a:spcPts val="0"/>
                </a:spcAft>
              </a:pPr>
              <a:r>
                <a:rPr lang="en-US" altLang="zh-CN" sz="800" dirty="0">
                  <a:solidFill>
                    <a:schemeClr val="tx1"/>
                  </a:solidFill>
                </a:rPr>
                <a:t>  </a:t>
              </a:r>
              <a:r>
                <a:rPr lang="en-US" altLang="zh-CN" sz="800" dirty="0" err="1">
                  <a:solidFill>
                    <a:schemeClr val="tx1"/>
                  </a:solidFill>
                </a:rPr>
                <a:t>convolution_param</a:t>
              </a:r>
              <a:r>
                <a:rPr lang="en-US" altLang="zh-CN" sz="800" dirty="0">
                  <a:solidFill>
                    <a:schemeClr val="tx1"/>
                  </a:solidFill>
                </a:rPr>
                <a:t> {</a:t>
              </a:r>
            </a:p>
            <a:p>
              <a:pPr>
                <a:lnSpc>
                  <a:spcPct val="100000"/>
                </a:lnSpc>
                <a:spcAft>
                  <a:spcPts val="0"/>
                </a:spcAft>
              </a:pPr>
              <a:r>
                <a:rPr lang="en-US" altLang="zh-CN" sz="800" dirty="0">
                  <a:solidFill>
                    <a:schemeClr val="tx1"/>
                  </a:solidFill>
                </a:rPr>
                <a:t>    </a:t>
              </a:r>
              <a:r>
                <a:rPr lang="en-US" altLang="zh-CN" sz="800" dirty="0" err="1">
                  <a:solidFill>
                    <a:schemeClr val="tx1"/>
                  </a:solidFill>
                </a:rPr>
                <a:t>num_output</a:t>
              </a:r>
              <a:r>
                <a:rPr lang="en-US" altLang="zh-CN" sz="800" dirty="0">
                  <a:solidFill>
                    <a:schemeClr val="tx1"/>
                  </a:solidFill>
                </a:rPr>
                <a:t>: </a:t>
              </a:r>
              <a:r>
                <a:rPr lang="en-US" altLang="zh-CN" sz="800" dirty="0">
                  <a:solidFill>
                    <a:srgbClr val="FF0000"/>
                  </a:solidFill>
                </a:rPr>
                <a:t>64</a:t>
              </a:r>
            </a:p>
            <a:p>
              <a:pPr>
                <a:lnSpc>
                  <a:spcPct val="100000"/>
                </a:lnSpc>
                <a:spcAft>
                  <a:spcPts val="0"/>
                </a:spcAft>
              </a:pPr>
              <a:r>
                <a:rPr lang="en-US" altLang="zh-CN" sz="800" dirty="0">
                  <a:solidFill>
                    <a:schemeClr val="tx1"/>
                  </a:solidFill>
                </a:rPr>
                <a:t>    pad: </a:t>
              </a:r>
              <a:r>
                <a:rPr lang="en-US" altLang="zh-CN" sz="800" dirty="0">
                  <a:solidFill>
                    <a:srgbClr val="FF0000"/>
                  </a:solidFill>
                </a:rPr>
                <a:t>1</a:t>
              </a:r>
            </a:p>
            <a:p>
              <a:pPr>
                <a:lnSpc>
                  <a:spcPct val="100000"/>
                </a:lnSpc>
                <a:spcAft>
                  <a:spcPts val="0"/>
                </a:spcAft>
              </a:pPr>
              <a:r>
                <a:rPr lang="en-US" altLang="zh-CN" sz="800" dirty="0">
                  <a:solidFill>
                    <a:schemeClr val="tx1"/>
                  </a:solidFill>
                </a:rPr>
                <a:t>    </a:t>
              </a:r>
              <a:r>
                <a:rPr lang="en-US" altLang="zh-CN" sz="800" dirty="0" err="1">
                  <a:solidFill>
                    <a:schemeClr val="tx1"/>
                  </a:solidFill>
                </a:rPr>
                <a:t>kernel_size</a:t>
              </a:r>
              <a:r>
                <a:rPr lang="en-US" altLang="zh-CN" sz="800" dirty="0">
                  <a:solidFill>
                    <a:schemeClr val="tx1"/>
                  </a:solidFill>
                </a:rPr>
                <a:t>: </a:t>
              </a:r>
              <a:r>
                <a:rPr lang="en-US" altLang="zh-CN" sz="800" dirty="0">
                  <a:solidFill>
                    <a:srgbClr val="FF0000"/>
                  </a:solidFill>
                </a:rPr>
                <a:t>3</a:t>
              </a:r>
              <a:r>
                <a:rPr lang="en-US" altLang="zh-CN" sz="800" dirty="0">
                  <a:solidFill>
                    <a:schemeClr val="tx1"/>
                  </a:solidFill>
                </a:rPr>
                <a:t> }</a:t>
              </a:r>
            </a:p>
            <a:p>
              <a:pPr>
                <a:lnSpc>
                  <a:spcPct val="100000"/>
                </a:lnSpc>
                <a:spcAft>
                  <a:spcPts val="0"/>
                </a:spcAft>
              </a:pPr>
              <a:r>
                <a:rPr lang="en-US" altLang="zh-CN" sz="800" dirty="0" smtClean="0">
                  <a:solidFill>
                    <a:schemeClr val="tx1"/>
                  </a:solidFill>
                </a:rPr>
                <a:t>}</a:t>
              </a:r>
              <a:endParaRPr lang="zh-CN" altLang="en-US" sz="800" dirty="0">
                <a:solidFill>
                  <a:schemeClr val="tx1"/>
                </a:solidFill>
              </a:endParaRPr>
            </a:p>
          </p:txBody>
        </p:sp>
        <p:sp>
          <p:nvSpPr>
            <p:cNvPr id="8" name="文本框 7"/>
            <p:cNvSpPr txBox="1"/>
            <p:nvPr/>
          </p:nvSpPr>
          <p:spPr>
            <a:xfrm>
              <a:off x="523983" y="1168655"/>
              <a:ext cx="901209" cy="30777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zh-CN" altLang="en-US" dirty="0" smtClean="0"/>
                <a:t>*</a:t>
              </a:r>
              <a:r>
                <a:rPr lang="en-US" altLang="zh-CN" dirty="0" smtClean="0"/>
                <a:t>.</a:t>
              </a:r>
              <a:r>
                <a:rPr lang="en-US" altLang="zh-CN" dirty="0" err="1" smtClean="0"/>
                <a:t>prototxt</a:t>
              </a:r>
              <a:endParaRPr lang="zh-CN" altLang="en-US" dirty="0"/>
            </a:p>
          </p:txBody>
        </p:sp>
      </p:grpSp>
      <p:grpSp>
        <p:nvGrpSpPr>
          <p:cNvPr id="47" name="组合 46"/>
          <p:cNvGrpSpPr/>
          <p:nvPr/>
        </p:nvGrpSpPr>
        <p:grpSpPr>
          <a:xfrm>
            <a:off x="1986456" y="1154440"/>
            <a:ext cx="1595470" cy="3304048"/>
            <a:chOff x="1986456" y="1154440"/>
            <a:chExt cx="1595470" cy="3304048"/>
          </a:xfrm>
        </p:grpSpPr>
        <p:sp>
          <p:nvSpPr>
            <p:cNvPr id="7" name="文本占位符 2"/>
            <p:cNvSpPr txBox="1">
              <a:spLocks/>
            </p:cNvSpPr>
            <p:nvPr/>
          </p:nvSpPr>
          <p:spPr>
            <a:xfrm>
              <a:off x="1986456" y="1378573"/>
              <a:ext cx="1595470" cy="3079915"/>
            </a:xfrm>
            <a:prstGeom prst="rect">
              <a:avLst/>
            </a:prstGeom>
            <a:noFill/>
            <a:ln>
              <a:solidFill>
                <a:schemeClr val="tx1"/>
              </a:solid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nSpc>
                  <a:spcPct val="100000"/>
                </a:lnSpc>
                <a:spcAft>
                  <a:spcPts val="0"/>
                </a:spcAft>
              </a:pPr>
              <a:r>
                <a:rPr lang="en-US" altLang="zh-CN" sz="800" b="1" dirty="0" smtClean="0">
                  <a:solidFill>
                    <a:schemeClr val="tx1"/>
                  </a:solidFill>
                </a:rPr>
                <a:t>Conv1_1[64][3][3][3] = {</a:t>
              </a:r>
            </a:p>
            <a:p>
              <a:pPr>
                <a:lnSpc>
                  <a:spcPct val="100000"/>
                </a:lnSpc>
                <a:spcAft>
                  <a:spcPts val="0"/>
                </a:spcAft>
              </a:pPr>
              <a:r>
                <a:rPr lang="en-US" altLang="zh-CN" sz="800" dirty="0" smtClean="0">
                  <a:solidFill>
                    <a:schemeClr val="tx1"/>
                  </a:solidFill>
                </a:rPr>
                <a:t>1.23, -0.3, 1.1, 0.123, </a:t>
              </a:r>
            </a:p>
            <a:p>
              <a:pPr>
                <a:lnSpc>
                  <a:spcPct val="100000"/>
                </a:lnSpc>
                <a:spcAft>
                  <a:spcPts val="0"/>
                </a:spcAft>
              </a:pPr>
              <a:r>
                <a:rPr lang="en-US" altLang="zh-CN" sz="800" dirty="0" smtClean="0">
                  <a:solidFill>
                    <a:schemeClr val="tx1"/>
                  </a:solidFill>
                </a:rPr>
                <a:t>0.43, -1.4, 2.1, -2.133, …</a:t>
              </a:r>
            </a:p>
            <a:p>
              <a:pPr>
                <a:lnSpc>
                  <a:spcPct val="100000"/>
                </a:lnSpc>
                <a:spcAft>
                  <a:spcPts val="0"/>
                </a:spcAft>
              </a:pPr>
              <a:r>
                <a:rPr lang="en-US" altLang="zh-CN" sz="800" b="1" dirty="0" smtClean="0">
                  <a:solidFill>
                    <a:schemeClr val="tx1"/>
                  </a:solidFill>
                </a:rPr>
                <a:t>}</a:t>
              </a:r>
            </a:p>
            <a:p>
              <a:pPr>
                <a:lnSpc>
                  <a:spcPct val="100000"/>
                </a:lnSpc>
                <a:spcAft>
                  <a:spcPts val="0"/>
                </a:spcAft>
              </a:pPr>
              <a:r>
                <a:rPr lang="en-US" altLang="zh-CN" sz="800" b="1" dirty="0" smtClean="0">
                  <a:solidFill>
                    <a:schemeClr val="tx1"/>
                  </a:solidFill>
                </a:rPr>
                <a:t>Bias1_1[64</a:t>
              </a:r>
              <a:r>
                <a:rPr lang="en-US" altLang="zh-CN" sz="800" b="1" dirty="0">
                  <a:solidFill>
                    <a:schemeClr val="tx1"/>
                  </a:solidFill>
                </a:rPr>
                <a:t>][3][3][3] = {</a:t>
              </a:r>
            </a:p>
            <a:p>
              <a:pPr>
                <a:lnSpc>
                  <a:spcPct val="100000"/>
                </a:lnSpc>
                <a:spcAft>
                  <a:spcPts val="0"/>
                </a:spcAft>
              </a:pPr>
              <a:r>
                <a:rPr lang="en-US" altLang="zh-CN" sz="800" dirty="0" smtClean="0">
                  <a:solidFill>
                    <a:schemeClr val="tx1"/>
                  </a:solidFill>
                </a:rPr>
                <a:t>0.123</a:t>
              </a:r>
              <a:r>
                <a:rPr lang="en-US" altLang="zh-CN" sz="800" dirty="0">
                  <a:solidFill>
                    <a:schemeClr val="tx1"/>
                  </a:solidFill>
                </a:rPr>
                <a:t>, </a:t>
              </a:r>
              <a:r>
                <a:rPr lang="en-US" altLang="zh-CN" sz="800" dirty="0" smtClean="0">
                  <a:solidFill>
                    <a:schemeClr val="tx1"/>
                  </a:solidFill>
                </a:rPr>
                <a:t>1.13</a:t>
              </a:r>
              <a:r>
                <a:rPr lang="en-US" altLang="zh-CN" sz="800" dirty="0">
                  <a:solidFill>
                    <a:schemeClr val="tx1"/>
                  </a:solidFill>
                </a:rPr>
                <a:t>, </a:t>
              </a:r>
              <a:r>
                <a:rPr lang="en-US" altLang="zh-CN" sz="800" dirty="0" smtClean="0">
                  <a:solidFill>
                    <a:schemeClr val="tx1"/>
                  </a:solidFill>
                </a:rPr>
                <a:t>2.11, -0.133</a:t>
              </a:r>
              <a:r>
                <a:rPr lang="en-US" altLang="zh-CN" sz="800" dirty="0">
                  <a:solidFill>
                    <a:schemeClr val="tx1"/>
                  </a:solidFill>
                </a:rPr>
                <a:t>,</a:t>
              </a:r>
            </a:p>
            <a:p>
              <a:pPr>
                <a:lnSpc>
                  <a:spcPct val="100000"/>
                </a:lnSpc>
                <a:spcAft>
                  <a:spcPts val="0"/>
                </a:spcAft>
              </a:pPr>
              <a:r>
                <a:rPr lang="en-US" altLang="zh-CN" sz="800" dirty="0">
                  <a:solidFill>
                    <a:schemeClr val="tx1"/>
                  </a:solidFill>
                </a:rPr>
                <a:t>0.43, -1.4, -0.3, 1.1, </a:t>
              </a:r>
              <a:r>
                <a:rPr lang="en-US" altLang="zh-CN" sz="800" dirty="0" smtClean="0">
                  <a:solidFill>
                    <a:schemeClr val="tx1"/>
                  </a:solidFill>
                </a:rPr>
                <a:t>…</a:t>
              </a:r>
              <a:endParaRPr lang="en-US" altLang="zh-CN" sz="800" dirty="0">
                <a:solidFill>
                  <a:schemeClr val="tx1"/>
                </a:solidFill>
              </a:endParaRPr>
            </a:p>
            <a:p>
              <a:pPr>
                <a:lnSpc>
                  <a:spcPct val="100000"/>
                </a:lnSpc>
                <a:spcAft>
                  <a:spcPts val="0"/>
                </a:spcAft>
              </a:pPr>
              <a:r>
                <a:rPr lang="en-US" altLang="zh-CN" sz="800" b="1" dirty="0" smtClean="0">
                  <a:solidFill>
                    <a:schemeClr val="tx1"/>
                  </a:solidFill>
                </a:rPr>
                <a:t>}</a:t>
              </a:r>
            </a:p>
            <a:p>
              <a:pPr>
                <a:lnSpc>
                  <a:spcPct val="100000"/>
                </a:lnSpc>
                <a:spcAft>
                  <a:spcPts val="0"/>
                </a:spcAft>
              </a:pPr>
              <a:r>
                <a:rPr lang="en-US" altLang="zh-CN" sz="800" b="1" dirty="0" smtClean="0">
                  <a:solidFill>
                    <a:schemeClr val="tx1"/>
                  </a:solidFill>
                </a:rPr>
                <a:t>Conv1_2[64][64][</a:t>
              </a:r>
              <a:r>
                <a:rPr lang="en-US" altLang="zh-CN" sz="800" b="1" dirty="0">
                  <a:solidFill>
                    <a:schemeClr val="tx1"/>
                  </a:solidFill>
                </a:rPr>
                <a:t>3][3] = </a:t>
              </a:r>
              <a:r>
                <a:rPr lang="en-US" altLang="zh-CN" sz="800" b="1" dirty="0" smtClean="0">
                  <a:solidFill>
                    <a:schemeClr val="tx1"/>
                  </a:solidFill>
                </a:rPr>
                <a:t>{</a:t>
              </a:r>
            </a:p>
            <a:p>
              <a:pPr>
                <a:lnSpc>
                  <a:spcPct val="100000"/>
                </a:lnSpc>
                <a:spcAft>
                  <a:spcPts val="0"/>
                </a:spcAft>
              </a:pPr>
              <a:r>
                <a:rPr lang="en-US" altLang="zh-CN" sz="800" dirty="0" smtClean="0">
                  <a:solidFill>
                    <a:schemeClr val="tx1"/>
                  </a:solidFill>
                </a:rPr>
                <a:t>3.21, 0.988, 0.889, 0.31,</a:t>
              </a:r>
            </a:p>
            <a:p>
              <a:pPr>
                <a:lnSpc>
                  <a:spcPct val="100000"/>
                </a:lnSpc>
                <a:spcAft>
                  <a:spcPts val="0"/>
                </a:spcAft>
              </a:pPr>
              <a:r>
                <a:rPr lang="en-US" altLang="zh-CN" sz="800" dirty="0" smtClean="0">
                  <a:solidFill>
                    <a:schemeClr val="tx1"/>
                  </a:solidFill>
                </a:rPr>
                <a:t>2.33. -125.3, 0.765, 1.23 …</a:t>
              </a:r>
              <a:endParaRPr lang="en-US" altLang="zh-CN" sz="800" b="1" dirty="0">
                <a:solidFill>
                  <a:schemeClr val="tx1"/>
                </a:solidFill>
              </a:endParaRPr>
            </a:p>
            <a:p>
              <a:pPr>
                <a:lnSpc>
                  <a:spcPct val="100000"/>
                </a:lnSpc>
                <a:spcAft>
                  <a:spcPts val="0"/>
                </a:spcAft>
              </a:pPr>
              <a:r>
                <a:rPr lang="en-US" altLang="zh-CN" sz="800" b="1" dirty="0" smtClean="0">
                  <a:solidFill>
                    <a:schemeClr val="tx1"/>
                  </a:solidFill>
                </a:rPr>
                <a:t>}</a:t>
              </a:r>
            </a:p>
            <a:p>
              <a:pPr>
                <a:lnSpc>
                  <a:spcPct val="100000"/>
                </a:lnSpc>
                <a:spcAft>
                  <a:spcPts val="0"/>
                </a:spcAft>
              </a:pPr>
              <a:r>
                <a:rPr lang="en-US" altLang="zh-CN" sz="800" b="1" dirty="0" smtClean="0">
                  <a:solidFill>
                    <a:schemeClr val="tx1"/>
                  </a:solidFill>
                </a:rPr>
                <a:t>Bias1_2[64</a:t>
              </a:r>
              <a:r>
                <a:rPr lang="en-US" altLang="zh-CN" sz="800" b="1" dirty="0">
                  <a:solidFill>
                    <a:schemeClr val="tx1"/>
                  </a:solidFill>
                </a:rPr>
                <a:t>][3][3][3] = {</a:t>
              </a:r>
            </a:p>
            <a:p>
              <a:pPr>
                <a:lnSpc>
                  <a:spcPct val="100000"/>
                </a:lnSpc>
                <a:spcAft>
                  <a:spcPts val="0"/>
                </a:spcAft>
              </a:pPr>
              <a:r>
                <a:rPr lang="en-US" altLang="zh-CN" sz="800" dirty="0">
                  <a:solidFill>
                    <a:schemeClr val="tx1"/>
                  </a:solidFill>
                </a:rPr>
                <a:t>1.23, </a:t>
              </a:r>
              <a:r>
                <a:rPr lang="en-US" altLang="zh-CN" sz="800" dirty="0" smtClean="0">
                  <a:solidFill>
                    <a:schemeClr val="tx1"/>
                  </a:solidFill>
                </a:rPr>
                <a:t>10.123</a:t>
              </a:r>
              <a:r>
                <a:rPr lang="en-US" altLang="zh-CN" sz="800" dirty="0">
                  <a:solidFill>
                    <a:schemeClr val="tx1"/>
                  </a:solidFill>
                </a:rPr>
                <a:t>, -</a:t>
              </a:r>
              <a:r>
                <a:rPr lang="en-US" altLang="zh-CN" sz="800" dirty="0" smtClean="0">
                  <a:solidFill>
                    <a:schemeClr val="tx1"/>
                  </a:solidFill>
                </a:rPr>
                <a:t>0.13</a:t>
              </a:r>
              <a:r>
                <a:rPr lang="en-US" altLang="zh-CN" sz="800" dirty="0">
                  <a:solidFill>
                    <a:schemeClr val="tx1"/>
                  </a:solidFill>
                </a:rPr>
                <a:t>, </a:t>
              </a:r>
              <a:r>
                <a:rPr lang="en-US" altLang="zh-CN" sz="800" dirty="0" smtClean="0">
                  <a:solidFill>
                    <a:schemeClr val="tx1"/>
                  </a:solidFill>
                </a:rPr>
                <a:t>12.1</a:t>
              </a:r>
              <a:r>
                <a:rPr lang="en-US" altLang="zh-CN" sz="800" dirty="0">
                  <a:solidFill>
                    <a:schemeClr val="tx1"/>
                  </a:solidFill>
                </a:rPr>
                <a:t>, </a:t>
              </a:r>
            </a:p>
            <a:p>
              <a:pPr>
                <a:lnSpc>
                  <a:spcPct val="100000"/>
                </a:lnSpc>
                <a:spcAft>
                  <a:spcPts val="0"/>
                </a:spcAft>
              </a:pPr>
              <a:r>
                <a:rPr lang="en-US" altLang="zh-CN" sz="800" dirty="0" smtClean="0">
                  <a:solidFill>
                    <a:schemeClr val="tx1"/>
                  </a:solidFill>
                </a:rPr>
                <a:t>1.1</a:t>
              </a:r>
              <a:r>
                <a:rPr lang="en-US" altLang="zh-CN" sz="800" dirty="0">
                  <a:solidFill>
                    <a:schemeClr val="tx1"/>
                  </a:solidFill>
                </a:rPr>
                <a:t>, -2</a:t>
              </a:r>
              <a:r>
                <a:rPr lang="en-US" altLang="zh-CN" sz="800" dirty="0" smtClean="0">
                  <a:solidFill>
                    <a:schemeClr val="tx1"/>
                  </a:solidFill>
                </a:rPr>
                <a:t>. 3</a:t>
              </a:r>
              <a:r>
                <a:rPr lang="en-US" altLang="zh-CN" sz="800" dirty="0">
                  <a:solidFill>
                    <a:schemeClr val="tx1"/>
                  </a:solidFill>
                </a:rPr>
                <a:t>, </a:t>
              </a:r>
              <a:r>
                <a:rPr lang="en-US" altLang="zh-CN" sz="800" dirty="0" smtClean="0">
                  <a:solidFill>
                    <a:schemeClr val="tx1"/>
                  </a:solidFill>
                </a:rPr>
                <a:t>0.443</a:t>
              </a:r>
              <a:r>
                <a:rPr lang="en-US" altLang="zh-CN" sz="800" dirty="0">
                  <a:solidFill>
                    <a:schemeClr val="tx1"/>
                  </a:solidFill>
                </a:rPr>
                <a:t>, -</a:t>
              </a:r>
              <a:r>
                <a:rPr lang="en-US" altLang="zh-CN" sz="800" dirty="0" smtClean="0">
                  <a:solidFill>
                    <a:schemeClr val="tx1"/>
                  </a:solidFill>
                </a:rPr>
                <a:t>11.4</a:t>
              </a:r>
              <a:r>
                <a:rPr lang="en-US" altLang="zh-CN" sz="800" dirty="0">
                  <a:solidFill>
                    <a:schemeClr val="tx1"/>
                  </a:solidFill>
                </a:rPr>
                <a:t>, </a:t>
              </a:r>
              <a:r>
                <a:rPr lang="en-US" altLang="zh-CN" sz="800" dirty="0" smtClean="0">
                  <a:solidFill>
                    <a:schemeClr val="tx1"/>
                  </a:solidFill>
                </a:rPr>
                <a:t>…</a:t>
              </a:r>
              <a:endParaRPr lang="en-US" altLang="zh-CN" sz="800" dirty="0">
                <a:solidFill>
                  <a:schemeClr val="tx1"/>
                </a:solidFill>
              </a:endParaRPr>
            </a:p>
            <a:p>
              <a:pPr>
                <a:lnSpc>
                  <a:spcPct val="100000"/>
                </a:lnSpc>
                <a:spcAft>
                  <a:spcPts val="0"/>
                </a:spcAft>
              </a:pPr>
              <a:r>
                <a:rPr lang="en-US" altLang="zh-CN" sz="800" b="1" dirty="0" smtClean="0">
                  <a:solidFill>
                    <a:schemeClr val="tx1"/>
                  </a:solidFill>
                </a:rPr>
                <a:t>}</a:t>
              </a:r>
            </a:p>
            <a:p>
              <a:pPr>
                <a:lnSpc>
                  <a:spcPct val="100000"/>
                </a:lnSpc>
                <a:spcAft>
                  <a:spcPts val="0"/>
                </a:spcAft>
              </a:pPr>
              <a:r>
                <a:rPr lang="en-US" altLang="zh-CN" sz="800" b="1" dirty="0" smtClean="0">
                  <a:solidFill>
                    <a:schemeClr val="tx1"/>
                  </a:solidFill>
                </a:rPr>
                <a:t>Conv2_1[128][</a:t>
              </a:r>
              <a:r>
                <a:rPr lang="en-US" altLang="zh-CN" sz="800" b="1" dirty="0">
                  <a:solidFill>
                    <a:schemeClr val="tx1"/>
                  </a:solidFill>
                </a:rPr>
                <a:t>64][3][3] = </a:t>
              </a:r>
              <a:r>
                <a:rPr lang="en-US" altLang="zh-CN" sz="800" b="1" dirty="0" smtClean="0">
                  <a:solidFill>
                    <a:schemeClr val="tx1"/>
                  </a:solidFill>
                </a:rPr>
                <a:t>{</a:t>
              </a:r>
            </a:p>
            <a:p>
              <a:pPr>
                <a:lnSpc>
                  <a:spcPct val="100000"/>
                </a:lnSpc>
                <a:spcAft>
                  <a:spcPts val="0"/>
                </a:spcAft>
              </a:pPr>
              <a:r>
                <a:rPr lang="en-US" altLang="zh-CN" sz="800" dirty="0" smtClean="0">
                  <a:solidFill>
                    <a:schemeClr val="tx1"/>
                  </a:solidFill>
                </a:rPr>
                <a:t>0.21</a:t>
              </a:r>
              <a:r>
                <a:rPr lang="en-US" altLang="zh-CN" sz="800" dirty="0">
                  <a:solidFill>
                    <a:schemeClr val="tx1"/>
                  </a:solidFill>
                </a:rPr>
                <a:t>, </a:t>
              </a:r>
              <a:r>
                <a:rPr lang="en-US" altLang="zh-CN" sz="800" dirty="0" smtClean="0">
                  <a:solidFill>
                    <a:schemeClr val="tx1"/>
                  </a:solidFill>
                </a:rPr>
                <a:t>0.198</a:t>
              </a:r>
              <a:r>
                <a:rPr lang="en-US" altLang="zh-CN" sz="800" dirty="0">
                  <a:solidFill>
                    <a:schemeClr val="tx1"/>
                  </a:solidFill>
                </a:rPr>
                <a:t>, </a:t>
              </a:r>
              <a:r>
                <a:rPr lang="en-US" altLang="zh-CN" sz="800" dirty="0" smtClean="0">
                  <a:solidFill>
                    <a:schemeClr val="tx1"/>
                  </a:solidFill>
                </a:rPr>
                <a:t>0.892, 1.31</a:t>
              </a:r>
              <a:r>
                <a:rPr lang="en-US" altLang="zh-CN" sz="800" dirty="0">
                  <a:solidFill>
                    <a:schemeClr val="tx1"/>
                  </a:solidFill>
                </a:rPr>
                <a:t>,</a:t>
              </a:r>
            </a:p>
            <a:p>
              <a:pPr>
                <a:lnSpc>
                  <a:spcPct val="100000"/>
                </a:lnSpc>
                <a:spcAft>
                  <a:spcPts val="0"/>
                </a:spcAft>
              </a:pPr>
              <a:r>
                <a:rPr lang="en-US" altLang="zh-CN" sz="800" dirty="0" smtClean="0">
                  <a:solidFill>
                    <a:schemeClr val="tx1"/>
                  </a:solidFill>
                </a:rPr>
                <a:t>3.23</a:t>
              </a:r>
              <a:r>
                <a:rPr lang="en-US" altLang="zh-CN" sz="800" dirty="0">
                  <a:solidFill>
                    <a:schemeClr val="tx1"/>
                  </a:solidFill>
                </a:rPr>
                <a:t>. -</a:t>
              </a:r>
              <a:r>
                <a:rPr lang="en-US" altLang="zh-CN" sz="800" dirty="0" smtClean="0">
                  <a:solidFill>
                    <a:schemeClr val="tx1"/>
                  </a:solidFill>
                </a:rPr>
                <a:t>1.23</a:t>
              </a:r>
              <a:r>
                <a:rPr lang="en-US" altLang="zh-CN" sz="800" dirty="0">
                  <a:solidFill>
                    <a:schemeClr val="tx1"/>
                  </a:solidFill>
                </a:rPr>
                <a:t>, </a:t>
              </a:r>
              <a:r>
                <a:rPr lang="en-US" altLang="zh-CN" sz="800" dirty="0" smtClean="0">
                  <a:solidFill>
                    <a:schemeClr val="tx1"/>
                  </a:solidFill>
                </a:rPr>
                <a:t>50.2, 0.23 …</a:t>
              </a:r>
              <a:endParaRPr lang="en-US" altLang="zh-CN" sz="800" b="1" dirty="0">
                <a:solidFill>
                  <a:schemeClr val="tx1"/>
                </a:solidFill>
              </a:endParaRPr>
            </a:p>
            <a:p>
              <a:pPr>
                <a:lnSpc>
                  <a:spcPct val="100000"/>
                </a:lnSpc>
                <a:spcAft>
                  <a:spcPts val="0"/>
                </a:spcAft>
              </a:pPr>
              <a:r>
                <a:rPr lang="en-US" altLang="zh-CN" sz="800" b="1" dirty="0" smtClean="0">
                  <a:solidFill>
                    <a:schemeClr val="tx1"/>
                  </a:solidFill>
                </a:rPr>
                <a:t>}</a:t>
              </a:r>
            </a:p>
            <a:p>
              <a:pPr>
                <a:lnSpc>
                  <a:spcPct val="100000"/>
                </a:lnSpc>
                <a:spcAft>
                  <a:spcPts val="0"/>
                </a:spcAft>
              </a:pPr>
              <a:r>
                <a:rPr lang="en-US" altLang="zh-CN" sz="800" b="1" dirty="0" smtClean="0">
                  <a:solidFill>
                    <a:schemeClr val="tx1"/>
                  </a:solidFill>
                </a:rPr>
                <a:t>Bias2_1[64</a:t>
              </a:r>
              <a:r>
                <a:rPr lang="en-US" altLang="zh-CN" sz="800" b="1" dirty="0">
                  <a:solidFill>
                    <a:schemeClr val="tx1"/>
                  </a:solidFill>
                </a:rPr>
                <a:t>][3][3][3] = {</a:t>
              </a:r>
            </a:p>
            <a:p>
              <a:pPr>
                <a:lnSpc>
                  <a:spcPct val="100000"/>
                </a:lnSpc>
                <a:spcAft>
                  <a:spcPts val="0"/>
                </a:spcAft>
              </a:pPr>
              <a:r>
                <a:rPr lang="en-US" altLang="zh-CN" sz="800" dirty="0">
                  <a:solidFill>
                    <a:schemeClr val="tx1"/>
                  </a:solidFill>
                </a:rPr>
                <a:t>1.23, -0.3, 1.1, 0.123, </a:t>
              </a:r>
            </a:p>
            <a:p>
              <a:pPr>
                <a:lnSpc>
                  <a:spcPct val="100000"/>
                </a:lnSpc>
                <a:spcAft>
                  <a:spcPts val="0"/>
                </a:spcAft>
              </a:pPr>
              <a:r>
                <a:rPr lang="en-US" altLang="zh-CN" sz="800" dirty="0">
                  <a:solidFill>
                    <a:schemeClr val="tx1"/>
                  </a:solidFill>
                </a:rPr>
                <a:t>0.43, -1.4, 2.1, -2.133, …</a:t>
              </a:r>
            </a:p>
            <a:p>
              <a:pPr>
                <a:lnSpc>
                  <a:spcPct val="100000"/>
                </a:lnSpc>
                <a:spcAft>
                  <a:spcPts val="0"/>
                </a:spcAft>
              </a:pPr>
              <a:r>
                <a:rPr lang="en-US" altLang="zh-CN" sz="800" b="1" dirty="0" smtClean="0">
                  <a:solidFill>
                    <a:schemeClr val="tx1"/>
                  </a:solidFill>
                </a:rPr>
                <a:t>}</a:t>
              </a:r>
              <a:endParaRPr lang="zh-CN" altLang="en-US" sz="800" dirty="0">
                <a:solidFill>
                  <a:schemeClr val="tx1"/>
                </a:solidFill>
              </a:endParaRPr>
            </a:p>
            <a:p>
              <a:pPr>
                <a:lnSpc>
                  <a:spcPct val="100000"/>
                </a:lnSpc>
                <a:spcAft>
                  <a:spcPts val="0"/>
                </a:spcAft>
              </a:pPr>
              <a:endParaRPr lang="zh-CN" altLang="en-US" sz="800" dirty="0">
                <a:solidFill>
                  <a:schemeClr val="tx1"/>
                </a:solidFill>
              </a:endParaRPr>
            </a:p>
            <a:p>
              <a:pPr>
                <a:lnSpc>
                  <a:spcPct val="100000"/>
                </a:lnSpc>
                <a:spcAft>
                  <a:spcPts val="0"/>
                </a:spcAft>
              </a:pPr>
              <a:endParaRPr lang="zh-CN" altLang="en-US" sz="800" dirty="0">
                <a:solidFill>
                  <a:schemeClr val="tx1"/>
                </a:solidFill>
              </a:endParaRPr>
            </a:p>
          </p:txBody>
        </p:sp>
        <p:sp>
          <p:nvSpPr>
            <p:cNvPr id="9" name="文本框 8"/>
            <p:cNvSpPr txBox="1"/>
            <p:nvPr/>
          </p:nvSpPr>
          <p:spPr>
            <a:xfrm>
              <a:off x="2219277" y="1154440"/>
              <a:ext cx="1180131" cy="307777"/>
            </a:xfrm>
            <a:prstGeom prst="rect">
              <a:avLst/>
            </a:prstGeom>
            <a:gradFill>
              <a:gsLst>
                <a:gs pos="0">
                  <a:srgbClr val="00FF99"/>
                </a:gs>
                <a:gs pos="100000">
                  <a:srgbClr val="99FFCC"/>
                </a:gs>
              </a:gsLst>
            </a:gradFill>
            <a:ln>
              <a:solidFill>
                <a:srgbClr val="92D050"/>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zh-CN" altLang="en-US" dirty="0" smtClean="0"/>
                <a:t>*</a:t>
              </a:r>
              <a:r>
                <a:rPr lang="en-US" altLang="zh-CN" dirty="0" smtClean="0"/>
                <a:t>.</a:t>
              </a:r>
              <a:r>
                <a:rPr lang="en-US" altLang="zh-CN" dirty="0" err="1" smtClean="0"/>
                <a:t>caffemode</a:t>
              </a:r>
              <a:r>
                <a:rPr lang="en-US" altLang="zh-CN" dirty="0" err="1"/>
                <a:t>l</a:t>
              </a:r>
              <a:endParaRPr lang="zh-CN" altLang="en-US" dirty="0"/>
            </a:p>
          </p:txBody>
        </p:sp>
      </p:grpSp>
      <p:graphicFrame>
        <p:nvGraphicFramePr>
          <p:cNvPr id="11" name="表格 10"/>
          <p:cNvGraphicFramePr>
            <a:graphicFrameLocks noGrp="1"/>
          </p:cNvGraphicFramePr>
          <p:nvPr>
            <p:extLst>
              <p:ext uri="{D42A27DB-BD31-4B8C-83A1-F6EECF244321}">
                <p14:modId xmlns:p14="http://schemas.microsoft.com/office/powerpoint/2010/main" val="3209347568"/>
              </p:ext>
            </p:extLst>
          </p:nvPr>
        </p:nvGraphicFramePr>
        <p:xfrm>
          <a:off x="3966379" y="474034"/>
          <a:ext cx="5177621" cy="792480"/>
        </p:xfrm>
        <a:graphic>
          <a:graphicData uri="http://schemas.openxmlformats.org/drawingml/2006/table">
            <a:tbl>
              <a:tblPr firstRow="1" bandRow="1">
                <a:tableStyleId>{74C1A8A3-306A-4EB7-A6B1-4F7E0EB9C5D6}</a:tableStyleId>
              </a:tblPr>
              <a:tblGrid>
                <a:gridCol w="529946">
                  <a:extLst>
                    <a:ext uri="{9D8B030D-6E8A-4147-A177-3AD203B41FA5}">
                      <a16:colId xmlns:a16="http://schemas.microsoft.com/office/drawing/2014/main" xmlns="" val="3286653464"/>
                    </a:ext>
                  </a:extLst>
                </a:gridCol>
                <a:gridCol w="384679">
                  <a:extLst>
                    <a:ext uri="{9D8B030D-6E8A-4147-A177-3AD203B41FA5}">
                      <a16:colId xmlns:a16="http://schemas.microsoft.com/office/drawing/2014/main" xmlns="" val="1636428246"/>
                    </a:ext>
                  </a:extLst>
                </a:gridCol>
                <a:gridCol w="466659">
                  <a:extLst>
                    <a:ext uri="{9D8B030D-6E8A-4147-A177-3AD203B41FA5}">
                      <a16:colId xmlns:a16="http://schemas.microsoft.com/office/drawing/2014/main" xmlns="" val="284679131"/>
                    </a:ext>
                  </a:extLst>
                </a:gridCol>
                <a:gridCol w="397292">
                  <a:extLst>
                    <a:ext uri="{9D8B030D-6E8A-4147-A177-3AD203B41FA5}">
                      <a16:colId xmlns:a16="http://schemas.microsoft.com/office/drawing/2014/main" xmlns="" val="3291535727"/>
                    </a:ext>
                  </a:extLst>
                </a:gridCol>
                <a:gridCol w="390984">
                  <a:extLst>
                    <a:ext uri="{9D8B030D-6E8A-4147-A177-3AD203B41FA5}">
                      <a16:colId xmlns:a16="http://schemas.microsoft.com/office/drawing/2014/main" xmlns="" val="3305281294"/>
                    </a:ext>
                  </a:extLst>
                </a:gridCol>
                <a:gridCol w="460353">
                  <a:extLst>
                    <a:ext uri="{9D8B030D-6E8A-4147-A177-3AD203B41FA5}">
                      <a16:colId xmlns:a16="http://schemas.microsoft.com/office/drawing/2014/main" xmlns="" val="371624184"/>
                    </a:ext>
                  </a:extLst>
                </a:gridCol>
                <a:gridCol w="428823">
                  <a:extLst>
                    <a:ext uri="{9D8B030D-6E8A-4147-A177-3AD203B41FA5}">
                      <a16:colId xmlns:a16="http://schemas.microsoft.com/office/drawing/2014/main" xmlns="" val="2907818637"/>
                    </a:ext>
                  </a:extLst>
                </a:gridCol>
                <a:gridCol w="384678">
                  <a:extLst>
                    <a:ext uri="{9D8B030D-6E8A-4147-A177-3AD203B41FA5}">
                      <a16:colId xmlns:a16="http://schemas.microsoft.com/office/drawing/2014/main" xmlns="" val="3917122787"/>
                    </a:ext>
                  </a:extLst>
                </a:gridCol>
                <a:gridCol w="447741">
                  <a:extLst>
                    <a:ext uri="{9D8B030D-6E8A-4147-A177-3AD203B41FA5}">
                      <a16:colId xmlns:a16="http://schemas.microsoft.com/office/drawing/2014/main" xmlns="" val="3580968176"/>
                    </a:ext>
                  </a:extLst>
                </a:gridCol>
                <a:gridCol w="460353">
                  <a:extLst>
                    <a:ext uri="{9D8B030D-6E8A-4147-A177-3AD203B41FA5}">
                      <a16:colId xmlns:a16="http://schemas.microsoft.com/office/drawing/2014/main" xmlns="" val="3710958898"/>
                    </a:ext>
                  </a:extLst>
                </a:gridCol>
                <a:gridCol w="384679">
                  <a:extLst>
                    <a:ext uri="{9D8B030D-6E8A-4147-A177-3AD203B41FA5}">
                      <a16:colId xmlns:a16="http://schemas.microsoft.com/office/drawing/2014/main" xmlns="" val="122662169"/>
                    </a:ext>
                  </a:extLst>
                </a:gridCol>
                <a:gridCol w="441434">
                  <a:extLst>
                    <a:ext uri="{9D8B030D-6E8A-4147-A177-3AD203B41FA5}">
                      <a16:colId xmlns:a16="http://schemas.microsoft.com/office/drawing/2014/main" xmlns="" val="1626421003"/>
                    </a:ext>
                  </a:extLst>
                </a:gridCol>
              </a:tblGrid>
              <a:tr h="145036">
                <a:tc>
                  <a:txBody>
                    <a:bodyPr/>
                    <a:lstStyle/>
                    <a:p>
                      <a:r>
                        <a:rPr lang="en-US" altLang="zh-CN" sz="700" b="0" dirty="0" smtClean="0">
                          <a:solidFill>
                            <a:schemeClr val="tx1"/>
                          </a:solidFill>
                        </a:rPr>
                        <a:t>Type</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input</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output</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row</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col</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kernel</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stride</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pad</a:t>
                      </a:r>
                      <a:endParaRPr lang="zh-CN" altLang="en-US" sz="700" b="0" dirty="0">
                        <a:solidFill>
                          <a:schemeClr val="tx1"/>
                        </a:solidFill>
                      </a:endParaRPr>
                    </a:p>
                  </a:txBody>
                  <a:tcPr>
                    <a:solidFill>
                      <a:srgbClr val="CCECFF"/>
                    </a:solidFill>
                  </a:tcPr>
                </a:tc>
                <a:tc>
                  <a:txBody>
                    <a:bodyPr/>
                    <a:lstStyle/>
                    <a:p>
                      <a:r>
                        <a:rPr lang="en-US" altLang="zh-CN" sz="700" b="0" dirty="0" err="1" smtClean="0">
                          <a:solidFill>
                            <a:schemeClr val="tx1"/>
                          </a:solidFill>
                        </a:rPr>
                        <a:t>ReLU</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POOL</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size</a:t>
                      </a:r>
                      <a:endParaRPr lang="zh-CN" altLang="en-US" sz="700" b="0" dirty="0">
                        <a:solidFill>
                          <a:schemeClr val="tx1"/>
                        </a:solidFill>
                      </a:endParaRPr>
                    </a:p>
                  </a:txBody>
                  <a:tcPr>
                    <a:solidFill>
                      <a:srgbClr val="CCECFF"/>
                    </a:solidFill>
                  </a:tcPr>
                </a:tc>
                <a:tc>
                  <a:txBody>
                    <a:bodyPr/>
                    <a:lstStyle/>
                    <a:p>
                      <a:r>
                        <a:rPr lang="en-US" altLang="zh-CN" sz="700" b="0" dirty="0" smtClean="0">
                          <a:solidFill>
                            <a:schemeClr val="tx1"/>
                          </a:solidFill>
                        </a:rPr>
                        <a:t>stride</a:t>
                      </a:r>
                      <a:endParaRPr lang="zh-CN" altLang="en-US" sz="700" b="0" dirty="0">
                        <a:solidFill>
                          <a:schemeClr val="tx1"/>
                        </a:solidFill>
                      </a:endParaRPr>
                    </a:p>
                  </a:txBody>
                  <a:tcPr>
                    <a:solidFill>
                      <a:srgbClr val="CCECFF"/>
                    </a:solidFill>
                  </a:tcPr>
                </a:tc>
                <a:extLst>
                  <a:ext uri="{0D108BD9-81ED-4DB2-BD59-A6C34878D82A}">
                    <a16:rowId xmlns:a16="http://schemas.microsoft.com/office/drawing/2014/main" xmlns="" val="2061707548"/>
                  </a:ext>
                </a:extLst>
              </a:tr>
              <a:tr h="145036">
                <a:tc>
                  <a:txBody>
                    <a:bodyPr/>
                    <a:lstStyle/>
                    <a:p>
                      <a:r>
                        <a:rPr lang="en-US" altLang="zh-CN" sz="700" b="0" dirty="0" smtClean="0"/>
                        <a:t>CONV</a:t>
                      </a:r>
                      <a:endParaRPr lang="zh-CN" altLang="en-US" sz="700" b="0" dirty="0"/>
                    </a:p>
                  </a:txBody>
                  <a:tcPr/>
                </a:tc>
                <a:tc>
                  <a:txBody>
                    <a:bodyPr/>
                    <a:lstStyle/>
                    <a:p>
                      <a:r>
                        <a:rPr lang="en-US" altLang="zh-CN" sz="700" b="0" dirty="0" smtClean="0"/>
                        <a:t>3</a:t>
                      </a:r>
                      <a:endParaRPr lang="zh-CN" altLang="en-US" sz="700" b="0" dirty="0"/>
                    </a:p>
                  </a:txBody>
                  <a:tcPr/>
                </a:tc>
                <a:tc>
                  <a:txBody>
                    <a:bodyPr/>
                    <a:lstStyle/>
                    <a:p>
                      <a:r>
                        <a:rPr lang="en-US" altLang="zh-CN" sz="700" b="0" dirty="0" smtClean="0"/>
                        <a:t>64</a:t>
                      </a:r>
                      <a:endParaRPr lang="zh-CN" altLang="en-US" sz="700" b="0" dirty="0"/>
                    </a:p>
                  </a:txBody>
                  <a:tcPr/>
                </a:tc>
                <a:tc>
                  <a:txBody>
                    <a:bodyPr/>
                    <a:lstStyle/>
                    <a:p>
                      <a:r>
                        <a:rPr lang="en-US" altLang="zh-CN" sz="700" b="0" dirty="0" smtClean="0"/>
                        <a:t>224</a:t>
                      </a:r>
                      <a:endParaRPr lang="zh-CN" altLang="en-US" sz="700" b="0" dirty="0"/>
                    </a:p>
                  </a:txBody>
                  <a:tcPr/>
                </a:tc>
                <a:tc>
                  <a:txBody>
                    <a:bodyPr/>
                    <a:lstStyle/>
                    <a:p>
                      <a:r>
                        <a:rPr lang="en-US" altLang="zh-CN" sz="700" b="0" dirty="0" smtClean="0"/>
                        <a:t>224</a:t>
                      </a:r>
                      <a:endParaRPr lang="zh-CN" altLang="en-US" sz="700" b="0" dirty="0"/>
                    </a:p>
                  </a:txBody>
                  <a:tcPr/>
                </a:tc>
                <a:tc>
                  <a:txBody>
                    <a:bodyPr/>
                    <a:lstStyle/>
                    <a:p>
                      <a:r>
                        <a:rPr lang="en-US" altLang="zh-CN" sz="700" b="0" dirty="0" smtClean="0"/>
                        <a:t>3</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2</a:t>
                      </a:r>
                      <a:endParaRPr lang="zh-CN" altLang="en-US" sz="700" b="0" dirty="0"/>
                    </a:p>
                  </a:txBody>
                  <a:tcPr/>
                </a:tc>
                <a:tc>
                  <a:txBody>
                    <a:bodyPr/>
                    <a:lstStyle/>
                    <a:p>
                      <a:r>
                        <a:rPr lang="en-US" altLang="zh-CN" sz="700" b="0" dirty="0" smtClean="0"/>
                        <a:t>2</a:t>
                      </a:r>
                      <a:endParaRPr lang="zh-CN" altLang="en-US" sz="700" b="0" dirty="0"/>
                    </a:p>
                  </a:txBody>
                  <a:tcPr/>
                </a:tc>
                <a:extLst>
                  <a:ext uri="{0D108BD9-81ED-4DB2-BD59-A6C34878D82A}">
                    <a16:rowId xmlns:a16="http://schemas.microsoft.com/office/drawing/2014/main" xmlns="" val="3172706777"/>
                  </a:ext>
                </a:extLst>
              </a:tr>
              <a:tr h="145036">
                <a:tc>
                  <a:txBody>
                    <a:bodyPr/>
                    <a:lstStyle/>
                    <a:p>
                      <a:r>
                        <a:rPr lang="en-US" altLang="zh-CN" sz="700" b="0" dirty="0" smtClean="0"/>
                        <a:t>CONV</a:t>
                      </a:r>
                      <a:endParaRPr lang="zh-CN" altLang="en-US" sz="700" b="0" dirty="0"/>
                    </a:p>
                  </a:txBody>
                  <a:tcPr/>
                </a:tc>
                <a:tc>
                  <a:txBody>
                    <a:bodyPr/>
                    <a:lstStyle/>
                    <a:p>
                      <a:r>
                        <a:rPr lang="en-US" altLang="zh-CN" sz="700" b="0" dirty="0" smtClean="0"/>
                        <a:t>64</a:t>
                      </a:r>
                      <a:endParaRPr lang="zh-CN" altLang="en-US" sz="700" b="0" dirty="0"/>
                    </a:p>
                  </a:txBody>
                  <a:tcPr/>
                </a:tc>
                <a:tc>
                  <a:txBody>
                    <a:bodyPr/>
                    <a:lstStyle/>
                    <a:p>
                      <a:r>
                        <a:rPr lang="en-US" altLang="zh-CN" sz="700" b="0" dirty="0" smtClean="0"/>
                        <a:t>64</a:t>
                      </a:r>
                      <a:endParaRPr lang="zh-CN" altLang="en-US" sz="700" b="0" dirty="0"/>
                    </a:p>
                  </a:txBody>
                  <a:tcPr/>
                </a:tc>
                <a:tc>
                  <a:txBody>
                    <a:bodyPr/>
                    <a:lstStyle/>
                    <a:p>
                      <a:r>
                        <a:rPr lang="en-US" altLang="zh-CN" sz="700" b="0" dirty="0" smtClean="0"/>
                        <a:t>224</a:t>
                      </a:r>
                      <a:endParaRPr lang="zh-CN" altLang="en-US" sz="700" b="0" dirty="0"/>
                    </a:p>
                  </a:txBody>
                  <a:tcPr/>
                </a:tc>
                <a:tc>
                  <a:txBody>
                    <a:bodyPr/>
                    <a:lstStyle/>
                    <a:p>
                      <a:r>
                        <a:rPr lang="en-US" altLang="zh-CN" sz="700" b="0" dirty="0" smtClean="0"/>
                        <a:t>224</a:t>
                      </a:r>
                      <a:endParaRPr lang="zh-CN" altLang="en-US" sz="700" b="0" dirty="0"/>
                    </a:p>
                  </a:txBody>
                  <a:tcPr/>
                </a:tc>
                <a:tc>
                  <a:txBody>
                    <a:bodyPr/>
                    <a:lstStyle/>
                    <a:p>
                      <a:r>
                        <a:rPr lang="en-US" altLang="zh-CN" sz="700" b="0" dirty="0" smtClean="0"/>
                        <a:t>3</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2</a:t>
                      </a:r>
                      <a:endParaRPr lang="zh-CN" altLang="en-US" sz="700" b="0" dirty="0"/>
                    </a:p>
                  </a:txBody>
                  <a:tcPr/>
                </a:tc>
                <a:tc>
                  <a:txBody>
                    <a:bodyPr/>
                    <a:lstStyle/>
                    <a:p>
                      <a:r>
                        <a:rPr lang="en-US" altLang="zh-CN" sz="700" b="0" dirty="0" smtClean="0"/>
                        <a:t>2</a:t>
                      </a:r>
                      <a:endParaRPr lang="zh-CN" altLang="en-US" sz="700" b="0" dirty="0"/>
                    </a:p>
                  </a:txBody>
                  <a:tcPr/>
                </a:tc>
                <a:extLst>
                  <a:ext uri="{0D108BD9-81ED-4DB2-BD59-A6C34878D82A}">
                    <a16:rowId xmlns:a16="http://schemas.microsoft.com/office/drawing/2014/main" xmlns="" val="3541377625"/>
                  </a:ext>
                </a:extLst>
              </a:tr>
              <a:tr h="145036">
                <a:tc>
                  <a:txBody>
                    <a:bodyPr/>
                    <a:lstStyle/>
                    <a:p>
                      <a:r>
                        <a:rPr lang="en-US" altLang="zh-CN" sz="700" b="0" dirty="0" smtClean="0"/>
                        <a:t>FCN</a:t>
                      </a:r>
                      <a:endParaRPr lang="zh-CN" altLang="en-US" sz="700" b="0" dirty="0"/>
                    </a:p>
                  </a:txBody>
                  <a:tcPr/>
                </a:tc>
                <a:tc>
                  <a:txBody>
                    <a:bodyPr/>
                    <a:lstStyle/>
                    <a:p>
                      <a:r>
                        <a:rPr lang="en-US" altLang="zh-CN" sz="500" b="0" dirty="0" smtClean="0"/>
                        <a:t>25088</a:t>
                      </a:r>
                      <a:endParaRPr lang="zh-CN" altLang="en-US" sz="500" b="0" dirty="0"/>
                    </a:p>
                  </a:txBody>
                  <a:tcPr/>
                </a:tc>
                <a:tc>
                  <a:txBody>
                    <a:bodyPr/>
                    <a:lstStyle/>
                    <a:p>
                      <a:r>
                        <a:rPr lang="en-US" altLang="zh-CN" sz="700" b="0" dirty="0" smtClean="0"/>
                        <a:t>32</a:t>
                      </a:r>
                      <a:endParaRPr lang="zh-CN" altLang="en-US" sz="700" b="0" dirty="0"/>
                    </a:p>
                  </a:txBody>
                  <a:tcPr/>
                </a:tc>
                <a:tc>
                  <a:txBody>
                    <a:bodyPr/>
                    <a:lstStyle/>
                    <a:p>
                      <a:r>
                        <a:rPr lang="en-US" altLang="zh-CN" sz="700" b="0" dirty="0" smtClean="0"/>
                        <a:t>64</a:t>
                      </a:r>
                      <a:endParaRPr lang="zh-CN" altLang="en-US" sz="700" b="0" dirty="0"/>
                    </a:p>
                  </a:txBody>
                  <a:tcPr/>
                </a:tc>
                <a:tc>
                  <a:txBody>
                    <a:bodyPr/>
                    <a:lstStyle/>
                    <a:p>
                      <a:r>
                        <a:rPr lang="en-US" altLang="zh-CN" sz="700" b="0" dirty="0" smtClean="0"/>
                        <a:t>64</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0</a:t>
                      </a:r>
                      <a:endParaRPr lang="zh-CN" altLang="en-US" sz="700" b="0" dirty="0"/>
                    </a:p>
                  </a:txBody>
                  <a:tcPr/>
                </a:tc>
                <a:tc>
                  <a:txBody>
                    <a:bodyPr/>
                    <a:lstStyle/>
                    <a:p>
                      <a:r>
                        <a:rPr lang="en-US" altLang="zh-CN" sz="700" b="0" dirty="0" smtClean="0"/>
                        <a:t>1</a:t>
                      </a:r>
                      <a:endParaRPr lang="zh-CN" altLang="en-US" sz="700" b="0" dirty="0"/>
                    </a:p>
                  </a:txBody>
                  <a:tcPr/>
                </a:tc>
                <a:tc>
                  <a:txBody>
                    <a:bodyPr/>
                    <a:lstStyle/>
                    <a:p>
                      <a:r>
                        <a:rPr lang="en-US" altLang="zh-CN" sz="700" b="0" dirty="0" smtClean="0"/>
                        <a:t>0</a:t>
                      </a:r>
                      <a:endParaRPr lang="zh-CN" altLang="en-US" sz="700" b="0" dirty="0"/>
                    </a:p>
                  </a:txBody>
                  <a:tcPr/>
                </a:tc>
                <a:tc>
                  <a:txBody>
                    <a:bodyPr/>
                    <a:lstStyle/>
                    <a:p>
                      <a:r>
                        <a:rPr lang="en-US" altLang="zh-CN" sz="700" b="0" dirty="0" smtClean="0"/>
                        <a:t>0</a:t>
                      </a:r>
                      <a:endParaRPr lang="zh-CN" altLang="en-US" sz="700" b="0" dirty="0"/>
                    </a:p>
                  </a:txBody>
                  <a:tcPr/>
                </a:tc>
                <a:tc>
                  <a:txBody>
                    <a:bodyPr/>
                    <a:lstStyle/>
                    <a:p>
                      <a:r>
                        <a:rPr lang="en-US" altLang="zh-CN" sz="700" b="0" dirty="0" smtClean="0"/>
                        <a:t>0</a:t>
                      </a:r>
                      <a:endParaRPr lang="zh-CN" altLang="en-US" sz="700" b="0" dirty="0"/>
                    </a:p>
                  </a:txBody>
                  <a:tcPr/>
                </a:tc>
                <a:extLst>
                  <a:ext uri="{0D108BD9-81ED-4DB2-BD59-A6C34878D82A}">
                    <a16:rowId xmlns:a16="http://schemas.microsoft.com/office/drawing/2014/main" xmlns="" val="2210849547"/>
                  </a:ext>
                </a:extLst>
              </a:tr>
            </a:tbl>
          </a:graphicData>
        </a:graphic>
      </p:graphicFrame>
      <p:sp>
        <p:nvSpPr>
          <p:cNvPr id="12" name="文本框 11"/>
          <p:cNvSpPr txBox="1"/>
          <p:nvPr/>
        </p:nvSpPr>
        <p:spPr>
          <a:xfrm>
            <a:off x="3966380" y="178055"/>
            <a:ext cx="5177621" cy="307777"/>
          </a:xfrm>
          <a:prstGeom prst="rect">
            <a:avLst/>
          </a:prstGeom>
          <a:solidFill>
            <a:srgbClr val="0070C0"/>
          </a:solidFill>
        </p:spPr>
        <p:txBody>
          <a:bodyPr wrap="square" rtlCol="0">
            <a:spAutoFit/>
          </a:bodyPr>
          <a:lstStyle/>
          <a:p>
            <a:r>
              <a:rPr lang="en-US" altLang="zh-CN" dirty="0" smtClean="0">
                <a:solidFill>
                  <a:schemeClr val="bg1"/>
                </a:solidFill>
              </a:rPr>
              <a:t>Accelerator-specific VLIW instructions for CNN structures</a:t>
            </a:r>
            <a:endParaRPr lang="zh-CN" altLang="en-US" dirty="0">
              <a:solidFill>
                <a:schemeClr val="bg1"/>
              </a:solidFill>
            </a:endParaRPr>
          </a:p>
        </p:txBody>
      </p:sp>
      <p:sp>
        <p:nvSpPr>
          <p:cNvPr id="13" name="文本框 12"/>
          <p:cNvSpPr txBox="1"/>
          <p:nvPr/>
        </p:nvSpPr>
        <p:spPr>
          <a:xfrm>
            <a:off x="3966379" y="1866672"/>
            <a:ext cx="5177621" cy="1384995"/>
          </a:xfrm>
          <a:prstGeom prst="rect">
            <a:avLst/>
          </a:prstGeom>
          <a:noFill/>
        </p:spPr>
        <p:txBody>
          <a:bodyPr wrap="square" rtlCol="0">
            <a:spAutoFit/>
          </a:bodyPr>
          <a:lstStyle/>
          <a:p>
            <a:r>
              <a:rPr lang="en-US" altLang="zh-CN" sz="1300" dirty="0" err="1" smtClean="0">
                <a:solidFill>
                  <a:schemeClr val="bg1">
                    <a:lumMod val="65000"/>
                  </a:schemeClr>
                </a:solidFill>
              </a:rPr>
              <a:t>data_type</a:t>
            </a:r>
            <a:r>
              <a:rPr lang="en-US" altLang="zh-CN" sz="1300" dirty="0" smtClean="0"/>
              <a:t>* </a:t>
            </a:r>
            <a:r>
              <a:rPr lang="en-US" altLang="zh-CN" sz="1300" dirty="0" smtClean="0">
                <a:solidFill>
                  <a:srgbClr val="FF0000"/>
                </a:solidFill>
              </a:rPr>
              <a:t>DRAM_DATA</a:t>
            </a:r>
            <a:r>
              <a:rPr lang="en-US" altLang="zh-CN" sz="1300" dirty="0" smtClean="0"/>
              <a:t> = (</a:t>
            </a:r>
            <a:r>
              <a:rPr lang="en-US" altLang="zh-CN" sz="1300" dirty="0" err="1" smtClean="0">
                <a:solidFill>
                  <a:schemeClr val="bg1">
                    <a:lumMod val="65000"/>
                  </a:schemeClr>
                </a:solidFill>
              </a:rPr>
              <a:t>data_type</a:t>
            </a:r>
            <a:r>
              <a:rPr lang="en-US" altLang="zh-CN" sz="1300" dirty="0" smtClean="0">
                <a:solidFill>
                  <a:schemeClr val="bg1">
                    <a:lumMod val="65000"/>
                  </a:schemeClr>
                </a:solidFill>
              </a:rPr>
              <a:t> </a:t>
            </a:r>
            <a:r>
              <a:rPr lang="en-US" altLang="zh-CN" sz="1300" dirty="0" smtClean="0"/>
              <a:t>*)</a:t>
            </a:r>
            <a:r>
              <a:rPr lang="en-US" altLang="zh-CN" sz="1300" dirty="0" err="1" smtClean="0"/>
              <a:t>malloc</a:t>
            </a:r>
            <a:r>
              <a:rPr lang="en-US" altLang="zh-CN" sz="1300" dirty="0" smtClean="0"/>
              <a:t>(</a:t>
            </a:r>
            <a:r>
              <a:rPr lang="en-US" altLang="zh-CN" sz="1300" dirty="0" err="1" smtClean="0"/>
              <a:t>sizeof</a:t>
            </a:r>
            <a:r>
              <a:rPr lang="en-US" altLang="zh-CN" sz="1300" dirty="0" smtClean="0"/>
              <a:t>(</a:t>
            </a:r>
            <a:r>
              <a:rPr lang="en-US" altLang="zh-CN" sz="1300" dirty="0" err="1" smtClean="0">
                <a:solidFill>
                  <a:schemeClr val="bg1">
                    <a:lumMod val="65000"/>
                  </a:schemeClr>
                </a:solidFill>
              </a:rPr>
              <a:t>all_weights</a:t>
            </a:r>
            <a:r>
              <a:rPr lang="en-US" altLang="zh-CN" sz="1300" dirty="0" smtClean="0"/>
              <a:t>));</a:t>
            </a:r>
          </a:p>
          <a:p>
            <a:r>
              <a:rPr lang="en-US" altLang="zh-CN" sz="1300" dirty="0" smtClean="0">
                <a:solidFill>
                  <a:srgbClr val="FF0000"/>
                </a:solidFill>
              </a:rPr>
              <a:t>DRAM_DATA</a:t>
            </a:r>
            <a:r>
              <a:rPr lang="en-US" altLang="zh-CN" sz="1300" dirty="0" smtClean="0"/>
              <a:t>[] = {</a:t>
            </a:r>
            <a:r>
              <a:rPr lang="en-US" altLang="zh-CN" sz="900" dirty="0">
                <a:solidFill>
                  <a:schemeClr val="tx1"/>
                </a:solidFill>
              </a:rPr>
              <a:t>1.23, -0.3, 1.1, 0.123, </a:t>
            </a:r>
            <a:r>
              <a:rPr lang="en-US" altLang="zh-CN" sz="900" dirty="0" smtClean="0">
                <a:solidFill>
                  <a:schemeClr val="tx1"/>
                </a:solidFill>
              </a:rPr>
              <a:t>0.43</a:t>
            </a:r>
            <a:r>
              <a:rPr lang="en-US" altLang="zh-CN" sz="900" dirty="0">
                <a:solidFill>
                  <a:schemeClr val="tx1"/>
                </a:solidFill>
              </a:rPr>
              <a:t>, -1.4, 2.1, -2.133,</a:t>
            </a:r>
            <a:r>
              <a:rPr lang="en-US" altLang="zh-CN" sz="900" dirty="0" smtClean="0">
                <a:solidFill>
                  <a:schemeClr val="tx1"/>
                </a:solidFill>
              </a:rPr>
              <a:t> …, </a:t>
            </a:r>
            <a:r>
              <a:rPr lang="en-US" altLang="zh-CN" sz="900" dirty="0">
                <a:solidFill>
                  <a:schemeClr val="tx1"/>
                </a:solidFill>
              </a:rPr>
              <a:t>0.123, 1.13, 2.11, -</a:t>
            </a:r>
            <a:r>
              <a:rPr lang="en-US" altLang="zh-CN" sz="900" dirty="0" smtClean="0">
                <a:solidFill>
                  <a:schemeClr val="tx1"/>
                </a:solidFill>
              </a:rPr>
              <a:t>0.133, 0.43</a:t>
            </a:r>
            <a:r>
              <a:rPr lang="en-US" altLang="zh-CN" sz="900" dirty="0">
                <a:solidFill>
                  <a:schemeClr val="tx1"/>
                </a:solidFill>
              </a:rPr>
              <a:t>, -1.4, -0.3, 1.1, </a:t>
            </a:r>
            <a:r>
              <a:rPr lang="en-US" altLang="zh-CN" sz="900" dirty="0" smtClean="0">
                <a:solidFill>
                  <a:schemeClr val="tx1"/>
                </a:solidFill>
              </a:rPr>
              <a:t>…, 3.21</a:t>
            </a:r>
            <a:r>
              <a:rPr lang="en-US" altLang="zh-CN" sz="900" dirty="0">
                <a:solidFill>
                  <a:schemeClr val="tx1"/>
                </a:solidFill>
              </a:rPr>
              <a:t>, 0.988, 0.889, </a:t>
            </a:r>
            <a:r>
              <a:rPr lang="en-US" altLang="zh-CN" sz="900" dirty="0" smtClean="0">
                <a:solidFill>
                  <a:schemeClr val="tx1"/>
                </a:solidFill>
              </a:rPr>
              <a:t>0.31, 2.33</a:t>
            </a:r>
            <a:r>
              <a:rPr lang="en-US" altLang="zh-CN" sz="900" dirty="0">
                <a:solidFill>
                  <a:schemeClr val="tx1"/>
                </a:solidFill>
              </a:rPr>
              <a:t>. -125.3, 0.765, 1.23 </a:t>
            </a:r>
            <a:r>
              <a:rPr lang="en-US" altLang="zh-CN" sz="900" dirty="0" smtClean="0">
                <a:solidFill>
                  <a:schemeClr val="tx1"/>
                </a:solidFill>
              </a:rPr>
              <a:t>…, </a:t>
            </a:r>
            <a:r>
              <a:rPr lang="en-US" altLang="zh-CN" sz="900" dirty="0">
                <a:solidFill>
                  <a:schemeClr val="tx1"/>
                </a:solidFill>
              </a:rPr>
              <a:t>1.23, 10.123, -0.13, 12.1, </a:t>
            </a:r>
            <a:r>
              <a:rPr lang="en-US" altLang="zh-CN" sz="900" dirty="0" smtClean="0">
                <a:solidFill>
                  <a:schemeClr val="tx1"/>
                </a:solidFill>
              </a:rPr>
              <a:t>1.1</a:t>
            </a:r>
            <a:r>
              <a:rPr lang="en-US" altLang="zh-CN" sz="900" dirty="0">
                <a:solidFill>
                  <a:schemeClr val="tx1"/>
                </a:solidFill>
              </a:rPr>
              <a:t>, -2. 3, 0.443, -11.4, </a:t>
            </a:r>
            <a:r>
              <a:rPr lang="en-US" altLang="zh-CN" sz="900" dirty="0" smtClean="0">
                <a:solidFill>
                  <a:schemeClr val="tx1"/>
                </a:solidFill>
              </a:rPr>
              <a:t>…,0.21</a:t>
            </a:r>
            <a:r>
              <a:rPr lang="en-US" altLang="zh-CN" sz="900" dirty="0">
                <a:solidFill>
                  <a:schemeClr val="tx1"/>
                </a:solidFill>
              </a:rPr>
              <a:t>, 0.198, 0.892, </a:t>
            </a:r>
            <a:r>
              <a:rPr lang="en-US" altLang="zh-CN" sz="900" dirty="0" smtClean="0">
                <a:solidFill>
                  <a:schemeClr val="tx1"/>
                </a:solidFill>
              </a:rPr>
              <a:t>1.31, 3.23</a:t>
            </a:r>
            <a:r>
              <a:rPr lang="en-US" altLang="zh-CN" sz="900" dirty="0">
                <a:solidFill>
                  <a:schemeClr val="tx1"/>
                </a:solidFill>
              </a:rPr>
              <a:t>. -1.23, 50.2, 0.23 </a:t>
            </a:r>
            <a:r>
              <a:rPr lang="en-US" altLang="zh-CN" sz="900" dirty="0" smtClean="0">
                <a:solidFill>
                  <a:schemeClr val="tx1"/>
                </a:solidFill>
              </a:rPr>
              <a:t>…, </a:t>
            </a:r>
            <a:r>
              <a:rPr lang="en-US" altLang="zh-CN" sz="900" dirty="0">
                <a:solidFill>
                  <a:schemeClr val="tx1"/>
                </a:solidFill>
              </a:rPr>
              <a:t>1.23, -0.3, 1.1, 0.123, </a:t>
            </a:r>
            <a:r>
              <a:rPr lang="en-US" altLang="zh-CN" sz="900" dirty="0" smtClean="0">
                <a:solidFill>
                  <a:schemeClr val="tx1"/>
                </a:solidFill>
              </a:rPr>
              <a:t>0.43</a:t>
            </a:r>
            <a:r>
              <a:rPr lang="en-US" altLang="zh-CN" sz="900" dirty="0">
                <a:solidFill>
                  <a:schemeClr val="tx1"/>
                </a:solidFill>
              </a:rPr>
              <a:t>, -1.4, 2.1, -2.133, </a:t>
            </a:r>
            <a:r>
              <a:rPr lang="en-US" altLang="zh-CN" sz="900" dirty="0" smtClean="0">
                <a:solidFill>
                  <a:schemeClr val="tx1"/>
                </a:solidFill>
              </a:rPr>
              <a:t>…</a:t>
            </a:r>
            <a:r>
              <a:rPr lang="en-US" altLang="zh-CN" sz="1000" dirty="0">
                <a:solidFill>
                  <a:schemeClr val="tx1"/>
                </a:solidFill>
              </a:rPr>
              <a:t>1.23, -0.3, 1.1, 0.123, 0.43, -1.4, 2.1, -2.133, …, 0.123, 1.13, 2.11, -0.133, 0.43, -1.4, -0.3, 1.1, …, 3.21, 0.988, 0.889, 0.31, 2.33. -125.3, 0.765, 1.23 …, 1.23, 10.123, -0.13, 12.1, 1.1, -2. 3, 0.443, -11.4, …,0.21, 0.198, 0.892, 1.31, 3.23. -1.23, 50.2, 0.23 …, 1.23, -0.3, 1.1, 0.123, 0.43, -1.4, 2.1, -2.133, …</a:t>
            </a:r>
            <a:r>
              <a:rPr lang="en-US" altLang="zh-CN" sz="1000" dirty="0" smtClean="0"/>
              <a:t>};</a:t>
            </a:r>
            <a:endParaRPr lang="zh-CN" altLang="en-US" sz="1300" dirty="0"/>
          </a:p>
        </p:txBody>
      </p:sp>
      <p:sp>
        <p:nvSpPr>
          <p:cNvPr id="14" name="文本框 13"/>
          <p:cNvSpPr txBox="1"/>
          <p:nvPr/>
        </p:nvSpPr>
        <p:spPr>
          <a:xfrm>
            <a:off x="3966379" y="1558895"/>
            <a:ext cx="5177621" cy="307777"/>
          </a:xfrm>
          <a:prstGeom prst="rect">
            <a:avLst/>
          </a:prstGeom>
          <a:solidFill>
            <a:srgbClr val="00B050"/>
          </a:solidFill>
        </p:spPr>
        <p:txBody>
          <a:bodyPr wrap="square" rtlCol="0">
            <a:spAutoFit/>
          </a:bodyPr>
          <a:lstStyle/>
          <a:p>
            <a:r>
              <a:rPr lang="en-US" altLang="zh-CN" dirty="0" smtClean="0">
                <a:solidFill>
                  <a:schemeClr val="bg1"/>
                </a:solidFill>
              </a:rPr>
              <a:t>Accelerator-specific Data Tiling &amp; Layout Re-organization</a:t>
            </a:r>
            <a:endParaRPr lang="zh-CN" altLang="en-US" dirty="0">
              <a:solidFill>
                <a:schemeClr val="bg1"/>
              </a:solidFill>
            </a:endParaRPr>
          </a:p>
        </p:txBody>
      </p:sp>
      <p:sp>
        <p:nvSpPr>
          <p:cNvPr id="17" name="任意多边形 16"/>
          <p:cNvSpPr/>
          <p:nvPr/>
        </p:nvSpPr>
        <p:spPr>
          <a:xfrm>
            <a:off x="1065749" y="414188"/>
            <a:ext cx="2837793" cy="739848"/>
          </a:xfrm>
          <a:custGeom>
            <a:avLst/>
            <a:gdLst>
              <a:gd name="connsiteX0" fmla="*/ 0 w 2837793"/>
              <a:gd name="connsiteY0" fmla="*/ 739848 h 739848"/>
              <a:gd name="connsiteX1" fmla="*/ 964850 w 2837793"/>
              <a:gd name="connsiteY1" fmla="*/ 27246 h 739848"/>
              <a:gd name="connsiteX2" fmla="*/ 2837793 w 2837793"/>
              <a:gd name="connsiteY2" fmla="*/ 216433 h 739848"/>
            </a:gdLst>
            <a:ahLst/>
            <a:cxnLst>
              <a:cxn ang="0">
                <a:pos x="connsiteX0" y="connsiteY0"/>
              </a:cxn>
              <a:cxn ang="0">
                <a:pos x="connsiteX1" y="connsiteY1"/>
              </a:cxn>
              <a:cxn ang="0">
                <a:pos x="connsiteX2" y="connsiteY2"/>
              </a:cxn>
            </a:cxnLst>
            <a:rect l="l" t="t" r="r" b="b"/>
            <a:pathLst>
              <a:path w="2837793" h="739848">
                <a:moveTo>
                  <a:pt x="0" y="739848"/>
                </a:moveTo>
                <a:cubicBezTo>
                  <a:pt x="245942" y="427165"/>
                  <a:pt x="491885" y="114482"/>
                  <a:pt x="964850" y="27246"/>
                </a:cubicBezTo>
                <a:cubicBezTo>
                  <a:pt x="1437815" y="-59990"/>
                  <a:pt x="2137804" y="78221"/>
                  <a:pt x="2837793" y="216433"/>
                </a:cubicBezTo>
              </a:path>
            </a:pathLst>
          </a:custGeom>
          <a:noFill/>
          <a:ln w="1270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4019550" y="2146300"/>
            <a:ext cx="4832350" cy="311150"/>
            <a:chOff x="4019550" y="2146300"/>
            <a:chExt cx="4832350" cy="311150"/>
          </a:xfrm>
          <a:solidFill>
            <a:schemeClr val="bg1"/>
          </a:solidFill>
        </p:grpSpPr>
        <p:sp>
          <p:nvSpPr>
            <p:cNvPr id="19" name="矩形 18"/>
            <p:cNvSpPr/>
            <p:nvPr/>
          </p:nvSpPr>
          <p:spPr>
            <a:xfrm>
              <a:off x="5403850" y="2146300"/>
              <a:ext cx="3448050" cy="146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019550" y="2311692"/>
              <a:ext cx="4267200" cy="1457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019550" y="2311692"/>
            <a:ext cx="5065662" cy="288435"/>
            <a:chOff x="4019550" y="2311692"/>
            <a:chExt cx="5065662" cy="288435"/>
          </a:xfrm>
          <a:solidFill>
            <a:schemeClr val="bg1"/>
          </a:solidFill>
        </p:grpSpPr>
        <p:sp>
          <p:nvSpPr>
            <p:cNvPr id="21" name="矩形 20"/>
            <p:cNvSpPr/>
            <p:nvPr/>
          </p:nvSpPr>
          <p:spPr>
            <a:xfrm>
              <a:off x="4019550" y="2470727"/>
              <a:ext cx="4933950" cy="129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350250" y="2311692"/>
              <a:ext cx="734962" cy="1457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019550" y="2610646"/>
            <a:ext cx="4933950" cy="437177"/>
            <a:chOff x="4019550" y="2610646"/>
            <a:chExt cx="4933950" cy="437177"/>
          </a:xfrm>
          <a:solidFill>
            <a:schemeClr val="bg1"/>
          </a:solidFill>
        </p:grpSpPr>
        <p:sp>
          <p:nvSpPr>
            <p:cNvPr id="23" name="矩形 22"/>
            <p:cNvSpPr/>
            <p:nvPr/>
          </p:nvSpPr>
          <p:spPr>
            <a:xfrm>
              <a:off x="4019550" y="2610646"/>
              <a:ext cx="4933950" cy="129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019550" y="2750565"/>
              <a:ext cx="4933950" cy="129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019550" y="2890017"/>
              <a:ext cx="901700" cy="1578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4921250" y="2902469"/>
            <a:ext cx="4032250" cy="14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019550" y="3059147"/>
            <a:ext cx="4267200" cy="128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2038350" y="1476432"/>
            <a:ext cx="3384266" cy="496765"/>
            <a:chOff x="2038350" y="1476432"/>
            <a:chExt cx="3384266" cy="496765"/>
          </a:xfrm>
        </p:grpSpPr>
        <p:sp>
          <p:nvSpPr>
            <p:cNvPr id="18" name="任意多边形 17"/>
            <p:cNvSpPr/>
            <p:nvPr/>
          </p:nvSpPr>
          <p:spPr>
            <a:xfrm rot="859386">
              <a:off x="3323764" y="1841546"/>
              <a:ext cx="2098852" cy="131651"/>
            </a:xfrm>
            <a:custGeom>
              <a:avLst/>
              <a:gdLst>
                <a:gd name="connsiteX0" fmla="*/ 0 w 2837793"/>
                <a:gd name="connsiteY0" fmla="*/ 739848 h 739848"/>
                <a:gd name="connsiteX1" fmla="*/ 964850 w 2837793"/>
                <a:gd name="connsiteY1" fmla="*/ 27246 h 739848"/>
                <a:gd name="connsiteX2" fmla="*/ 2837793 w 2837793"/>
                <a:gd name="connsiteY2" fmla="*/ 216433 h 739848"/>
              </a:gdLst>
              <a:ahLst/>
              <a:cxnLst>
                <a:cxn ang="0">
                  <a:pos x="connsiteX0" y="connsiteY0"/>
                </a:cxn>
                <a:cxn ang="0">
                  <a:pos x="connsiteX1" y="connsiteY1"/>
                </a:cxn>
                <a:cxn ang="0">
                  <a:pos x="connsiteX2" y="connsiteY2"/>
                </a:cxn>
              </a:cxnLst>
              <a:rect l="l" t="t" r="r" b="b"/>
              <a:pathLst>
                <a:path w="2837793" h="739848">
                  <a:moveTo>
                    <a:pt x="0" y="739848"/>
                  </a:moveTo>
                  <a:cubicBezTo>
                    <a:pt x="245942" y="427165"/>
                    <a:pt x="491885" y="114482"/>
                    <a:pt x="964850" y="27246"/>
                  </a:cubicBezTo>
                  <a:cubicBezTo>
                    <a:pt x="1437815" y="-59990"/>
                    <a:pt x="2137804" y="78221"/>
                    <a:pt x="2837793" y="216433"/>
                  </a:cubicBezTo>
                </a:path>
              </a:pathLst>
            </a:custGeom>
            <a:noFill/>
            <a:ln w="127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038350" y="1476432"/>
              <a:ext cx="1301750" cy="473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2035317" y="1955072"/>
            <a:ext cx="3306959" cy="487052"/>
            <a:chOff x="2038350" y="1476432"/>
            <a:chExt cx="3306959" cy="487052"/>
          </a:xfrm>
        </p:grpSpPr>
        <p:sp>
          <p:nvSpPr>
            <p:cNvPr id="33" name="任意多边形 32"/>
            <p:cNvSpPr/>
            <p:nvPr/>
          </p:nvSpPr>
          <p:spPr>
            <a:xfrm rot="859386">
              <a:off x="3338174" y="1726861"/>
              <a:ext cx="2007135" cy="236623"/>
            </a:xfrm>
            <a:custGeom>
              <a:avLst/>
              <a:gdLst>
                <a:gd name="connsiteX0" fmla="*/ 0 w 2837793"/>
                <a:gd name="connsiteY0" fmla="*/ 739848 h 739848"/>
                <a:gd name="connsiteX1" fmla="*/ 964850 w 2837793"/>
                <a:gd name="connsiteY1" fmla="*/ 27246 h 739848"/>
                <a:gd name="connsiteX2" fmla="*/ 2837793 w 2837793"/>
                <a:gd name="connsiteY2" fmla="*/ 216433 h 739848"/>
              </a:gdLst>
              <a:ahLst/>
              <a:cxnLst>
                <a:cxn ang="0">
                  <a:pos x="connsiteX0" y="connsiteY0"/>
                </a:cxn>
                <a:cxn ang="0">
                  <a:pos x="connsiteX1" y="connsiteY1"/>
                </a:cxn>
                <a:cxn ang="0">
                  <a:pos x="connsiteX2" y="connsiteY2"/>
                </a:cxn>
              </a:cxnLst>
              <a:rect l="l" t="t" r="r" b="b"/>
              <a:pathLst>
                <a:path w="2837793" h="739848">
                  <a:moveTo>
                    <a:pt x="0" y="739848"/>
                  </a:moveTo>
                  <a:cubicBezTo>
                    <a:pt x="245942" y="427165"/>
                    <a:pt x="491885" y="114482"/>
                    <a:pt x="964850" y="27246"/>
                  </a:cubicBezTo>
                  <a:cubicBezTo>
                    <a:pt x="1437815" y="-59990"/>
                    <a:pt x="2137804" y="78221"/>
                    <a:pt x="2837793" y="216433"/>
                  </a:cubicBezTo>
                </a:path>
              </a:pathLst>
            </a:custGeom>
            <a:noFill/>
            <a:ln w="127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2038350" y="1476432"/>
              <a:ext cx="1301750" cy="473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2033392" y="2417180"/>
            <a:ext cx="2522840" cy="485289"/>
            <a:chOff x="2038350" y="1476431"/>
            <a:chExt cx="2522840" cy="485289"/>
          </a:xfrm>
        </p:grpSpPr>
        <p:sp>
          <p:nvSpPr>
            <p:cNvPr id="37" name="任意多边形 36"/>
            <p:cNvSpPr/>
            <p:nvPr/>
          </p:nvSpPr>
          <p:spPr>
            <a:xfrm rot="859386">
              <a:off x="3350553" y="1628338"/>
              <a:ext cx="1210637" cy="236623"/>
            </a:xfrm>
            <a:custGeom>
              <a:avLst/>
              <a:gdLst>
                <a:gd name="connsiteX0" fmla="*/ 0 w 2837793"/>
                <a:gd name="connsiteY0" fmla="*/ 739848 h 739848"/>
                <a:gd name="connsiteX1" fmla="*/ 964850 w 2837793"/>
                <a:gd name="connsiteY1" fmla="*/ 27246 h 739848"/>
                <a:gd name="connsiteX2" fmla="*/ 2837793 w 2837793"/>
                <a:gd name="connsiteY2" fmla="*/ 216433 h 739848"/>
              </a:gdLst>
              <a:ahLst/>
              <a:cxnLst>
                <a:cxn ang="0">
                  <a:pos x="connsiteX0" y="connsiteY0"/>
                </a:cxn>
                <a:cxn ang="0">
                  <a:pos x="connsiteX1" y="connsiteY1"/>
                </a:cxn>
                <a:cxn ang="0">
                  <a:pos x="connsiteX2" y="connsiteY2"/>
                </a:cxn>
              </a:cxnLst>
              <a:rect l="l" t="t" r="r" b="b"/>
              <a:pathLst>
                <a:path w="2837793" h="739848">
                  <a:moveTo>
                    <a:pt x="0" y="739848"/>
                  </a:moveTo>
                  <a:cubicBezTo>
                    <a:pt x="245942" y="427165"/>
                    <a:pt x="491885" y="114482"/>
                    <a:pt x="964850" y="27246"/>
                  </a:cubicBezTo>
                  <a:cubicBezTo>
                    <a:pt x="1437815" y="-59990"/>
                    <a:pt x="2137804" y="78221"/>
                    <a:pt x="2837793" y="216433"/>
                  </a:cubicBezTo>
                </a:path>
              </a:pathLst>
            </a:custGeom>
            <a:noFill/>
            <a:ln w="127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2038350" y="1476431"/>
              <a:ext cx="1301750" cy="485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2043846" y="2880988"/>
            <a:ext cx="4788529" cy="542691"/>
            <a:chOff x="2038350" y="1419029"/>
            <a:chExt cx="4788529" cy="542691"/>
          </a:xfrm>
        </p:grpSpPr>
        <p:sp>
          <p:nvSpPr>
            <p:cNvPr id="41" name="任意多边形 40"/>
            <p:cNvSpPr/>
            <p:nvPr/>
          </p:nvSpPr>
          <p:spPr>
            <a:xfrm>
              <a:off x="3333579" y="1419029"/>
              <a:ext cx="3493300" cy="236623"/>
            </a:xfrm>
            <a:custGeom>
              <a:avLst/>
              <a:gdLst>
                <a:gd name="connsiteX0" fmla="*/ 0 w 2837793"/>
                <a:gd name="connsiteY0" fmla="*/ 739848 h 739848"/>
                <a:gd name="connsiteX1" fmla="*/ 964850 w 2837793"/>
                <a:gd name="connsiteY1" fmla="*/ 27246 h 739848"/>
                <a:gd name="connsiteX2" fmla="*/ 2837793 w 2837793"/>
                <a:gd name="connsiteY2" fmla="*/ 216433 h 739848"/>
              </a:gdLst>
              <a:ahLst/>
              <a:cxnLst>
                <a:cxn ang="0">
                  <a:pos x="connsiteX0" y="connsiteY0"/>
                </a:cxn>
                <a:cxn ang="0">
                  <a:pos x="connsiteX1" y="connsiteY1"/>
                </a:cxn>
                <a:cxn ang="0">
                  <a:pos x="connsiteX2" y="connsiteY2"/>
                </a:cxn>
              </a:cxnLst>
              <a:rect l="l" t="t" r="r" b="b"/>
              <a:pathLst>
                <a:path w="2837793" h="739848">
                  <a:moveTo>
                    <a:pt x="0" y="739848"/>
                  </a:moveTo>
                  <a:cubicBezTo>
                    <a:pt x="245942" y="427165"/>
                    <a:pt x="491885" y="114482"/>
                    <a:pt x="964850" y="27246"/>
                  </a:cubicBezTo>
                  <a:cubicBezTo>
                    <a:pt x="1437815" y="-59990"/>
                    <a:pt x="2137804" y="78221"/>
                    <a:pt x="2837793" y="216433"/>
                  </a:cubicBezTo>
                </a:path>
              </a:pathLst>
            </a:custGeom>
            <a:noFill/>
            <a:ln w="127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2038350" y="1476431"/>
              <a:ext cx="1301750" cy="485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2043846" y="3292957"/>
            <a:ext cx="2735041" cy="606299"/>
            <a:chOff x="2038350" y="1355421"/>
            <a:chExt cx="2735041" cy="606299"/>
          </a:xfrm>
        </p:grpSpPr>
        <p:sp>
          <p:nvSpPr>
            <p:cNvPr id="44" name="任意多边形 43"/>
            <p:cNvSpPr/>
            <p:nvPr/>
          </p:nvSpPr>
          <p:spPr>
            <a:xfrm rot="20625504">
              <a:off x="3254716" y="1355421"/>
              <a:ext cx="1518675" cy="236623"/>
            </a:xfrm>
            <a:custGeom>
              <a:avLst/>
              <a:gdLst>
                <a:gd name="connsiteX0" fmla="*/ 0 w 2837793"/>
                <a:gd name="connsiteY0" fmla="*/ 739848 h 739848"/>
                <a:gd name="connsiteX1" fmla="*/ 964850 w 2837793"/>
                <a:gd name="connsiteY1" fmla="*/ 27246 h 739848"/>
                <a:gd name="connsiteX2" fmla="*/ 2837793 w 2837793"/>
                <a:gd name="connsiteY2" fmla="*/ 216433 h 739848"/>
              </a:gdLst>
              <a:ahLst/>
              <a:cxnLst>
                <a:cxn ang="0">
                  <a:pos x="connsiteX0" y="connsiteY0"/>
                </a:cxn>
                <a:cxn ang="0">
                  <a:pos x="connsiteX1" y="connsiteY1"/>
                </a:cxn>
                <a:cxn ang="0">
                  <a:pos x="connsiteX2" y="connsiteY2"/>
                </a:cxn>
              </a:cxnLst>
              <a:rect l="l" t="t" r="r" b="b"/>
              <a:pathLst>
                <a:path w="2837793" h="739848">
                  <a:moveTo>
                    <a:pt x="0" y="739848"/>
                  </a:moveTo>
                  <a:cubicBezTo>
                    <a:pt x="245942" y="427165"/>
                    <a:pt x="491885" y="114482"/>
                    <a:pt x="964850" y="27246"/>
                  </a:cubicBezTo>
                  <a:cubicBezTo>
                    <a:pt x="1437815" y="-59990"/>
                    <a:pt x="2137804" y="78221"/>
                    <a:pt x="2837793" y="216433"/>
                  </a:cubicBezTo>
                </a:path>
              </a:pathLst>
            </a:custGeom>
            <a:noFill/>
            <a:ln w="127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038350" y="1476431"/>
              <a:ext cx="1301750" cy="485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3924152" y="1277936"/>
            <a:ext cx="3602754" cy="3370264"/>
            <a:chOff x="3924152" y="1277936"/>
            <a:chExt cx="3602754" cy="3370264"/>
          </a:xfrm>
        </p:grpSpPr>
        <p:sp>
          <p:nvSpPr>
            <p:cNvPr id="48" name="下箭头 47"/>
            <p:cNvSpPr/>
            <p:nvPr/>
          </p:nvSpPr>
          <p:spPr>
            <a:xfrm>
              <a:off x="3924152" y="1277936"/>
              <a:ext cx="425450" cy="3370264"/>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4214781" y="2667166"/>
              <a:ext cx="3312125" cy="307777"/>
            </a:xfrm>
            <a:prstGeom prst="rect">
              <a:avLst/>
            </a:prstGeom>
            <a:solidFill>
              <a:srgbClr val="0070C0"/>
            </a:solidFill>
          </p:spPr>
          <p:txBody>
            <a:bodyPr wrap="none" rtlCol="0">
              <a:spAutoFit/>
            </a:bodyPr>
            <a:lstStyle/>
            <a:p>
              <a:r>
                <a:rPr lang="en-US" altLang="zh-CN" dirty="0" smtClean="0">
                  <a:solidFill>
                    <a:schemeClr val="bg1"/>
                  </a:solidFill>
                </a:rPr>
                <a:t>Written into FPGA DRAM through </a:t>
              </a:r>
              <a:r>
                <a:rPr lang="en-US" altLang="zh-CN" dirty="0" err="1" smtClean="0">
                  <a:solidFill>
                    <a:schemeClr val="bg1"/>
                  </a:solidFill>
                </a:rPr>
                <a:t>PCIe</a:t>
              </a:r>
              <a:endParaRPr lang="zh-CN" altLang="en-US" dirty="0">
                <a:solidFill>
                  <a:schemeClr val="bg1"/>
                </a:solidFill>
              </a:endParaRPr>
            </a:p>
          </p:txBody>
        </p:sp>
      </p:grpSp>
      <p:grpSp>
        <p:nvGrpSpPr>
          <p:cNvPr id="51" name="组合 50"/>
          <p:cNvGrpSpPr/>
          <p:nvPr/>
        </p:nvGrpSpPr>
        <p:grpSpPr>
          <a:xfrm>
            <a:off x="5303740" y="1865547"/>
            <a:ext cx="3649760" cy="2782653"/>
            <a:chOff x="3924152" y="1277936"/>
            <a:chExt cx="3649760" cy="2782653"/>
          </a:xfrm>
        </p:grpSpPr>
        <p:sp>
          <p:nvSpPr>
            <p:cNvPr id="52" name="下箭头 51"/>
            <p:cNvSpPr/>
            <p:nvPr/>
          </p:nvSpPr>
          <p:spPr>
            <a:xfrm>
              <a:off x="3924152" y="1277936"/>
              <a:ext cx="425450" cy="27826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nvSpPr>
          <p:spPr>
            <a:xfrm>
              <a:off x="4261787" y="2394727"/>
              <a:ext cx="3312125" cy="307777"/>
            </a:xfrm>
            <a:prstGeom prst="rect">
              <a:avLst/>
            </a:prstGeom>
            <a:solidFill>
              <a:srgbClr val="00B050"/>
            </a:solidFill>
            <a:ln>
              <a:solidFill>
                <a:srgbClr val="00B050"/>
              </a:solidFill>
            </a:ln>
          </p:spPr>
          <p:txBody>
            <a:bodyPr wrap="none" rtlCol="0">
              <a:spAutoFit/>
            </a:bodyPr>
            <a:lstStyle/>
            <a:p>
              <a:r>
                <a:rPr lang="en-US" altLang="zh-CN" dirty="0" smtClean="0">
                  <a:solidFill>
                    <a:schemeClr val="bg1"/>
                  </a:solidFill>
                </a:rPr>
                <a:t>Written into FPGA DRAM through </a:t>
              </a:r>
              <a:r>
                <a:rPr lang="en-US" altLang="zh-CN" dirty="0" err="1" smtClean="0">
                  <a:solidFill>
                    <a:schemeClr val="bg1"/>
                  </a:solidFill>
                </a:rPr>
                <a:t>PCIe</a:t>
              </a:r>
              <a:endParaRPr lang="zh-CN" altLang="en-US" dirty="0">
                <a:solidFill>
                  <a:schemeClr val="bg1"/>
                </a:solidFill>
              </a:endParaRPr>
            </a:p>
          </p:txBody>
        </p:sp>
      </p:grpSp>
      <p:sp>
        <p:nvSpPr>
          <p:cNvPr id="54" name="圆角矩形 53"/>
          <p:cNvSpPr/>
          <p:nvPr/>
        </p:nvSpPr>
        <p:spPr>
          <a:xfrm>
            <a:off x="3399408" y="1416806"/>
            <a:ext cx="1192946" cy="470645"/>
          </a:xfrm>
          <a:prstGeom prst="roundRect">
            <a:avLst/>
          </a:prstGeom>
          <a:solidFill>
            <a:srgbClr val="0070C0"/>
          </a:solidFill>
          <a:ln>
            <a:solidFill>
              <a:srgbClr val="0070C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solidFill>
                  <a:schemeClr val="bg1"/>
                </a:solidFill>
              </a:rPr>
              <a:t>Tiling &amp; </a:t>
            </a:r>
            <a:r>
              <a:rPr lang="en-US" altLang="zh-CN" dirty="0" err="1" smtClean="0">
                <a:solidFill>
                  <a:schemeClr val="bg1"/>
                </a:solidFill>
              </a:rPr>
              <a:t>Reorderring</a:t>
            </a:r>
            <a:endParaRPr lang="zh-CN" altLang="en-US" dirty="0">
              <a:solidFill>
                <a:schemeClr val="bg1"/>
              </a:solidFill>
            </a:endParaRPr>
          </a:p>
        </p:txBody>
      </p:sp>
      <p:sp>
        <p:nvSpPr>
          <p:cNvPr id="55" name="圆角矩形 54"/>
          <p:cNvSpPr/>
          <p:nvPr/>
        </p:nvSpPr>
        <p:spPr>
          <a:xfrm>
            <a:off x="3418984" y="1892825"/>
            <a:ext cx="1192946" cy="470645"/>
          </a:xfrm>
          <a:prstGeom prst="roundRect">
            <a:avLst/>
          </a:prstGeom>
          <a:solidFill>
            <a:srgbClr val="0070C0"/>
          </a:solidFill>
          <a:ln>
            <a:solidFill>
              <a:srgbClr val="0070C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solidFill>
                  <a:schemeClr val="bg1"/>
                </a:solidFill>
              </a:rPr>
              <a:t>Tiling &amp; </a:t>
            </a:r>
            <a:r>
              <a:rPr lang="en-US" altLang="zh-CN" dirty="0" err="1" smtClean="0">
                <a:solidFill>
                  <a:schemeClr val="bg1"/>
                </a:solidFill>
              </a:rPr>
              <a:t>Reorderring</a:t>
            </a:r>
            <a:endParaRPr lang="zh-CN" altLang="en-US" dirty="0">
              <a:solidFill>
                <a:schemeClr val="bg1"/>
              </a:solidFill>
            </a:endParaRPr>
          </a:p>
        </p:txBody>
      </p:sp>
      <p:sp>
        <p:nvSpPr>
          <p:cNvPr id="56" name="圆角矩形 55"/>
          <p:cNvSpPr/>
          <p:nvPr/>
        </p:nvSpPr>
        <p:spPr>
          <a:xfrm>
            <a:off x="3426911" y="2349592"/>
            <a:ext cx="1192946" cy="470645"/>
          </a:xfrm>
          <a:prstGeom prst="roundRect">
            <a:avLst/>
          </a:prstGeom>
          <a:solidFill>
            <a:srgbClr val="0070C0"/>
          </a:solidFill>
          <a:ln>
            <a:solidFill>
              <a:srgbClr val="0070C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solidFill>
                  <a:schemeClr val="bg1"/>
                </a:solidFill>
              </a:rPr>
              <a:t>Tiling &amp; </a:t>
            </a:r>
            <a:r>
              <a:rPr lang="en-US" altLang="zh-CN" dirty="0" err="1" smtClean="0">
                <a:solidFill>
                  <a:schemeClr val="bg1"/>
                </a:solidFill>
              </a:rPr>
              <a:t>Reorderring</a:t>
            </a:r>
            <a:endParaRPr lang="zh-CN" altLang="en-US" dirty="0">
              <a:solidFill>
                <a:schemeClr val="bg1"/>
              </a:solidFill>
            </a:endParaRPr>
          </a:p>
        </p:txBody>
      </p:sp>
      <p:sp>
        <p:nvSpPr>
          <p:cNvPr id="57" name="圆角矩形 56"/>
          <p:cNvSpPr/>
          <p:nvPr/>
        </p:nvSpPr>
        <p:spPr>
          <a:xfrm>
            <a:off x="3433491" y="2812077"/>
            <a:ext cx="1192946" cy="470645"/>
          </a:xfrm>
          <a:prstGeom prst="roundRect">
            <a:avLst/>
          </a:prstGeom>
          <a:solidFill>
            <a:srgbClr val="0070C0"/>
          </a:solidFill>
          <a:ln>
            <a:solidFill>
              <a:srgbClr val="0070C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solidFill>
                  <a:schemeClr val="bg1"/>
                </a:solidFill>
              </a:rPr>
              <a:t>Tiling &amp; </a:t>
            </a:r>
            <a:r>
              <a:rPr lang="en-US" altLang="zh-CN" dirty="0" err="1" smtClean="0">
                <a:solidFill>
                  <a:schemeClr val="bg1"/>
                </a:solidFill>
              </a:rPr>
              <a:t>Reorderring</a:t>
            </a:r>
            <a:endParaRPr lang="zh-CN" altLang="en-US" dirty="0">
              <a:solidFill>
                <a:schemeClr val="bg1"/>
              </a:solidFill>
            </a:endParaRPr>
          </a:p>
        </p:txBody>
      </p:sp>
      <p:sp>
        <p:nvSpPr>
          <p:cNvPr id="58" name="圆角矩形 57"/>
          <p:cNvSpPr/>
          <p:nvPr/>
        </p:nvSpPr>
        <p:spPr>
          <a:xfrm>
            <a:off x="3433491" y="3194721"/>
            <a:ext cx="1178439" cy="470645"/>
          </a:xfrm>
          <a:prstGeom prst="roundRect">
            <a:avLst/>
          </a:prstGeom>
          <a:solidFill>
            <a:srgbClr val="0070C0"/>
          </a:solidFill>
          <a:ln>
            <a:solidFill>
              <a:srgbClr val="0070C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dirty="0" smtClean="0">
                <a:solidFill>
                  <a:schemeClr val="bg1"/>
                </a:solidFill>
              </a:rPr>
              <a:t>Tiling &amp; </a:t>
            </a:r>
            <a:r>
              <a:rPr lang="en-US" altLang="zh-CN" dirty="0" err="1" smtClean="0">
                <a:solidFill>
                  <a:schemeClr val="bg1"/>
                </a:solidFill>
              </a:rPr>
              <a:t>Reorderring</a:t>
            </a:r>
            <a:endParaRPr lang="zh-CN" altLang="en-US" dirty="0">
              <a:solidFill>
                <a:schemeClr val="bg1"/>
              </a:solidFill>
            </a:endParaRP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294230862"/>
      </p:ext>
    </p:extLst>
  </p:cSld>
  <p:clrMapOvr>
    <a:masterClrMapping/>
  </p:clrMapOvr>
  <mc:AlternateContent xmlns:mc="http://schemas.openxmlformats.org/markup-compatibility/2006">
    <mc:Choice xmlns:p14="http://schemas.microsoft.com/office/powerpoint/2010/main" Requires="p14">
      <p:transition spd="slow" p14:dur="2000" advTm="62996"/>
    </mc:Choice>
    <mc:Fallback>
      <p:transition spd="slow" advTm="6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0"/>
                                        </p:tgtEl>
                                      </p:cBhvr>
                                    </p:animEffect>
                                    <p:set>
                                      <p:cBhvr>
                                        <p:cTn id="39" dur="1" fill="hold">
                                          <p:stCondLst>
                                            <p:cond delay="499"/>
                                          </p:stCondLst>
                                        </p:cTn>
                                        <p:tgtEl>
                                          <p:spTgt spid="5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xit" presetSubtype="0" fill="hold" nodeType="with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54"/>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par>
                          <p:cTn id="77" fill="hold">
                            <p:stCondLst>
                              <p:cond delay="1500"/>
                            </p:stCondLst>
                            <p:childTnLst>
                              <p:par>
                                <p:cTn id="78" presetID="10" presetClass="exit" presetSubtype="0" fill="hold" nodeType="afterEffect">
                                  <p:stCondLst>
                                    <p:cond delay="0"/>
                                  </p:stCondLst>
                                  <p:childTnLst>
                                    <p:animEffect transition="out" filter="fade">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5"/>
                                        </p:tgtEl>
                                        <p:attrNameLst>
                                          <p:attrName>style.visibility</p:attrName>
                                        </p:attrNameLst>
                                      </p:cBhvr>
                                      <p:to>
                                        <p:strVal val="hidden"/>
                                      </p:to>
                                    </p:set>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fade">
                                      <p:cBhvr>
                                        <p:cTn id="89" dur="500"/>
                                        <p:tgtEl>
                                          <p:spTgt spid="56"/>
                                        </p:tgtEl>
                                      </p:cBhvr>
                                    </p:animEffect>
                                  </p:childTnLst>
                                </p:cTn>
                              </p:par>
                            </p:childTnLst>
                          </p:cTn>
                        </p:par>
                        <p:par>
                          <p:cTn id="90" fill="hold">
                            <p:stCondLst>
                              <p:cond delay="2500"/>
                            </p:stCondLst>
                            <p:childTnLst>
                              <p:par>
                                <p:cTn id="91" presetID="10" presetClass="exit" presetSubtype="0" fill="hold" nodeType="afterEffect">
                                  <p:stCondLst>
                                    <p:cond delay="0"/>
                                  </p:stCondLst>
                                  <p:childTnLst>
                                    <p:animEffect transition="out" filter="fade">
                                      <p:cBhvr>
                                        <p:cTn id="92" dur="500"/>
                                        <p:tgtEl>
                                          <p:spTgt spid="39"/>
                                        </p:tgtEl>
                                      </p:cBhvr>
                                    </p:animEffect>
                                    <p:set>
                                      <p:cBhvr>
                                        <p:cTn id="93" dur="1" fill="hold">
                                          <p:stCondLst>
                                            <p:cond delay="499"/>
                                          </p:stCondLst>
                                        </p:cTn>
                                        <p:tgtEl>
                                          <p:spTgt spid="39"/>
                                        </p:tgtEl>
                                        <p:attrNameLst>
                                          <p:attrName>style.visibility</p:attrName>
                                        </p:attrNameLst>
                                      </p:cBhvr>
                                      <p:to>
                                        <p:strVal val="hidden"/>
                                      </p:to>
                                    </p:set>
                                  </p:childTnLst>
                                </p:cTn>
                              </p:par>
                            </p:childTnLst>
                          </p:cTn>
                        </p:par>
                        <p:par>
                          <p:cTn id="94" fill="hold">
                            <p:stCondLst>
                              <p:cond delay="3000"/>
                            </p:stCondLst>
                            <p:childTnLst>
                              <p:par>
                                <p:cTn id="95" presetID="10" presetClass="exit" presetSubtype="0" fill="hold" nodeType="afterEffect">
                                  <p:stCondLst>
                                    <p:cond delay="0"/>
                                  </p:stCondLst>
                                  <p:childTnLst>
                                    <p:animEffect transition="out" filter="fade">
                                      <p:cBhvr>
                                        <p:cTn id="96" dur="500"/>
                                        <p:tgtEl>
                                          <p:spTgt spid="36"/>
                                        </p:tgtEl>
                                      </p:cBhvr>
                                    </p:animEffect>
                                    <p:set>
                                      <p:cBhvr>
                                        <p:cTn id="97" dur="1" fill="hold">
                                          <p:stCondLst>
                                            <p:cond delay="499"/>
                                          </p:stCondLst>
                                        </p:cTn>
                                        <p:tgtEl>
                                          <p:spTgt spid="36"/>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56"/>
                                        </p:tgtEl>
                                        <p:attrNameLst>
                                          <p:attrName>style.visibility</p:attrName>
                                        </p:attrNameLst>
                                      </p:cBhvr>
                                      <p:to>
                                        <p:strVal val="hidden"/>
                                      </p:to>
                                    </p:set>
                                  </p:childTnLst>
                                </p:cTn>
                              </p:par>
                            </p:childTnLst>
                          </p:cTn>
                        </p:par>
                        <p:par>
                          <p:cTn id="100" fill="hold">
                            <p:stCondLst>
                              <p:cond delay="3500"/>
                            </p:stCondLst>
                            <p:childTnLst>
                              <p:par>
                                <p:cTn id="101" presetID="10" presetClass="entr" presetSubtype="0" fill="hold" nodeType="after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childTnLst>
                          </p:cTn>
                        </p:par>
                        <p:par>
                          <p:cTn id="107" fill="hold">
                            <p:stCondLst>
                              <p:cond delay="4000"/>
                            </p:stCondLst>
                            <p:childTnLst>
                              <p:par>
                                <p:cTn id="108" presetID="10" presetClass="exit" presetSubtype="0" fill="hold" grpId="0" nodeType="after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childTnLst>
                          </p:cTn>
                        </p:par>
                        <p:par>
                          <p:cTn id="111" fill="hold">
                            <p:stCondLst>
                              <p:cond delay="4500"/>
                            </p:stCondLst>
                            <p:childTnLst>
                              <p:par>
                                <p:cTn id="112" presetID="10" presetClass="exit" presetSubtype="0" fill="hold" nodeType="afterEffect">
                                  <p:stCondLst>
                                    <p:cond delay="0"/>
                                  </p:stCondLst>
                                  <p:childTnLst>
                                    <p:animEffect transition="out" filter="fade">
                                      <p:cBhvr>
                                        <p:cTn id="113" dur="500"/>
                                        <p:tgtEl>
                                          <p:spTgt spid="40"/>
                                        </p:tgtEl>
                                      </p:cBhvr>
                                    </p:animEffect>
                                    <p:set>
                                      <p:cBhvr>
                                        <p:cTn id="114" dur="1" fill="hold">
                                          <p:stCondLst>
                                            <p:cond delay="499"/>
                                          </p:stCondLst>
                                        </p:cTn>
                                        <p:tgtEl>
                                          <p:spTgt spid="40"/>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57"/>
                                        </p:tgtEl>
                                        <p:attrNameLst>
                                          <p:attrName>style.visibility</p:attrName>
                                        </p:attrNameLst>
                                      </p:cBhvr>
                                      <p:to>
                                        <p:strVal val="hidden"/>
                                      </p:to>
                                    </p:set>
                                  </p:childTnLst>
                                </p:cTn>
                              </p:par>
                            </p:childTnLst>
                          </p:cTn>
                        </p:par>
                        <p:par>
                          <p:cTn id="117" fill="hold">
                            <p:stCondLst>
                              <p:cond delay="5000"/>
                            </p:stCondLst>
                            <p:childTnLst>
                              <p:par>
                                <p:cTn id="118" presetID="10" presetClass="entr" presetSubtype="0" fill="hold" nodeType="after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fade">
                                      <p:cBhvr>
                                        <p:cTn id="120" dur="500"/>
                                        <p:tgtEl>
                                          <p:spTgt spid="4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8"/>
                                        </p:tgtEl>
                                        <p:attrNameLst>
                                          <p:attrName>style.visibility</p:attrName>
                                        </p:attrNameLst>
                                      </p:cBhvr>
                                      <p:to>
                                        <p:strVal val="visible"/>
                                      </p:to>
                                    </p:set>
                                    <p:animEffect transition="in" filter="fade">
                                      <p:cBhvr>
                                        <p:cTn id="123" dur="500"/>
                                        <p:tgtEl>
                                          <p:spTgt spid="58"/>
                                        </p:tgtEl>
                                      </p:cBhvr>
                                    </p:animEffect>
                                  </p:childTnLst>
                                </p:cTn>
                              </p:par>
                            </p:childTnLst>
                          </p:cTn>
                        </p:par>
                        <p:par>
                          <p:cTn id="124" fill="hold">
                            <p:stCondLst>
                              <p:cond delay="5500"/>
                            </p:stCondLst>
                            <p:childTnLst>
                              <p:par>
                                <p:cTn id="125" presetID="10" presetClass="exit" presetSubtype="0" fill="hold" grpId="0" nodeType="afterEffect">
                                  <p:stCondLst>
                                    <p:cond delay="0"/>
                                  </p:stCondLst>
                                  <p:childTnLst>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par>
                          <p:cTn id="128" fill="hold">
                            <p:stCondLst>
                              <p:cond delay="6000"/>
                            </p:stCondLst>
                            <p:childTnLst>
                              <p:par>
                                <p:cTn id="129" presetID="10" presetClass="exit" presetSubtype="0" fill="hold" nodeType="afterEffect">
                                  <p:stCondLst>
                                    <p:cond delay="0"/>
                                  </p:stCondLst>
                                  <p:childTnLst>
                                    <p:animEffect transition="out" filter="fade">
                                      <p:cBhvr>
                                        <p:cTn id="130" dur="500"/>
                                        <p:tgtEl>
                                          <p:spTgt spid="43"/>
                                        </p:tgtEl>
                                      </p:cBhvr>
                                    </p:animEffect>
                                    <p:set>
                                      <p:cBhvr>
                                        <p:cTn id="131" dur="1" fill="hold">
                                          <p:stCondLst>
                                            <p:cond delay="499"/>
                                          </p:stCondLst>
                                        </p:cTn>
                                        <p:tgtEl>
                                          <p:spTgt spid="43"/>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58"/>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up)">
                                      <p:cBhvr>
                                        <p:cTn id="138" dur="500"/>
                                        <p:tgtEl>
                                          <p:spTgt spid="5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51"/>
                                        </p:tgtEl>
                                      </p:cBhvr>
                                    </p:animEffect>
                                    <p:set>
                                      <p:cBhvr>
                                        <p:cTn id="143"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4" fill="hold" display="0">
                  <p:stCondLst>
                    <p:cond delay="indefinite"/>
                  </p:stCondLst>
                  <p:endCondLst>
                    <p:cond evt="onStopAudio" delay="0">
                      <p:tgtEl>
                        <p:sldTgt/>
                      </p:tgtEl>
                    </p:cond>
                  </p:endCondLst>
                </p:cTn>
                <p:tgtEl>
                  <p:spTgt spid="2"/>
                </p:tgtEl>
              </p:cMediaNode>
            </p:audio>
          </p:childTnLst>
        </p:cTn>
      </p:par>
    </p:tnLst>
    <p:bldLst>
      <p:bldP spid="12" grpId="0" animBg="1"/>
      <p:bldP spid="13" grpId="0"/>
      <p:bldP spid="14" grpId="0" animBg="1"/>
      <p:bldP spid="17" grpId="0" animBg="1"/>
      <p:bldP spid="26" grpId="0" animBg="1"/>
      <p:bldP spid="27" grpId="0"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305350" y="121175"/>
            <a:ext cx="8520600" cy="936100"/>
          </a:xfrm>
          <a:prstGeom prst="rect">
            <a:avLst/>
          </a:prstGeom>
        </p:spPr>
        <p:txBody>
          <a:bodyPr lIns="91425" tIns="91425" rIns="91425" bIns="91425" anchor="t" anchorCtr="0">
            <a:noAutofit/>
          </a:bodyPr>
          <a:lstStyle/>
          <a:p>
            <a:pPr lvl="0">
              <a:spcBef>
                <a:spcPts val="0"/>
              </a:spcBef>
              <a:buNone/>
            </a:pPr>
            <a:r>
              <a:rPr lang="en-US" dirty="0" smtClean="0"/>
              <a:t>Throughput of </a:t>
            </a:r>
            <a:r>
              <a:rPr lang="en-US" dirty="0"/>
              <a:t>E</a:t>
            </a:r>
            <a:r>
              <a:rPr lang="en-US" dirty="0" smtClean="0"/>
              <a:t>ach Layer (1/2)</a:t>
            </a:r>
            <a:br>
              <a:rPr lang="en-US" dirty="0" smtClean="0"/>
            </a:br>
            <a:r>
              <a:rPr lang="en-US" dirty="0" smtClean="0"/>
              <a:t>VC709 &amp; Ku060, VGG</a:t>
            </a:r>
            <a:endParaRPr dirty="0"/>
          </a:p>
        </p:txBody>
      </p:sp>
      <p:pic>
        <p:nvPicPr>
          <p:cNvPr id="435" name="Shape 435"/>
          <p:cNvPicPr preferRelativeResize="0"/>
          <p:nvPr/>
        </p:nvPicPr>
        <p:blipFill>
          <a:blip r:embed="rId5">
            <a:alphaModFix/>
          </a:blip>
          <a:stretch>
            <a:fillRect/>
          </a:stretch>
        </p:blipFill>
        <p:spPr>
          <a:xfrm>
            <a:off x="520700" y="1898649"/>
            <a:ext cx="3493425" cy="3147549"/>
          </a:xfrm>
          <a:prstGeom prst="rect">
            <a:avLst/>
          </a:prstGeom>
          <a:noFill/>
          <a:ln>
            <a:noFill/>
          </a:ln>
        </p:spPr>
      </p:pic>
      <p:pic>
        <p:nvPicPr>
          <p:cNvPr id="436" name="Shape 436"/>
          <p:cNvPicPr preferRelativeResize="0"/>
          <p:nvPr/>
        </p:nvPicPr>
        <p:blipFill>
          <a:blip r:embed="rId6">
            <a:alphaModFix/>
          </a:blip>
          <a:stretch>
            <a:fillRect/>
          </a:stretch>
        </p:blipFill>
        <p:spPr>
          <a:xfrm>
            <a:off x="4445000" y="1898649"/>
            <a:ext cx="3533775" cy="3147549"/>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211"/>
    </mc:Choice>
    <mc:Fallback>
      <p:transition spd="slow" advTm="4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367800" y="171975"/>
            <a:ext cx="8520600" cy="917050"/>
          </a:xfrm>
          <a:prstGeom prst="rect">
            <a:avLst/>
          </a:prstGeom>
        </p:spPr>
        <p:txBody>
          <a:bodyPr lIns="91425" tIns="91425" rIns="91425" bIns="91425" anchor="t" anchorCtr="0">
            <a:noAutofit/>
          </a:bodyPr>
          <a:lstStyle/>
          <a:p>
            <a:pPr lvl="0"/>
            <a:r>
              <a:rPr lang="en-US" altLang="zh-CN" dirty="0"/>
              <a:t>Throughput of Each Layer </a:t>
            </a:r>
            <a:r>
              <a:rPr lang="en-US" altLang="zh-CN" dirty="0" smtClean="0"/>
              <a:t>(2/2</a:t>
            </a:r>
            <a:r>
              <a:rPr lang="en-US" altLang="zh-CN" dirty="0"/>
              <a:t>)</a:t>
            </a:r>
            <a:br>
              <a:rPr lang="en-US" altLang="zh-CN" dirty="0"/>
            </a:br>
            <a:r>
              <a:rPr lang="en-US" altLang="zh-CN" dirty="0" smtClean="0"/>
              <a:t>Ku060</a:t>
            </a:r>
            <a:r>
              <a:rPr lang="en-US" altLang="zh-CN" dirty="0"/>
              <a:t>, </a:t>
            </a:r>
            <a:r>
              <a:rPr lang="en-US" altLang="zh-CN" dirty="0" smtClean="0"/>
              <a:t>VGG &amp; </a:t>
            </a:r>
            <a:r>
              <a:rPr lang="en-US" altLang="zh-CN" dirty="0" err="1" smtClean="0"/>
              <a:t>AlexNet</a:t>
            </a:r>
            <a:endParaRPr dirty="0"/>
          </a:p>
        </p:txBody>
      </p:sp>
      <p:pic>
        <p:nvPicPr>
          <p:cNvPr id="443" name="Shape 443"/>
          <p:cNvPicPr preferRelativeResize="0"/>
          <p:nvPr/>
        </p:nvPicPr>
        <p:blipFill>
          <a:blip r:embed="rId5">
            <a:alphaModFix/>
          </a:blip>
          <a:stretch>
            <a:fillRect/>
          </a:stretch>
        </p:blipFill>
        <p:spPr>
          <a:xfrm>
            <a:off x="577850" y="1717899"/>
            <a:ext cx="3657600" cy="3358699"/>
          </a:xfrm>
          <a:prstGeom prst="rect">
            <a:avLst/>
          </a:prstGeom>
          <a:noFill/>
          <a:ln>
            <a:noFill/>
          </a:ln>
        </p:spPr>
      </p:pic>
      <p:pic>
        <p:nvPicPr>
          <p:cNvPr id="444" name="Shape 444"/>
          <p:cNvPicPr preferRelativeResize="0"/>
          <p:nvPr/>
        </p:nvPicPr>
        <p:blipFill>
          <a:blip r:embed="rId6">
            <a:alphaModFix/>
          </a:blip>
          <a:stretch>
            <a:fillRect/>
          </a:stretch>
        </p:blipFill>
        <p:spPr>
          <a:xfrm>
            <a:off x="4628100" y="1717899"/>
            <a:ext cx="3769774" cy="3358699"/>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084"/>
    </mc:Choice>
    <mc:Fallback>
      <p:transition spd="slow" advTm="51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Comparison with </a:t>
            </a:r>
            <a:r>
              <a:rPr lang="en-US" altLang="zh-CN" dirty="0" smtClean="0"/>
              <a:t>Other </a:t>
            </a:r>
            <a:r>
              <a:rPr lang="en-US" altLang="zh-CN" dirty="0"/>
              <a:t>FPGA </a:t>
            </a:r>
            <a:r>
              <a:rPr lang="en-US" altLang="zh-CN" dirty="0" smtClean="0"/>
              <a:t>Work</a:t>
            </a:r>
            <a:endParaRPr lang="zh-CN" altLang="en-US" dirty="0"/>
          </a:p>
        </p:txBody>
      </p:sp>
      <p:pic>
        <p:nvPicPr>
          <p:cNvPr id="4" name="图片 3"/>
          <p:cNvPicPr>
            <a:picLocks noChangeAspect="1"/>
          </p:cNvPicPr>
          <p:nvPr/>
        </p:nvPicPr>
        <p:blipFill>
          <a:blip r:embed="rId6"/>
          <a:stretch>
            <a:fillRect/>
          </a:stretch>
        </p:blipFill>
        <p:spPr>
          <a:xfrm>
            <a:off x="742949" y="1371599"/>
            <a:ext cx="7215319" cy="2476501"/>
          </a:xfrm>
          <a:prstGeom prst="rect">
            <a:avLst/>
          </a:prstGeom>
        </p:spPr>
      </p:pic>
      <p:sp>
        <p:nvSpPr>
          <p:cNvPr id="5" name="文本框 4"/>
          <p:cNvSpPr txBox="1"/>
          <p:nvPr/>
        </p:nvSpPr>
        <p:spPr>
          <a:xfrm>
            <a:off x="42976" y="4374059"/>
            <a:ext cx="9144000" cy="769441"/>
          </a:xfrm>
          <a:prstGeom prst="rect">
            <a:avLst/>
          </a:prstGeom>
          <a:noFill/>
        </p:spPr>
        <p:txBody>
          <a:bodyPr wrap="square" rtlCol="0">
            <a:spAutoFit/>
          </a:bodyPr>
          <a:lstStyle/>
          <a:p>
            <a:r>
              <a:rPr lang="en-US" altLang="zh-CN" sz="1100" dirty="0" smtClean="0"/>
              <a:t>[1] </a:t>
            </a:r>
            <a:r>
              <a:rPr lang="en-US" altLang="zh-CN" sz="1100" dirty="0"/>
              <a:t>C. Zhang et al., “Optimizing </a:t>
            </a:r>
            <a:r>
              <a:rPr lang="en-US" altLang="zh-CN" sz="1100" dirty="0" err="1"/>
              <a:t>fpga</a:t>
            </a:r>
            <a:r>
              <a:rPr lang="en-US" altLang="zh-CN" sz="1100" dirty="0"/>
              <a:t>-based accelerator design for deep </a:t>
            </a:r>
            <a:r>
              <a:rPr lang="en-US" altLang="zh-CN" sz="1100" dirty="0" smtClean="0"/>
              <a:t>convolutional neural </a:t>
            </a:r>
            <a:r>
              <a:rPr lang="en-US" altLang="zh-CN" sz="1100" dirty="0"/>
              <a:t>networks,” in FPGA. ACM, 2015, pp. 161–170</a:t>
            </a:r>
            <a:r>
              <a:rPr lang="en-US" altLang="zh-CN" sz="1100" dirty="0" smtClean="0"/>
              <a:t>.</a:t>
            </a:r>
          </a:p>
          <a:p>
            <a:r>
              <a:rPr lang="en-US" altLang="zh-CN" sz="1100" dirty="0" smtClean="0"/>
              <a:t>[2] </a:t>
            </a:r>
            <a:r>
              <a:rPr lang="en-US" altLang="zh-CN" sz="1100" dirty="0"/>
              <a:t>J. </a:t>
            </a:r>
            <a:r>
              <a:rPr lang="en-US" altLang="zh-CN" sz="1100" dirty="0" err="1"/>
              <a:t>Qiu</a:t>
            </a:r>
            <a:r>
              <a:rPr lang="en-US" altLang="zh-CN" sz="1100" dirty="0"/>
              <a:t> et al., “Going deeper with embedded </a:t>
            </a:r>
            <a:r>
              <a:rPr lang="en-US" altLang="zh-CN" sz="1100" dirty="0" err="1"/>
              <a:t>fpga</a:t>
            </a:r>
            <a:r>
              <a:rPr lang="en-US" altLang="zh-CN" sz="1100" dirty="0"/>
              <a:t> platform for convolutional </a:t>
            </a:r>
            <a:r>
              <a:rPr lang="en-US" altLang="zh-CN" sz="1100" dirty="0" smtClean="0"/>
              <a:t>neural network</a:t>
            </a:r>
            <a:r>
              <a:rPr lang="en-US" altLang="zh-CN" sz="1100" dirty="0"/>
              <a:t>,” in FPGA. ACM, 2016, pp. 26–35.</a:t>
            </a:r>
            <a:r>
              <a:rPr lang="en-US" altLang="zh-CN" sz="1100" dirty="0" smtClean="0"/>
              <a:t> </a:t>
            </a:r>
          </a:p>
          <a:p>
            <a:r>
              <a:rPr lang="en-US" altLang="zh-CN" sz="1100" dirty="0" smtClean="0"/>
              <a:t>[3] </a:t>
            </a:r>
            <a:r>
              <a:rPr lang="en-US" altLang="zh-CN" sz="1100" dirty="0"/>
              <a:t>N. </a:t>
            </a:r>
            <a:r>
              <a:rPr lang="en-US" altLang="zh-CN" sz="1100" dirty="0" err="1"/>
              <a:t>Suda</a:t>
            </a:r>
            <a:r>
              <a:rPr lang="en-US" altLang="zh-CN" sz="1100" dirty="0"/>
              <a:t> et al., “Throughput-optimized </a:t>
            </a:r>
            <a:r>
              <a:rPr lang="en-US" altLang="zh-CN" sz="1100" dirty="0" err="1"/>
              <a:t>opencl</a:t>
            </a:r>
            <a:r>
              <a:rPr lang="en-US" altLang="zh-CN" sz="1100" dirty="0"/>
              <a:t>-based </a:t>
            </a:r>
            <a:r>
              <a:rPr lang="en-US" altLang="zh-CN" sz="1100" dirty="0" err="1"/>
              <a:t>fpga</a:t>
            </a:r>
            <a:r>
              <a:rPr lang="en-US" altLang="zh-CN" sz="1100" dirty="0"/>
              <a:t> accelerator for </a:t>
            </a:r>
            <a:r>
              <a:rPr lang="en-US" altLang="zh-CN" sz="1100" dirty="0" smtClean="0"/>
              <a:t>largescale convolutional </a:t>
            </a:r>
            <a:r>
              <a:rPr lang="en-US" altLang="zh-CN" sz="1100" dirty="0"/>
              <a:t>neural networks,” in FPGA. ACM, 2016, pp. 16–25.</a:t>
            </a:r>
            <a:endParaRPr lang="zh-CN" altLang="en-US" sz="1100" dirty="0"/>
          </a:p>
        </p:txBody>
      </p:sp>
      <p:sp>
        <p:nvSpPr>
          <p:cNvPr id="7" name="矩形 6"/>
          <p:cNvSpPr/>
          <p:nvPr/>
        </p:nvSpPr>
        <p:spPr>
          <a:xfrm>
            <a:off x="3233738" y="1482708"/>
            <a:ext cx="320306"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257675" y="1482708"/>
            <a:ext cx="320306"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281612" y="1482708"/>
            <a:ext cx="363169"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231538" y="1410591"/>
            <a:ext cx="383438" cy="307777"/>
          </a:xfrm>
          <a:prstGeom prst="rect">
            <a:avLst/>
          </a:prstGeom>
          <a:noFill/>
        </p:spPr>
        <p:txBody>
          <a:bodyPr wrap="none" rtlCol="0">
            <a:spAutoFit/>
          </a:bodyPr>
          <a:lstStyle/>
          <a:p>
            <a:r>
              <a:rPr lang="en-US" altLang="zh-CN" dirty="0" smtClean="0"/>
              <a:t>[2]</a:t>
            </a:r>
            <a:endParaRPr lang="zh-CN" altLang="en-US" dirty="0"/>
          </a:p>
        </p:txBody>
      </p:sp>
      <p:sp>
        <p:nvSpPr>
          <p:cNvPr id="11" name="文本框 10"/>
          <p:cNvSpPr txBox="1"/>
          <p:nvPr/>
        </p:nvSpPr>
        <p:spPr>
          <a:xfrm>
            <a:off x="5292470" y="1410590"/>
            <a:ext cx="383438" cy="307777"/>
          </a:xfrm>
          <a:prstGeom prst="rect">
            <a:avLst/>
          </a:prstGeom>
          <a:noFill/>
        </p:spPr>
        <p:txBody>
          <a:bodyPr wrap="none" rtlCol="0">
            <a:spAutoFit/>
          </a:bodyPr>
          <a:lstStyle/>
          <a:p>
            <a:r>
              <a:rPr lang="en-US" altLang="zh-CN" dirty="0" smtClean="0"/>
              <a:t>[3]</a:t>
            </a:r>
            <a:endParaRPr lang="zh-CN" altLang="en-US" dirty="0"/>
          </a:p>
        </p:txBody>
      </p:sp>
      <p:sp>
        <p:nvSpPr>
          <p:cNvPr id="12" name="文本框 11"/>
          <p:cNvSpPr txBox="1"/>
          <p:nvPr/>
        </p:nvSpPr>
        <p:spPr>
          <a:xfrm>
            <a:off x="3181464" y="1410589"/>
            <a:ext cx="383438" cy="307777"/>
          </a:xfrm>
          <a:prstGeom prst="rect">
            <a:avLst/>
          </a:prstGeom>
          <a:noFill/>
        </p:spPr>
        <p:txBody>
          <a:bodyPr wrap="none" rtlCol="0">
            <a:spAutoFit/>
          </a:bodyPr>
          <a:lstStyle/>
          <a:p>
            <a:r>
              <a:rPr lang="en-US" altLang="zh-CN" dirty="0" smtClean="0"/>
              <a:t>[1]</a:t>
            </a:r>
            <a:endParaRPr lang="zh-CN" altLang="en-US" dirty="0"/>
          </a:p>
        </p:txBody>
      </p:sp>
      <p:graphicFrame>
        <p:nvGraphicFramePr>
          <p:cNvPr id="3" name="表格 2"/>
          <p:cNvGraphicFramePr>
            <a:graphicFrameLocks noGrp="1"/>
          </p:cNvGraphicFramePr>
          <p:nvPr>
            <p:extLst>
              <p:ext uri="{D42A27DB-BD31-4B8C-83A1-F6EECF244321}">
                <p14:modId xmlns:p14="http://schemas.microsoft.com/office/powerpoint/2010/main" val="2520393331"/>
              </p:ext>
            </p:extLst>
          </p:nvPr>
        </p:nvGraphicFramePr>
        <p:xfrm>
          <a:off x="816833" y="2691750"/>
          <a:ext cx="7067550" cy="25908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089150">
                  <a:extLst>
                    <a:ext uri="{9D8B030D-6E8A-4147-A177-3AD203B41FA5}">
                      <a16:colId xmlns:a16="http://schemas.microsoft.com/office/drawing/2014/main" xmlns="" val="2735939427"/>
                    </a:ext>
                  </a:extLst>
                </a:gridCol>
                <a:gridCol w="977900">
                  <a:extLst>
                    <a:ext uri="{9D8B030D-6E8A-4147-A177-3AD203B41FA5}">
                      <a16:colId xmlns:a16="http://schemas.microsoft.com/office/drawing/2014/main" xmlns="" val="1512168855"/>
                    </a:ext>
                  </a:extLst>
                </a:gridCol>
                <a:gridCol w="1060450">
                  <a:extLst>
                    <a:ext uri="{9D8B030D-6E8A-4147-A177-3AD203B41FA5}">
                      <a16:colId xmlns:a16="http://schemas.microsoft.com/office/drawing/2014/main" xmlns="" val="3938381176"/>
                    </a:ext>
                  </a:extLst>
                </a:gridCol>
                <a:gridCol w="1031017">
                  <a:extLst>
                    <a:ext uri="{9D8B030D-6E8A-4147-A177-3AD203B41FA5}">
                      <a16:colId xmlns:a16="http://schemas.microsoft.com/office/drawing/2014/main" xmlns="" val="3426740052"/>
                    </a:ext>
                  </a:extLst>
                </a:gridCol>
                <a:gridCol w="1085850">
                  <a:extLst>
                    <a:ext uri="{9D8B030D-6E8A-4147-A177-3AD203B41FA5}">
                      <a16:colId xmlns:a16="http://schemas.microsoft.com/office/drawing/2014/main" xmlns="" val="4087415564"/>
                    </a:ext>
                  </a:extLst>
                </a:gridCol>
                <a:gridCol w="823183">
                  <a:extLst>
                    <a:ext uri="{9D8B030D-6E8A-4147-A177-3AD203B41FA5}">
                      <a16:colId xmlns:a16="http://schemas.microsoft.com/office/drawing/2014/main" xmlns="" val="913026490"/>
                    </a:ext>
                  </a:extLst>
                </a:gridCol>
              </a:tblGrid>
              <a:tr h="222360">
                <a:tc>
                  <a:txBody>
                    <a:bodyPr/>
                    <a:lstStyle/>
                    <a:p>
                      <a:pPr algn="l"/>
                      <a:r>
                        <a:rPr lang="en-US" altLang="zh-CN" sz="1100" dirty="0" smtClean="0">
                          <a:solidFill>
                            <a:schemeClr val="bg1"/>
                          </a:solidFill>
                        </a:rPr>
                        <a:t>DSP #</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2240</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780</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1963</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1058</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2833</a:t>
                      </a:r>
                      <a:endParaRPr lang="zh-CN" altLang="en-US" sz="1100" dirty="0">
                        <a:solidFill>
                          <a:schemeClr val="bg1"/>
                        </a:solidFill>
                      </a:endParaRPr>
                    </a:p>
                  </a:txBody>
                  <a:tcPr>
                    <a:solidFill>
                      <a:schemeClr val="accent5"/>
                    </a:solidFill>
                  </a:tcPr>
                </a:tc>
                <a:extLst>
                  <a:ext uri="{0D108BD9-81ED-4DB2-BD59-A6C34878D82A}">
                    <a16:rowId xmlns:a16="http://schemas.microsoft.com/office/drawing/2014/main" xmlns="" val="2551607482"/>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966786304"/>
              </p:ext>
            </p:extLst>
          </p:nvPr>
        </p:nvGraphicFramePr>
        <p:xfrm>
          <a:off x="816833" y="3579357"/>
          <a:ext cx="7067550" cy="25908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089150">
                  <a:extLst>
                    <a:ext uri="{9D8B030D-6E8A-4147-A177-3AD203B41FA5}">
                      <a16:colId xmlns:a16="http://schemas.microsoft.com/office/drawing/2014/main" xmlns="" val="2735939427"/>
                    </a:ext>
                  </a:extLst>
                </a:gridCol>
                <a:gridCol w="977900">
                  <a:extLst>
                    <a:ext uri="{9D8B030D-6E8A-4147-A177-3AD203B41FA5}">
                      <a16:colId xmlns:a16="http://schemas.microsoft.com/office/drawing/2014/main" xmlns="" val="1512168855"/>
                    </a:ext>
                  </a:extLst>
                </a:gridCol>
                <a:gridCol w="1060450">
                  <a:extLst>
                    <a:ext uri="{9D8B030D-6E8A-4147-A177-3AD203B41FA5}">
                      <a16:colId xmlns:a16="http://schemas.microsoft.com/office/drawing/2014/main" xmlns="" val="3938381176"/>
                    </a:ext>
                  </a:extLst>
                </a:gridCol>
                <a:gridCol w="1031017">
                  <a:extLst>
                    <a:ext uri="{9D8B030D-6E8A-4147-A177-3AD203B41FA5}">
                      <a16:colId xmlns:a16="http://schemas.microsoft.com/office/drawing/2014/main" xmlns="" val="3426740052"/>
                    </a:ext>
                  </a:extLst>
                </a:gridCol>
                <a:gridCol w="1085850">
                  <a:extLst>
                    <a:ext uri="{9D8B030D-6E8A-4147-A177-3AD203B41FA5}">
                      <a16:colId xmlns:a16="http://schemas.microsoft.com/office/drawing/2014/main" xmlns="" val="4087415564"/>
                    </a:ext>
                  </a:extLst>
                </a:gridCol>
                <a:gridCol w="823183">
                  <a:extLst>
                    <a:ext uri="{9D8B030D-6E8A-4147-A177-3AD203B41FA5}">
                      <a16:colId xmlns:a16="http://schemas.microsoft.com/office/drawing/2014/main" xmlns="" val="913026490"/>
                    </a:ext>
                  </a:extLst>
                </a:gridCol>
              </a:tblGrid>
              <a:tr h="253945">
                <a:tc>
                  <a:txBody>
                    <a:bodyPr/>
                    <a:lstStyle/>
                    <a:p>
                      <a:pPr algn="l"/>
                      <a:r>
                        <a:rPr lang="en-US" altLang="zh-CN" sz="1100" dirty="0" smtClean="0">
                          <a:solidFill>
                            <a:schemeClr val="bg1"/>
                          </a:solidFill>
                        </a:rPr>
                        <a:t>CONV+FCN GOPS</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137</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117.8</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226</a:t>
                      </a:r>
                      <a:endParaRPr lang="zh-CN" altLang="en-US" sz="1100" dirty="0">
                        <a:solidFill>
                          <a:schemeClr val="bg1"/>
                        </a:solidFill>
                      </a:endParaRPr>
                    </a:p>
                  </a:txBody>
                  <a:tcPr>
                    <a:solidFill>
                      <a:schemeClr val="accent5"/>
                    </a:solidFill>
                  </a:tcPr>
                </a:tc>
                <a:tc>
                  <a:txBody>
                    <a:bodyPr/>
                    <a:lstStyle/>
                    <a:p>
                      <a:pPr algn="ctr"/>
                      <a:r>
                        <a:rPr lang="en-US" altLang="zh-CN" sz="1100" dirty="0" smtClean="0">
                          <a:solidFill>
                            <a:schemeClr val="bg1"/>
                          </a:solidFill>
                        </a:rPr>
                        <a:t>354</a:t>
                      </a:r>
                      <a:endParaRPr lang="zh-CN" altLang="en-US" sz="1100" dirty="0">
                        <a:solidFill>
                          <a:schemeClr val="bg1"/>
                        </a:solidFill>
                      </a:endParaRPr>
                    </a:p>
                  </a:txBody>
                  <a:tcPr>
                    <a:solidFill>
                      <a:schemeClr val="accent5"/>
                    </a:solidFill>
                  </a:tcPr>
                </a:tc>
                <a:extLst>
                  <a:ext uri="{0D108BD9-81ED-4DB2-BD59-A6C34878D82A}">
                    <a16:rowId xmlns:a16="http://schemas.microsoft.com/office/drawing/2014/main" xmlns="" val="2551607482"/>
                  </a:ext>
                </a:extLst>
              </a:tr>
            </a:tbl>
          </a:graphicData>
        </a:graphic>
      </p:graphicFrame>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642838843"/>
      </p:ext>
    </p:extLst>
  </p:cSld>
  <p:clrMapOvr>
    <a:masterClrMapping/>
  </p:clrMapOvr>
  <mc:AlternateContent xmlns:mc="http://schemas.openxmlformats.org/markup-compatibility/2006">
    <mc:Choice xmlns:p14="http://schemas.microsoft.com/office/powerpoint/2010/main" Requires="p14">
      <p:transition spd="slow" p14:dur="2000" advTm="18573"/>
    </mc:Choice>
    <mc:Fallback>
      <p:transition spd="slow" advTm="1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End-to-End </a:t>
            </a:r>
            <a:r>
              <a:rPr lang="en-US" altLang="zh-CN" dirty="0" smtClean="0"/>
              <a:t>Comparison </a:t>
            </a:r>
            <a:r>
              <a:rPr lang="en-US" altLang="zh-CN" dirty="0"/>
              <a:t>with CPU/GPU </a:t>
            </a:r>
            <a:r>
              <a:rPr lang="en-US" altLang="zh-CN" dirty="0" smtClean="0"/>
              <a:t>Platforms</a:t>
            </a:r>
            <a:endParaRPr lang="zh-CN" altLang="en-US" dirty="0"/>
          </a:p>
        </p:txBody>
      </p:sp>
      <p:pic>
        <p:nvPicPr>
          <p:cNvPr id="4" name="图片 3"/>
          <p:cNvPicPr>
            <a:picLocks noChangeAspect="1"/>
          </p:cNvPicPr>
          <p:nvPr/>
        </p:nvPicPr>
        <p:blipFill>
          <a:blip r:embed="rId6"/>
          <a:stretch>
            <a:fillRect/>
          </a:stretch>
        </p:blipFill>
        <p:spPr>
          <a:xfrm>
            <a:off x="1063691" y="2024743"/>
            <a:ext cx="6817522" cy="2262868"/>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3050109392"/>
              </p:ext>
            </p:extLst>
          </p:nvPr>
        </p:nvGraphicFramePr>
        <p:xfrm>
          <a:off x="1095441" y="3919311"/>
          <a:ext cx="6695220" cy="30480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239990">
                  <a:extLst>
                    <a:ext uri="{9D8B030D-6E8A-4147-A177-3AD203B41FA5}">
                      <a16:colId xmlns:a16="http://schemas.microsoft.com/office/drawing/2014/main" xmlns="" val="2735939427"/>
                    </a:ext>
                  </a:extLst>
                </a:gridCol>
                <a:gridCol w="1000829">
                  <a:extLst>
                    <a:ext uri="{9D8B030D-6E8A-4147-A177-3AD203B41FA5}">
                      <a16:colId xmlns:a16="http://schemas.microsoft.com/office/drawing/2014/main" xmlns="" val="1512168855"/>
                    </a:ext>
                  </a:extLst>
                </a:gridCol>
                <a:gridCol w="1289050">
                  <a:extLst>
                    <a:ext uri="{9D8B030D-6E8A-4147-A177-3AD203B41FA5}">
                      <a16:colId xmlns:a16="http://schemas.microsoft.com/office/drawing/2014/main" xmlns="" val="3938381176"/>
                    </a:ext>
                  </a:extLst>
                </a:gridCol>
                <a:gridCol w="1085850">
                  <a:extLst>
                    <a:ext uri="{9D8B030D-6E8A-4147-A177-3AD203B41FA5}">
                      <a16:colId xmlns:a16="http://schemas.microsoft.com/office/drawing/2014/main" xmlns="" val="3426740052"/>
                    </a:ext>
                  </a:extLst>
                </a:gridCol>
                <a:gridCol w="1079501">
                  <a:extLst>
                    <a:ext uri="{9D8B030D-6E8A-4147-A177-3AD203B41FA5}">
                      <a16:colId xmlns:a16="http://schemas.microsoft.com/office/drawing/2014/main" xmlns="" val="4087415564"/>
                    </a:ext>
                  </a:extLst>
                </a:gridCol>
              </a:tblGrid>
              <a:tr h="208189">
                <a:tc>
                  <a:txBody>
                    <a:bodyPr/>
                    <a:lstStyle/>
                    <a:p>
                      <a:pPr algn="l"/>
                      <a:r>
                        <a:rPr lang="en-US" altLang="zh-CN" dirty="0" smtClean="0">
                          <a:solidFill>
                            <a:schemeClr val="bg1"/>
                          </a:solidFill>
                        </a:rPr>
                        <a:t>Energy-efficiency (J/</a:t>
                      </a:r>
                      <a:r>
                        <a:rPr lang="en-US" altLang="zh-CN" dirty="0" err="1" smtClean="0">
                          <a:solidFill>
                            <a:schemeClr val="bg1"/>
                          </a:solidFill>
                        </a:rPr>
                        <a:t>img</a:t>
                      </a:r>
                      <a:r>
                        <a:rPr lang="en-US" altLang="zh-CN" dirty="0" smtClean="0">
                          <a:solidFill>
                            <a:schemeClr val="bg1"/>
                          </a:solidFill>
                        </a:rPr>
                        <a:t>)</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1x</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28.7x</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43.5x</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65x</a:t>
                      </a:r>
                      <a:endParaRPr lang="zh-CN" altLang="en-US" dirty="0">
                        <a:solidFill>
                          <a:schemeClr val="bg1"/>
                        </a:solidFill>
                      </a:endParaRPr>
                    </a:p>
                  </a:txBody>
                  <a:tcPr>
                    <a:solidFill>
                      <a:schemeClr val="accent5"/>
                    </a:solidFill>
                  </a:tcPr>
                </a:tc>
                <a:extLst>
                  <a:ext uri="{0D108BD9-81ED-4DB2-BD59-A6C34878D82A}">
                    <a16:rowId xmlns:a16="http://schemas.microsoft.com/office/drawing/2014/main" xmlns="" val="2551607482"/>
                  </a:ext>
                </a:extLst>
              </a:tr>
            </a:tbl>
          </a:graphicData>
        </a:graphic>
      </p:graphicFrame>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512082526"/>
      </p:ext>
    </p:extLst>
  </p:cSld>
  <p:clrMapOvr>
    <a:masterClrMapping/>
  </p:clrMapOvr>
  <mc:AlternateContent xmlns:mc="http://schemas.openxmlformats.org/markup-compatibility/2006">
    <mc:Choice xmlns:p14="http://schemas.microsoft.com/office/powerpoint/2010/main" Requires="p14">
      <p:transition spd="slow" p14:dur="2000" advTm="3632"/>
    </mc:Choice>
    <mc:Fallback>
      <p:transition spd="slow" advTm="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Conclusion</a:t>
            </a:r>
            <a:endParaRPr lang="en-US" dirty="0"/>
          </a:p>
        </p:txBody>
      </p:sp>
      <p:sp>
        <p:nvSpPr>
          <p:cNvPr id="3" name="Text Placeholder 2"/>
          <p:cNvSpPr>
            <a:spLocks noGrp="1"/>
          </p:cNvSpPr>
          <p:nvPr>
            <p:ph type="body" idx="1"/>
          </p:nvPr>
        </p:nvSpPr>
        <p:spPr/>
        <p:txBody>
          <a:bodyPr/>
          <a:lstStyle/>
          <a:p>
            <a:r>
              <a:rPr lang="en-US" altLang="zh-CN" dirty="0" smtClean="0"/>
              <a:t>Caffeine</a:t>
            </a:r>
            <a:r>
              <a:rPr lang="zh-CN" altLang="en-US" dirty="0" smtClean="0"/>
              <a:t> </a:t>
            </a:r>
            <a:r>
              <a:rPr lang="en-US" altLang="zh-CN" dirty="0" smtClean="0"/>
              <a:t>provides</a:t>
            </a:r>
            <a:r>
              <a:rPr lang="zh-CN" altLang="en-US" dirty="0" smtClean="0"/>
              <a:t> </a:t>
            </a:r>
            <a:r>
              <a:rPr lang="en-US" altLang="zh-CN" dirty="0" smtClean="0"/>
              <a:t>uniformed</a:t>
            </a:r>
            <a:r>
              <a:rPr lang="zh-CN" altLang="en-US" dirty="0" smtClean="0"/>
              <a:t> </a:t>
            </a:r>
            <a:r>
              <a:rPr lang="en-US" altLang="zh-CN" dirty="0" smtClean="0"/>
              <a:t>representation</a:t>
            </a:r>
            <a:r>
              <a:rPr lang="zh-CN" altLang="en-US" dirty="0" smtClean="0"/>
              <a:t> </a:t>
            </a:r>
            <a:r>
              <a:rPr lang="en-US" altLang="zh-CN" dirty="0" smtClean="0"/>
              <a:t>adapted</a:t>
            </a:r>
            <a:r>
              <a:rPr lang="zh-CN" altLang="en-US" dirty="0" smtClean="0"/>
              <a:t> </a:t>
            </a:r>
            <a:r>
              <a:rPr lang="en-US" altLang="zh-CN" dirty="0" smtClean="0"/>
              <a:t>for</a:t>
            </a:r>
            <a:r>
              <a:rPr lang="zh-CN" altLang="en-US" dirty="0" smtClean="0"/>
              <a:t> </a:t>
            </a:r>
            <a:r>
              <a:rPr lang="en-US" altLang="zh-CN" dirty="0" smtClean="0"/>
              <a:t>efficient</a:t>
            </a:r>
            <a:r>
              <a:rPr lang="zh-CN" altLang="en-US" dirty="0" smtClean="0"/>
              <a:t> </a:t>
            </a:r>
            <a:r>
              <a:rPr lang="en-US" altLang="zh-CN" dirty="0" smtClean="0"/>
              <a:t>FPGA</a:t>
            </a:r>
            <a:r>
              <a:rPr lang="zh-CN" altLang="en-US" dirty="0" smtClean="0"/>
              <a:t> </a:t>
            </a:r>
            <a:r>
              <a:rPr lang="en-US" altLang="zh-CN" dirty="0" smtClean="0"/>
              <a:t>acceleration</a:t>
            </a:r>
            <a:r>
              <a:rPr lang="zh-CN" altLang="en-US" dirty="0" smtClean="0"/>
              <a:t> </a:t>
            </a:r>
            <a:r>
              <a:rPr lang="en-US" altLang="zh-CN" dirty="0" smtClean="0"/>
              <a:t>of</a:t>
            </a:r>
            <a:r>
              <a:rPr lang="zh-CN" altLang="en-US" dirty="0" smtClean="0"/>
              <a:t> </a:t>
            </a:r>
            <a:r>
              <a:rPr lang="en-US" altLang="zh-CN" dirty="0" smtClean="0"/>
              <a:t>both</a:t>
            </a:r>
            <a:r>
              <a:rPr lang="zh-CN" altLang="en-US" dirty="0" smtClean="0"/>
              <a:t> </a:t>
            </a:r>
            <a:r>
              <a:rPr lang="en-US" altLang="zh-CN" dirty="0" smtClean="0"/>
              <a:t>CONV</a:t>
            </a:r>
            <a:r>
              <a:rPr lang="zh-CN" altLang="en-US" dirty="0" smtClean="0"/>
              <a:t> </a:t>
            </a:r>
            <a:r>
              <a:rPr lang="en-US" altLang="zh-CN" dirty="0" smtClean="0"/>
              <a:t>and</a:t>
            </a:r>
            <a:r>
              <a:rPr lang="zh-CN" altLang="en-US" dirty="0" smtClean="0"/>
              <a:t> </a:t>
            </a:r>
            <a:r>
              <a:rPr lang="en-US" altLang="zh-CN" dirty="0" smtClean="0"/>
              <a:t>FCN</a:t>
            </a:r>
            <a:r>
              <a:rPr lang="zh-CN" altLang="en-US" dirty="0" smtClean="0"/>
              <a:t> </a:t>
            </a:r>
            <a:r>
              <a:rPr lang="en-US" altLang="zh-CN" dirty="0" smtClean="0"/>
              <a:t>layers,</a:t>
            </a:r>
            <a:r>
              <a:rPr lang="zh-CN" altLang="en-US" dirty="0" smtClean="0"/>
              <a:t> </a:t>
            </a:r>
            <a:r>
              <a:rPr lang="en-US" altLang="zh-CN" dirty="0" smtClean="0"/>
              <a:t>and</a:t>
            </a:r>
            <a:r>
              <a:rPr lang="zh-CN" altLang="en-US" dirty="0" smtClean="0"/>
              <a:t> </a:t>
            </a:r>
            <a:r>
              <a:rPr lang="en-US" altLang="zh-CN" dirty="0" smtClean="0"/>
              <a:t>weight-major</a:t>
            </a:r>
            <a:r>
              <a:rPr lang="zh-CN" altLang="en-US" dirty="0" smtClean="0"/>
              <a:t> </a:t>
            </a:r>
            <a:r>
              <a:rPr lang="en-US" altLang="zh-CN" dirty="0" smtClean="0"/>
              <a:t>mapping</a:t>
            </a:r>
            <a:r>
              <a:rPr lang="zh-CN" altLang="en-US" dirty="0" smtClean="0"/>
              <a:t> </a:t>
            </a:r>
            <a:r>
              <a:rPr lang="en-US" altLang="zh-CN" dirty="0" smtClean="0"/>
              <a:t>is</a:t>
            </a:r>
            <a:r>
              <a:rPr lang="zh-CN" altLang="en-US" dirty="0" smtClean="0"/>
              <a:t> </a:t>
            </a:r>
            <a:r>
              <a:rPr lang="en-US" altLang="zh-CN" dirty="0" smtClean="0"/>
              <a:t>applied</a:t>
            </a:r>
            <a:r>
              <a:rPr lang="zh-CN" altLang="en-US" dirty="0" smtClean="0"/>
              <a:t> </a:t>
            </a:r>
            <a:r>
              <a:rPr lang="en-US" altLang="zh-CN" dirty="0" smtClean="0"/>
              <a:t>to</a:t>
            </a:r>
            <a:r>
              <a:rPr lang="zh-CN" altLang="en-US" dirty="0" smtClean="0"/>
              <a:t> </a:t>
            </a:r>
            <a:r>
              <a:rPr lang="en-US" altLang="zh-CN" dirty="0" smtClean="0"/>
              <a:t>FCN</a:t>
            </a:r>
            <a:r>
              <a:rPr lang="zh-CN" altLang="en-US" dirty="0" smtClean="0"/>
              <a:t> </a:t>
            </a:r>
            <a:r>
              <a:rPr lang="en-US" altLang="zh-CN" dirty="0" smtClean="0"/>
              <a:t>layer.</a:t>
            </a:r>
          </a:p>
          <a:p>
            <a:r>
              <a:rPr lang="en-US" altLang="zh-CN" dirty="0" smtClean="0"/>
              <a:t>Caffeine</a:t>
            </a:r>
            <a:r>
              <a:rPr lang="zh-CN" altLang="en-US" dirty="0" smtClean="0"/>
              <a:t> </a:t>
            </a:r>
            <a:r>
              <a:rPr lang="en-US" altLang="zh-CN" dirty="0" smtClean="0"/>
              <a:t>is</a:t>
            </a:r>
            <a:r>
              <a:rPr lang="zh-CN" altLang="en-US" dirty="0" smtClean="0"/>
              <a:t> </a:t>
            </a:r>
            <a:r>
              <a:rPr lang="en-US" altLang="zh-CN" dirty="0" smtClean="0"/>
              <a:t>HW/SW</a:t>
            </a:r>
            <a:r>
              <a:rPr lang="zh-CN" altLang="en-US" dirty="0" smtClean="0"/>
              <a:t> </a:t>
            </a:r>
            <a:r>
              <a:rPr lang="en-US" altLang="zh-CN" dirty="0" smtClean="0"/>
              <a:t>co-designed</a:t>
            </a:r>
            <a:r>
              <a:rPr lang="zh-CN" altLang="en-US" dirty="0" smtClean="0"/>
              <a:t> </a:t>
            </a:r>
            <a:r>
              <a:rPr lang="en-US" altLang="zh-CN" dirty="0" smtClean="0"/>
              <a:t>and</a:t>
            </a:r>
            <a:r>
              <a:rPr lang="zh-CN" altLang="en-US" dirty="0" smtClean="0"/>
              <a:t> </a:t>
            </a:r>
            <a:r>
              <a:rPr lang="en-US" altLang="zh-CN" dirty="0" smtClean="0"/>
              <a:t>reusable</a:t>
            </a:r>
            <a:r>
              <a:rPr lang="zh-CN" altLang="en-US" dirty="0" smtClean="0"/>
              <a:t> </a:t>
            </a:r>
            <a:r>
              <a:rPr lang="en-US" altLang="zh-CN" dirty="0" smtClean="0"/>
              <a:t>FPGA</a:t>
            </a:r>
            <a:r>
              <a:rPr lang="zh-CN" altLang="en-US" dirty="0" smtClean="0"/>
              <a:t> </a:t>
            </a:r>
            <a:r>
              <a:rPr lang="en-US" altLang="zh-CN" dirty="0" smtClean="0"/>
              <a:t>accelerators,</a:t>
            </a:r>
            <a:r>
              <a:rPr lang="zh-CN" altLang="en-US" dirty="0" smtClean="0"/>
              <a:t> </a:t>
            </a:r>
            <a:r>
              <a:rPr lang="en-US" altLang="zh-CN" dirty="0" smtClean="0"/>
              <a:t>where</a:t>
            </a:r>
            <a:r>
              <a:rPr lang="zh-CN" altLang="en-US" dirty="0" smtClean="0"/>
              <a:t> </a:t>
            </a:r>
            <a:r>
              <a:rPr lang="en-US" altLang="zh-CN" dirty="0" smtClean="0"/>
              <a:t>both</a:t>
            </a:r>
            <a:r>
              <a:rPr lang="zh-CN" altLang="en-US" dirty="0" smtClean="0"/>
              <a:t> </a:t>
            </a:r>
            <a:r>
              <a:rPr lang="en-US" altLang="zh-CN" dirty="0" smtClean="0"/>
              <a:t>computation</a:t>
            </a:r>
            <a:r>
              <a:rPr lang="zh-CN" altLang="en-US" dirty="0" smtClean="0"/>
              <a:t> </a:t>
            </a:r>
            <a:r>
              <a:rPr lang="en-US" altLang="zh-CN" dirty="0" smtClean="0"/>
              <a:t>and</a:t>
            </a:r>
            <a:r>
              <a:rPr lang="zh-CN" altLang="en-US" dirty="0" smtClean="0"/>
              <a:t> </a:t>
            </a:r>
            <a:r>
              <a:rPr lang="en-US" altLang="zh-CN" dirty="0" smtClean="0"/>
              <a:t>bandwidth</a:t>
            </a:r>
            <a:r>
              <a:rPr lang="zh-CN" altLang="en-US" dirty="0" smtClean="0"/>
              <a:t> </a:t>
            </a:r>
            <a:r>
              <a:rPr lang="en-US" altLang="zh-CN" dirty="0" smtClean="0"/>
              <a:t>resource</a:t>
            </a:r>
            <a:r>
              <a:rPr lang="zh-CN" altLang="en-US" dirty="0" smtClean="0"/>
              <a:t> </a:t>
            </a:r>
            <a:r>
              <a:rPr lang="en-US" altLang="zh-CN" dirty="0" smtClean="0"/>
              <a:t>utilization</a:t>
            </a:r>
            <a:r>
              <a:rPr lang="zh-CN" altLang="en-US" dirty="0" smtClean="0"/>
              <a:t> </a:t>
            </a:r>
            <a:r>
              <a:rPr lang="en-US" altLang="zh-CN" dirty="0" smtClean="0"/>
              <a:t>are</a:t>
            </a:r>
            <a:r>
              <a:rPr lang="zh-CN" altLang="en-US" dirty="0" smtClean="0"/>
              <a:t> </a:t>
            </a:r>
            <a:r>
              <a:rPr lang="en-US" altLang="zh-CN" dirty="0" smtClean="0"/>
              <a:t>maximized.</a:t>
            </a:r>
            <a:r>
              <a:rPr lang="zh-CN" altLang="en-US" dirty="0" smtClean="0"/>
              <a:t> </a:t>
            </a:r>
            <a:endParaRPr lang="en-US" altLang="zh-CN" dirty="0" smtClean="0"/>
          </a:p>
          <a:p>
            <a:r>
              <a:rPr lang="en-US" altLang="zh-CN" dirty="0" smtClean="0"/>
              <a:t>Caffeine</a:t>
            </a:r>
            <a:r>
              <a:rPr lang="zh-CN" altLang="en-US" dirty="0" smtClean="0"/>
              <a:t> </a:t>
            </a:r>
            <a:r>
              <a:rPr lang="en-US" altLang="zh-CN" dirty="0" smtClean="0"/>
              <a:t>(</a:t>
            </a:r>
            <a:r>
              <a:rPr lang="en-US" altLang="zh-CN" dirty="0" err="1" smtClean="0"/>
              <a:t>CAFfe</a:t>
            </a:r>
            <a:r>
              <a:rPr lang="zh-CN" altLang="en-US" dirty="0" smtClean="0"/>
              <a:t> </a:t>
            </a:r>
            <a:r>
              <a:rPr lang="en-US" altLang="zh-CN" dirty="0" err="1" smtClean="0"/>
              <a:t>Fpga</a:t>
            </a:r>
            <a:r>
              <a:rPr lang="zh-CN" altLang="en-US" dirty="0" smtClean="0"/>
              <a:t> </a:t>
            </a:r>
            <a:r>
              <a:rPr lang="en-US" altLang="zh-CN" dirty="0" err="1" smtClean="0"/>
              <a:t>EngINE</a:t>
            </a:r>
            <a:r>
              <a:rPr lang="en-US" altLang="zh-CN" dirty="0" smtClean="0"/>
              <a:t>)</a:t>
            </a:r>
            <a:r>
              <a:rPr lang="zh-CN" altLang="en-US" dirty="0" smtClean="0"/>
              <a:t> </a:t>
            </a:r>
            <a:r>
              <a:rPr lang="en-US" altLang="zh-CN" dirty="0" smtClean="0"/>
              <a:t>is</a:t>
            </a:r>
            <a:r>
              <a:rPr lang="zh-CN" altLang="en-US" dirty="0" smtClean="0"/>
              <a:t> </a:t>
            </a:r>
            <a:r>
              <a:rPr lang="en-US" altLang="zh-CN" dirty="0" smtClean="0"/>
              <a:t>the</a:t>
            </a:r>
            <a:r>
              <a:rPr lang="zh-CN" altLang="en-US" dirty="0" smtClean="0"/>
              <a:t> </a:t>
            </a:r>
            <a:r>
              <a:rPr lang="en-US" altLang="zh-CN" dirty="0" smtClean="0"/>
              <a:t>first</a:t>
            </a:r>
            <a:r>
              <a:rPr lang="zh-CN" altLang="en-US" dirty="0" smtClean="0"/>
              <a:t> </a:t>
            </a:r>
            <a:r>
              <a:rPr lang="en-US" altLang="zh-CN" dirty="0" smtClean="0"/>
              <a:t>published</a:t>
            </a:r>
            <a:r>
              <a:rPr lang="zh-CN" altLang="en-US" dirty="0" smtClean="0"/>
              <a:t> </a:t>
            </a:r>
            <a:r>
              <a:rPr lang="en-US" altLang="zh-CN" dirty="0" smtClean="0"/>
              <a:t>attempt</a:t>
            </a:r>
            <a:r>
              <a:rPr lang="zh-CN" altLang="en-US" dirty="0" smtClean="0"/>
              <a:t> </a:t>
            </a:r>
            <a:r>
              <a:rPr lang="en-US" altLang="zh-CN" dirty="0" smtClean="0"/>
              <a:t>to</a:t>
            </a:r>
            <a:r>
              <a:rPr lang="zh-CN" altLang="en-US" dirty="0" smtClean="0"/>
              <a:t> </a:t>
            </a:r>
            <a:r>
              <a:rPr lang="en-US" altLang="zh-CN" dirty="0" smtClean="0"/>
              <a:t>incorporate</a:t>
            </a:r>
            <a:r>
              <a:rPr lang="zh-CN" altLang="en-US" dirty="0" smtClean="0"/>
              <a:t> </a:t>
            </a:r>
            <a:r>
              <a:rPr lang="en-US" altLang="zh-CN" dirty="0" smtClean="0"/>
              <a:t>FPGAs</a:t>
            </a:r>
            <a:r>
              <a:rPr lang="zh-CN" altLang="en-US" dirty="0" smtClean="0"/>
              <a:t> </a:t>
            </a:r>
            <a:r>
              <a:rPr lang="en-US" altLang="zh-CN" dirty="0" smtClean="0"/>
              <a:t>into</a:t>
            </a:r>
            <a:r>
              <a:rPr lang="zh-CN" altLang="en-US" dirty="0" smtClean="0"/>
              <a:t> </a:t>
            </a:r>
            <a:r>
              <a:rPr lang="en-US" altLang="zh-CN" dirty="0" smtClean="0"/>
              <a:t>industry-standard</a:t>
            </a:r>
            <a:r>
              <a:rPr lang="zh-CN" altLang="en-US" dirty="0" smtClean="0"/>
              <a:t> </a:t>
            </a:r>
            <a:r>
              <a:rPr lang="en-US" altLang="zh-CN" dirty="0" smtClean="0"/>
              <a:t>deep</a:t>
            </a:r>
            <a:r>
              <a:rPr lang="zh-CN" altLang="en-US" dirty="0" smtClean="0"/>
              <a:t> </a:t>
            </a:r>
            <a:r>
              <a:rPr lang="en-US" altLang="zh-CN" dirty="0" smtClean="0"/>
              <a:t>learning</a:t>
            </a:r>
            <a:r>
              <a:rPr lang="zh-CN" altLang="en-US" dirty="0" smtClean="0"/>
              <a:t> </a:t>
            </a:r>
            <a:r>
              <a:rPr lang="en-US" altLang="zh-CN" dirty="0" smtClean="0"/>
              <a:t>framework</a:t>
            </a:r>
            <a:r>
              <a:rPr lang="zh-CN" altLang="en-US" dirty="0" smtClean="0"/>
              <a:t> </a:t>
            </a:r>
            <a:r>
              <a:rPr lang="en-US" altLang="zh-CN" dirty="0" err="1" smtClean="0"/>
              <a:t>Caffe</a:t>
            </a:r>
            <a:r>
              <a:rPr lang="en-US" altLang="zh-CN" dirty="0" smtClean="0"/>
              <a:t>.</a:t>
            </a:r>
            <a:r>
              <a:rPr lang="zh-CN" altLang="en-US" dirty="0" smtClean="0"/>
              <a:t> </a:t>
            </a:r>
            <a:endParaRPr lang="en-US"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03334275"/>
      </p:ext>
    </p:extLst>
  </p:cSld>
  <p:clrMapOvr>
    <a:masterClrMapping/>
  </p:clrMapOvr>
  <mc:AlternateContent xmlns:mc="http://schemas.openxmlformats.org/markup-compatibility/2006">
    <mc:Choice xmlns:p14="http://schemas.microsoft.com/office/powerpoint/2010/main" Requires="p14">
      <p:transition spd="slow" p14:dur="2000" advTm="39353"/>
    </mc:Choice>
    <mc:Fallback>
      <p:transition spd="slow" advTm="3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Acknowledgments</a:t>
            </a:r>
            <a:endParaRPr lang="en-US" dirty="0"/>
          </a:p>
        </p:txBody>
      </p:sp>
      <p:sp>
        <p:nvSpPr>
          <p:cNvPr id="3" name="Text Placeholder 2"/>
          <p:cNvSpPr>
            <a:spLocks noGrp="1"/>
          </p:cNvSpPr>
          <p:nvPr>
            <p:ph type="body" idx="1"/>
          </p:nvPr>
        </p:nvSpPr>
        <p:spPr/>
        <p:txBody>
          <a:bodyPr/>
          <a:lstStyle/>
          <a:p>
            <a:r>
              <a:rPr lang="en-US" altLang="zh-CN" dirty="0" smtClean="0"/>
              <a:t>Supported</a:t>
            </a:r>
            <a:r>
              <a:rPr lang="zh-CN" altLang="en-US" dirty="0" smtClean="0"/>
              <a:t> </a:t>
            </a:r>
            <a:r>
              <a:rPr lang="en-US" altLang="zh-CN" dirty="0" smtClean="0"/>
              <a:t>by</a:t>
            </a:r>
            <a:r>
              <a:rPr lang="zh-CN" altLang="en-US" dirty="0" smtClean="0"/>
              <a:t> </a:t>
            </a:r>
            <a:r>
              <a:rPr lang="en-US" altLang="zh-CN" dirty="0" smtClean="0"/>
              <a:t>Center</a:t>
            </a:r>
            <a:r>
              <a:rPr lang="zh-CN" altLang="en-US" dirty="0" smtClean="0"/>
              <a:t> </a:t>
            </a:r>
            <a:r>
              <a:rPr lang="en-US" altLang="zh-CN" dirty="0" smtClean="0"/>
              <a:t>for</a:t>
            </a:r>
            <a:r>
              <a:rPr lang="zh-CN" altLang="en-US" dirty="0" smtClean="0"/>
              <a:t> </a:t>
            </a:r>
            <a:r>
              <a:rPr lang="en-US" altLang="zh-CN" dirty="0" smtClean="0"/>
              <a:t>Domain-Specific</a:t>
            </a:r>
            <a:r>
              <a:rPr lang="zh-CN" altLang="en-US" dirty="0" smtClean="0"/>
              <a:t> </a:t>
            </a:r>
            <a:r>
              <a:rPr lang="en-US" altLang="zh-CN" dirty="0" smtClean="0"/>
              <a:t>Computing</a:t>
            </a:r>
            <a:r>
              <a:rPr lang="zh-CN" altLang="en-US" dirty="0" smtClean="0"/>
              <a:t> </a:t>
            </a:r>
            <a:r>
              <a:rPr lang="en-US" altLang="zh-CN" dirty="0" smtClean="0"/>
              <a:t>at</a:t>
            </a:r>
            <a:r>
              <a:rPr lang="zh-CN" altLang="en-US" dirty="0" smtClean="0"/>
              <a:t> </a:t>
            </a:r>
            <a:r>
              <a:rPr lang="en-US" altLang="zh-CN" dirty="0" smtClean="0"/>
              <a:t>UCLA</a:t>
            </a:r>
            <a:r>
              <a:rPr lang="zh-CN" altLang="en-US" dirty="0" smtClean="0"/>
              <a:t> </a:t>
            </a:r>
            <a:r>
              <a:rPr lang="en-US" altLang="zh-CN" dirty="0" smtClean="0"/>
              <a:t>under</a:t>
            </a:r>
            <a:r>
              <a:rPr lang="zh-CN" altLang="en-US" dirty="0" smtClean="0"/>
              <a:t> </a:t>
            </a:r>
            <a:r>
              <a:rPr lang="en-US" altLang="zh-CN" dirty="0" smtClean="0"/>
              <a:t>Intel</a:t>
            </a:r>
            <a:r>
              <a:rPr lang="zh-CN" altLang="en-US" dirty="0" smtClean="0"/>
              <a:t> </a:t>
            </a:r>
            <a:r>
              <a:rPr lang="en-US" altLang="zh-CN" dirty="0" smtClean="0"/>
              <a:t>Award</a:t>
            </a:r>
            <a:r>
              <a:rPr lang="zh-CN" altLang="en-US" dirty="0" smtClean="0"/>
              <a:t> </a:t>
            </a:r>
            <a:r>
              <a:rPr lang="en-US" altLang="zh-CN" dirty="0" smtClean="0"/>
              <a:t>20134321</a:t>
            </a:r>
            <a:r>
              <a:rPr lang="zh-CN" altLang="en-US" dirty="0" smtClean="0"/>
              <a:t> </a:t>
            </a:r>
            <a:r>
              <a:rPr lang="en-US" altLang="zh-CN" dirty="0" smtClean="0"/>
              <a:t>and</a:t>
            </a:r>
            <a:r>
              <a:rPr lang="zh-CN" altLang="en-US" dirty="0" smtClean="0"/>
              <a:t> </a:t>
            </a:r>
            <a:r>
              <a:rPr lang="en-US" altLang="zh-CN" dirty="0" smtClean="0"/>
              <a:t>NSF</a:t>
            </a:r>
            <a:r>
              <a:rPr lang="zh-CN" altLang="en-US" dirty="0" smtClean="0"/>
              <a:t> </a:t>
            </a:r>
            <a:r>
              <a:rPr lang="en-US" altLang="zh-CN" dirty="0"/>
              <a:t>CCF</a:t>
            </a:r>
            <a:r>
              <a:rPr lang="zh-CN" altLang="en-US" dirty="0"/>
              <a:t> </a:t>
            </a:r>
            <a:r>
              <a:rPr lang="en-US" altLang="zh-CN" dirty="0" smtClean="0"/>
              <a:t>Award</a:t>
            </a:r>
            <a:r>
              <a:rPr lang="zh-CN" altLang="en-US" dirty="0" smtClean="0"/>
              <a:t> </a:t>
            </a:r>
            <a:r>
              <a:rPr lang="en-US" altLang="zh-CN" dirty="0" smtClean="0"/>
              <a:t>1436827</a:t>
            </a:r>
            <a:r>
              <a:rPr lang="zh-CN" altLang="en-US" dirty="0" smtClean="0"/>
              <a:t> </a:t>
            </a:r>
            <a:r>
              <a:rPr lang="en-US" altLang="zh-CN" dirty="0" smtClean="0"/>
              <a:t>and</a:t>
            </a:r>
            <a:r>
              <a:rPr lang="zh-CN" altLang="en-US" dirty="0" smtClean="0"/>
              <a:t> </a:t>
            </a:r>
            <a:r>
              <a:rPr lang="en-US" altLang="zh-CN" dirty="0" smtClean="0"/>
              <a:t>C-FAR,</a:t>
            </a:r>
            <a:r>
              <a:rPr lang="zh-CN" altLang="en-US" dirty="0" smtClean="0"/>
              <a:t> </a:t>
            </a:r>
            <a:r>
              <a:rPr lang="en-US" altLang="zh-CN" dirty="0" smtClean="0"/>
              <a:t>one</a:t>
            </a:r>
            <a:r>
              <a:rPr lang="zh-CN" altLang="en-US" dirty="0" smtClean="0"/>
              <a:t> </a:t>
            </a:r>
            <a:r>
              <a:rPr lang="en-US" altLang="zh-CN" dirty="0" smtClean="0"/>
              <a:t>of</a:t>
            </a:r>
            <a:r>
              <a:rPr lang="zh-CN" altLang="en-US" dirty="0" smtClean="0"/>
              <a:t> </a:t>
            </a:r>
            <a:r>
              <a:rPr lang="en-US" altLang="zh-CN" dirty="0" smtClean="0"/>
              <a:t>the</a:t>
            </a:r>
            <a:r>
              <a:rPr lang="zh-CN" altLang="en-US" dirty="0" smtClean="0"/>
              <a:t> </a:t>
            </a:r>
            <a:r>
              <a:rPr lang="en-US" altLang="zh-CN" dirty="0" smtClean="0"/>
              <a:t>six</a:t>
            </a:r>
            <a:r>
              <a:rPr lang="zh-CN" altLang="en-US" dirty="0" smtClean="0"/>
              <a:t> </a:t>
            </a:r>
            <a:r>
              <a:rPr lang="en-US" altLang="zh-CN" dirty="0" smtClean="0"/>
              <a:t>centers</a:t>
            </a:r>
            <a:r>
              <a:rPr lang="zh-CN" altLang="en-US" dirty="0" smtClean="0"/>
              <a:t> </a:t>
            </a:r>
            <a:r>
              <a:rPr lang="en-US" altLang="zh-CN" dirty="0" smtClean="0"/>
              <a:t>of</a:t>
            </a:r>
            <a:r>
              <a:rPr lang="zh-CN" altLang="en-US" dirty="0" smtClean="0"/>
              <a:t> </a:t>
            </a:r>
            <a:r>
              <a:rPr lang="en-US" altLang="zh-CN" dirty="0" err="1" smtClean="0"/>
              <a:t>STARnet</a:t>
            </a:r>
            <a:r>
              <a:rPr lang="en-US" altLang="zh-CN" dirty="0" smtClean="0"/>
              <a:t>,</a:t>
            </a:r>
            <a:r>
              <a:rPr lang="zh-CN" altLang="en-US" dirty="0" smtClean="0"/>
              <a:t> </a:t>
            </a:r>
            <a:r>
              <a:rPr lang="en-US" altLang="zh-CN" dirty="0" smtClean="0"/>
              <a:t>a</a:t>
            </a:r>
            <a:r>
              <a:rPr lang="zh-CN" altLang="en-US" dirty="0" smtClean="0"/>
              <a:t> </a:t>
            </a:r>
            <a:r>
              <a:rPr lang="en-US" altLang="zh-CN" dirty="0" smtClean="0"/>
              <a:t>Semiconductor</a:t>
            </a:r>
            <a:r>
              <a:rPr lang="zh-CN" altLang="en-US" dirty="0" smtClean="0"/>
              <a:t> </a:t>
            </a:r>
            <a:r>
              <a:rPr lang="en-US" altLang="zh-CN" dirty="0" smtClean="0"/>
              <a:t>Research</a:t>
            </a:r>
            <a:r>
              <a:rPr lang="zh-CN" altLang="en-US" dirty="0" smtClean="0"/>
              <a:t> </a:t>
            </a:r>
            <a:r>
              <a:rPr lang="en-US" altLang="zh-CN" dirty="0" smtClean="0"/>
              <a:t>Corporation</a:t>
            </a:r>
            <a:r>
              <a:rPr lang="zh-CN" altLang="en-US" dirty="0" smtClean="0"/>
              <a:t> </a:t>
            </a:r>
            <a:r>
              <a:rPr lang="en-US" altLang="zh-CN" dirty="0" smtClean="0"/>
              <a:t>program</a:t>
            </a:r>
            <a:r>
              <a:rPr lang="zh-CN" altLang="en-US" dirty="0" smtClean="0"/>
              <a:t> </a:t>
            </a:r>
            <a:r>
              <a:rPr lang="en-US" altLang="zh-CN" dirty="0" smtClean="0"/>
              <a:t>sponsored</a:t>
            </a:r>
            <a:r>
              <a:rPr lang="zh-CN" altLang="en-US" dirty="0" smtClean="0"/>
              <a:t> </a:t>
            </a:r>
            <a:r>
              <a:rPr lang="en-US" altLang="zh-CN" dirty="0" smtClean="0"/>
              <a:t>by</a:t>
            </a:r>
            <a:r>
              <a:rPr lang="zh-CN" altLang="en-US" dirty="0" smtClean="0"/>
              <a:t> </a:t>
            </a:r>
            <a:r>
              <a:rPr lang="en-US" altLang="zh-CN" dirty="0" smtClean="0"/>
              <a:t>MARCO</a:t>
            </a:r>
            <a:r>
              <a:rPr lang="zh-CN" altLang="en-US" dirty="0" smtClean="0"/>
              <a:t> </a:t>
            </a:r>
            <a:r>
              <a:rPr lang="en-US" altLang="zh-CN" dirty="0" smtClean="0"/>
              <a:t>and</a:t>
            </a:r>
            <a:r>
              <a:rPr lang="zh-CN" altLang="en-US" dirty="0" smtClean="0"/>
              <a:t> </a:t>
            </a:r>
            <a:r>
              <a:rPr lang="en-US" altLang="zh-CN" dirty="0" smtClean="0"/>
              <a:t>DARPA.</a:t>
            </a:r>
            <a:r>
              <a:rPr lang="zh-CN" altLang="en-US" dirty="0" smtClean="0"/>
              <a:t> </a:t>
            </a:r>
            <a:r>
              <a:rPr lang="en-US" altLang="zh-CN" dirty="0" smtClean="0"/>
              <a:t>We</a:t>
            </a:r>
            <a:r>
              <a:rPr lang="zh-CN" altLang="en-US" dirty="0" smtClean="0"/>
              <a:t> </a:t>
            </a:r>
            <a:r>
              <a:rPr lang="en-US" altLang="zh-CN" dirty="0" smtClean="0"/>
              <a:t>also</a:t>
            </a:r>
            <a:r>
              <a:rPr lang="zh-CN" altLang="en-US" dirty="0" smtClean="0"/>
              <a:t> </a:t>
            </a:r>
            <a:r>
              <a:rPr lang="en-US" altLang="zh-CN" dirty="0" smtClean="0"/>
              <a:t>thank</a:t>
            </a:r>
            <a:r>
              <a:rPr lang="zh-CN" altLang="en-US" dirty="0" smtClean="0"/>
              <a:t> </a:t>
            </a:r>
            <a:r>
              <a:rPr lang="en-US" altLang="zh-CN" dirty="0" smtClean="0"/>
              <a:t>UCLA/PKU</a:t>
            </a:r>
            <a:r>
              <a:rPr lang="zh-CN" altLang="en-US" dirty="0" smtClean="0"/>
              <a:t> </a:t>
            </a:r>
            <a:r>
              <a:rPr lang="en-US" altLang="zh-CN" dirty="0" smtClean="0"/>
              <a:t>Joint</a:t>
            </a:r>
            <a:r>
              <a:rPr lang="zh-CN" altLang="en-US" dirty="0" smtClean="0"/>
              <a:t> </a:t>
            </a:r>
            <a:r>
              <a:rPr lang="en-US" altLang="zh-CN" dirty="0" smtClean="0"/>
              <a:t>Research</a:t>
            </a:r>
            <a:r>
              <a:rPr lang="zh-CN" altLang="en-US" dirty="0" smtClean="0"/>
              <a:t> </a:t>
            </a:r>
            <a:r>
              <a:rPr lang="en-US" altLang="zh-CN" dirty="0" smtClean="0"/>
              <a:t>Institute,</a:t>
            </a:r>
            <a:r>
              <a:rPr lang="zh-CN" altLang="en-US" dirty="0" smtClean="0"/>
              <a:t> </a:t>
            </a:r>
            <a:r>
              <a:rPr lang="en-US" altLang="zh-CN" dirty="0" smtClean="0"/>
              <a:t>Chinese</a:t>
            </a:r>
            <a:r>
              <a:rPr lang="zh-CN" altLang="en-US" dirty="0" smtClean="0"/>
              <a:t> </a:t>
            </a:r>
            <a:r>
              <a:rPr lang="en-US" altLang="zh-CN" dirty="0" smtClean="0"/>
              <a:t>Scholarship</a:t>
            </a:r>
            <a:r>
              <a:rPr lang="zh-CN" altLang="en-US" dirty="0" smtClean="0"/>
              <a:t> </a:t>
            </a:r>
            <a:r>
              <a:rPr lang="en-US" altLang="zh-CN" dirty="0" smtClean="0"/>
              <a:t>Council</a:t>
            </a:r>
            <a:r>
              <a:rPr lang="zh-CN" altLang="en-US" dirty="0" smtClean="0"/>
              <a:t> </a:t>
            </a:r>
            <a:r>
              <a:rPr lang="en-US" altLang="zh-CN" dirty="0" smtClean="0"/>
              <a:t>and</a:t>
            </a:r>
            <a:r>
              <a:rPr lang="zh-CN" altLang="en-US" dirty="0" smtClean="0"/>
              <a:t> </a:t>
            </a:r>
            <a:r>
              <a:rPr lang="en-US" altLang="zh-CN" dirty="0" err="1" smtClean="0"/>
              <a:t>AsiaInfo</a:t>
            </a:r>
            <a:r>
              <a:rPr lang="zh-CN" altLang="en-US" dirty="0" smtClean="0"/>
              <a:t> </a:t>
            </a:r>
            <a:r>
              <a:rPr lang="en-US" altLang="zh-CN" dirty="0" smtClean="0"/>
              <a:t>Inc.</a:t>
            </a:r>
            <a:r>
              <a:rPr lang="zh-CN" altLang="en-US" dirty="0" smtClean="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945082375"/>
      </p:ext>
    </p:extLst>
  </p:cSld>
  <p:clrMapOvr>
    <a:masterClrMapping/>
  </p:clrMapOvr>
  <mc:AlternateContent xmlns:mc="http://schemas.openxmlformats.org/markup-compatibility/2006">
    <mc:Choice xmlns:p14="http://schemas.microsoft.com/office/powerpoint/2010/main" Requires="p14">
      <p:transition spd="slow" p14:dur="2000" advTm="25906"/>
    </mc:Choice>
    <mc:Fallback>
      <p:transition spd="slow" advTm="2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Q</a:t>
            </a:r>
            <a:r>
              <a:rPr lang="zh-CN" altLang="en-US" dirty="0" smtClean="0"/>
              <a:t> </a:t>
            </a:r>
            <a:r>
              <a:rPr lang="en-US" altLang="zh-CN" dirty="0" smtClean="0"/>
              <a:t>&amp;</a:t>
            </a:r>
            <a:r>
              <a:rPr lang="zh-CN" altLang="en-US" dirty="0" smtClean="0"/>
              <a:t> </a:t>
            </a:r>
            <a:r>
              <a:rPr lang="en-US" altLang="zh-CN" dirty="0" smtClean="0"/>
              <a:t>A</a:t>
            </a:r>
            <a:endParaRPr lang="en-US" dirty="0"/>
          </a:p>
        </p:txBody>
      </p:sp>
      <p:sp>
        <p:nvSpPr>
          <p:cNvPr id="3" name="Text Placeholder 2"/>
          <p:cNvSpPr>
            <a:spLocks noGrp="1"/>
          </p:cNvSpPr>
          <p:nvPr>
            <p:ph type="body" idx="1"/>
          </p:nvPr>
        </p:nvSpPr>
        <p:spPr/>
        <p:txBody>
          <a:bodyPr/>
          <a:lstStyle/>
          <a:p>
            <a:r>
              <a:rPr lang="en-US" altLang="zh-CN" dirty="0" smtClean="0"/>
              <a:t>Posters</a:t>
            </a:r>
            <a:r>
              <a:rPr lang="zh-CN" altLang="en-US" dirty="0" smtClean="0"/>
              <a:t> </a:t>
            </a:r>
            <a:r>
              <a:rPr lang="en-US" altLang="zh-CN" dirty="0" smtClean="0"/>
              <a:t>in</a:t>
            </a:r>
            <a:r>
              <a:rPr lang="zh-CN" altLang="en-US" dirty="0" smtClean="0"/>
              <a:t> </a:t>
            </a:r>
            <a:r>
              <a:rPr lang="en-US" altLang="zh-CN" dirty="0" smtClean="0"/>
              <a:t>Workshop</a:t>
            </a:r>
            <a:r>
              <a:rPr lang="zh-CN" altLang="en-US" dirty="0" smtClean="0"/>
              <a:t> </a:t>
            </a:r>
            <a:r>
              <a:rPr lang="en-US" altLang="zh-CN" dirty="0" smtClean="0"/>
              <a:t>HALO</a:t>
            </a:r>
            <a:r>
              <a:rPr lang="zh-CN" altLang="en-US" dirty="0" smtClean="0"/>
              <a:t> </a:t>
            </a:r>
            <a:r>
              <a:rPr lang="en-US" altLang="zh-CN" dirty="0" smtClean="0"/>
              <a:t>(</a:t>
            </a:r>
            <a:r>
              <a:rPr lang="en-US" b="1" dirty="0"/>
              <a:t> Hardware and Algorithms for Learning </a:t>
            </a:r>
            <a:r>
              <a:rPr lang="en-US" b="1" dirty="0" smtClean="0"/>
              <a:t>On-a-chip</a:t>
            </a:r>
            <a:r>
              <a:rPr lang="en-US" altLang="zh-CN" b="1" dirty="0" smtClean="0"/>
              <a:t>)</a:t>
            </a:r>
            <a:r>
              <a:rPr lang="zh-CN" altLang="en-US" b="1" dirty="0" smtClean="0"/>
              <a:t> </a:t>
            </a:r>
            <a:r>
              <a:rPr lang="en-US" altLang="zh-CN" dirty="0" smtClean="0"/>
              <a:t>on</a:t>
            </a:r>
            <a:r>
              <a:rPr lang="zh-CN" altLang="en-US" b="1" dirty="0" smtClean="0"/>
              <a:t> </a:t>
            </a:r>
            <a:r>
              <a:rPr lang="en-US" altLang="zh-CN" dirty="0" smtClean="0"/>
              <a:t>Nov</a:t>
            </a:r>
            <a:r>
              <a:rPr lang="zh-CN" altLang="en-US" dirty="0" smtClean="0"/>
              <a:t> </a:t>
            </a:r>
            <a:r>
              <a:rPr lang="en-US" altLang="zh-CN" dirty="0" smtClean="0"/>
              <a:t>10</a:t>
            </a:r>
            <a:r>
              <a:rPr lang="en-US" altLang="zh-CN" baseline="30000" dirty="0" smtClean="0"/>
              <a:t>th</a:t>
            </a:r>
            <a:r>
              <a:rPr lang="en-US" altLang="zh-CN" dirty="0" smtClean="0"/>
              <a:t>,</a:t>
            </a:r>
            <a:r>
              <a:rPr lang="zh-CN" altLang="en-US" dirty="0" smtClean="0"/>
              <a:t> </a:t>
            </a:r>
            <a:r>
              <a:rPr lang="en-US" altLang="zh-CN" dirty="0" smtClean="0"/>
              <a:t>Thursday,</a:t>
            </a:r>
            <a:r>
              <a:rPr lang="zh-CN" altLang="en-US" dirty="0" smtClean="0"/>
              <a:t> </a:t>
            </a:r>
            <a:r>
              <a:rPr lang="en-US" altLang="zh-CN" dirty="0" smtClean="0"/>
              <a:t>afternoon</a:t>
            </a:r>
            <a:r>
              <a:rPr lang="zh-CN" altLang="en-US" dirty="0" smtClean="0"/>
              <a:t> </a:t>
            </a:r>
            <a:r>
              <a:rPr lang="en-US" altLang="zh-CN" dirty="0" smtClean="0"/>
              <a:t>2:45</a:t>
            </a:r>
            <a:r>
              <a:rPr lang="zh-CN" altLang="en-US" dirty="0" smtClean="0"/>
              <a:t> </a:t>
            </a:r>
            <a:r>
              <a:rPr lang="en-US" altLang="zh-CN" dirty="0" smtClean="0"/>
              <a:t>PM.</a:t>
            </a:r>
            <a:r>
              <a:rPr lang="zh-CN" altLang="en-US" dirty="0" smtClean="0"/>
              <a:t> </a:t>
            </a:r>
            <a:endParaRPr lang="en-US" altLang="zh-CN"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083573776"/>
      </p:ext>
    </p:extLst>
  </p:cSld>
  <p:clrMapOvr>
    <a:masterClrMapping/>
  </p:clrMapOvr>
  <mc:AlternateContent xmlns:mc="http://schemas.openxmlformats.org/markup-compatibility/2006">
    <mc:Choice xmlns:p14="http://schemas.microsoft.com/office/powerpoint/2010/main" Requires="p14">
      <p:transition spd="slow" p14:dur="2000" advTm="26252"/>
    </mc:Choice>
    <mc:Fallback>
      <p:transition spd="slow" advTm="2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2674050" y="2382750"/>
            <a:ext cx="3795900" cy="572700"/>
          </a:xfrm>
          <a:prstGeom prst="rect">
            <a:avLst/>
          </a:prstGeom>
        </p:spPr>
        <p:txBody>
          <a:bodyPr lIns="91425" tIns="91425" rIns="91425" bIns="91425" anchor="t" anchorCtr="0">
            <a:noAutofit/>
          </a:bodyPr>
          <a:lstStyle/>
          <a:p>
            <a:pPr lvl="0">
              <a:spcBef>
                <a:spcPts val="0"/>
              </a:spcBef>
              <a:buNone/>
            </a:pPr>
            <a:r>
              <a:rPr lang="en-US" altLang="zh-CN" sz="3000" dirty="0" smtClean="0"/>
              <a:t>Backup</a:t>
            </a:r>
            <a:r>
              <a:rPr lang="en" sz="3000" dirty="0" smtClean="0"/>
              <a:t> </a:t>
            </a:r>
            <a:r>
              <a:rPr lang="en" sz="3000" dirty="0"/>
              <a:t>Materials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a:blip r:embed="rId6">
            <a:alphaModFix/>
          </a:blip>
          <a:stretch>
            <a:fillRect/>
          </a:stretch>
        </p:blipFill>
        <p:spPr>
          <a:xfrm>
            <a:off x="115225" y="1622175"/>
            <a:ext cx="1828800" cy="1494250"/>
          </a:xfrm>
          <a:prstGeom prst="rect">
            <a:avLst/>
          </a:prstGeom>
          <a:noFill/>
          <a:ln>
            <a:noFill/>
          </a:ln>
        </p:spPr>
      </p:pic>
      <p:sp>
        <p:nvSpPr>
          <p:cNvPr id="107" name="Shape 107"/>
          <p:cNvSpPr/>
          <p:nvPr/>
        </p:nvSpPr>
        <p:spPr>
          <a:xfrm>
            <a:off x="1914525" y="1500449"/>
            <a:ext cx="6610356" cy="3324240"/>
          </a:xfrm>
          <a:prstGeom prst="flowChartTerminator">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8" name="Shape 108"/>
          <p:cNvSpPr txBox="1">
            <a:spLocks noGrp="1"/>
          </p:cNvSpPr>
          <p:nvPr>
            <p:ph type="title"/>
          </p:nvPr>
        </p:nvSpPr>
        <p:spPr>
          <a:xfrm>
            <a:off x="155850" y="228050"/>
            <a:ext cx="8832300" cy="632700"/>
          </a:xfrm>
          <a:prstGeom prst="rect">
            <a:avLst/>
          </a:prstGeom>
        </p:spPr>
        <p:txBody>
          <a:bodyPr lIns="91425" tIns="91425" rIns="91425" bIns="91425" anchor="t" anchorCtr="0">
            <a:noAutofit/>
          </a:bodyPr>
          <a:lstStyle/>
          <a:p>
            <a:pPr lvl="0">
              <a:spcBef>
                <a:spcPts val="0"/>
              </a:spcBef>
              <a:buNone/>
            </a:pPr>
            <a:r>
              <a:rPr lang="en"/>
              <a:t>FPGA-based Accelerator in Data Center</a:t>
            </a:r>
          </a:p>
        </p:txBody>
      </p:sp>
      <p:sp>
        <p:nvSpPr>
          <p:cNvPr id="109" name="Shape 109"/>
          <p:cNvSpPr/>
          <p:nvPr/>
        </p:nvSpPr>
        <p:spPr>
          <a:xfrm>
            <a:off x="1305750" y="1895450"/>
            <a:ext cx="197100" cy="197100"/>
          </a:xfrm>
          <a:prstGeom prst="ellipse">
            <a:avLst/>
          </a:prstGeom>
          <a:solidFill>
            <a:srgbClr val="FF99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10" name="Shape 110"/>
          <p:cNvCxnSpPr>
            <a:stCxn id="109" idx="7"/>
            <a:endCxn id="111" idx="1"/>
          </p:cNvCxnSpPr>
          <p:nvPr/>
        </p:nvCxnSpPr>
        <p:spPr>
          <a:xfrm rot="10800000" flipH="1">
            <a:off x="1473985" y="1437114"/>
            <a:ext cx="668100" cy="487200"/>
          </a:xfrm>
          <a:prstGeom prst="straightConnector1">
            <a:avLst/>
          </a:prstGeom>
          <a:noFill/>
          <a:ln w="19050" cap="flat" cmpd="sng">
            <a:solidFill>
              <a:srgbClr val="FF9900"/>
            </a:solidFill>
            <a:prstDash val="solid"/>
            <a:round/>
            <a:headEnd type="none" w="lg" len="lg"/>
            <a:tailEnd type="none" w="lg" len="lg"/>
          </a:ln>
        </p:spPr>
      </p:cxnSp>
      <p:pic>
        <p:nvPicPr>
          <p:cNvPr id="112" name="Shape 112"/>
          <p:cNvPicPr preferRelativeResize="0"/>
          <p:nvPr/>
        </p:nvPicPr>
        <p:blipFill>
          <a:blip r:embed="rId7">
            <a:alphaModFix/>
          </a:blip>
          <a:stretch>
            <a:fillRect/>
          </a:stretch>
        </p:blipFill>
        <p:spPr>
          <a:xfrm>
            <a:off x="5232375" y="860749"/>
            <a:ext cx="2837809" cy="1494250"/>
          </a:xfrm>
          <a:prstGeom prst="rect">
            <a:avLst/>
          </a:prstGeom>
          <a:noFill/>
          <a:ln>
            <a:noFill/>
          </a:ln>
        </p:spPr>
      </p:pic>
      <p:grpSp>
        <p:nvGrpSpPr>
          <p:cNvPr id="113" name="Shape 113"/>
          <p:cNvGrpSpPr/>
          <p:nvPr/>
        </p:nvGrpSpPr>
        <p:grpSpPr>
          <a:xfrm>
            <a:off x="2313774" y="2142853"/>
            <a:ext cx="5687454" cy="2417471"/>
            <a:chOff x="2542374" y="2316453"/>
            <a:chExt cx="5687454" cy="2417471"/>
          </a:xfrm>
        </p:grpSpPr>
        <p:grpSp>
          <p:nvGrpSpPr>
            <p:cNvPr id="114" name="Shape 114"/>
            <p:cNvGrpSpPr/>
            <p:nvPr/>
          </p:nvGrpSpPr>
          <p:grpSpPr>
            <a:xfrm>
              <a:off x="2542374" y="2353899"/>
              <a:ext cx="2886634" cy="1894332"/>
              <a:chOff x="3774676" y="1474432"/>
              <a:chExt cx="891900" cy="599700"/>
            </a:xfrm>
          </p:grpSpPr>
          <p:sp>
            <p:nvSpPr>
              <p:cNvPr id="115" name="Shape 115"/>
              <p:cNvSpPr/>
              <p:nvPr/>
            </p:nvSpPr>
            <p:spPr>
              <a:xfrm>
                <a:off x="3774676" y="1474432"/>
                <a:ext cx="891900" cy="5997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4113074" y="1474432"/>
                <a:ext cx="215100" cy="62400"/>
              </a:xfrm>
              <a:prstGeom prst="rect">
                <a:avLst/>
              </a:prstGeom>
              <a:noFill/>
              <a:ln>
                <a:noFill/>
              </a:ln>
            </p:spPr>
            <p:txBody>
              <a:bodyPr lIns="91425" tIns="91425" rIns="91425" bIns="91425" anchor="ctr" anchorCtr="0">
                <a:noAutofit/>
              </a:bodyPr>
              <a:lstStyle/>
              <a:p>
                <a:pPr lvl="0" rtl="0">
                  <a:spcBef>
                    <a:spcPts val="0"/>
                  </a:spcBef>
                  <a:buNone/>
                </a:pPr>
                <a:r>
                  <a:rPr lang="en"/>
                  <a:t>CPU </a:t>
                </a:r>
              </a:p>
            </p:txBody>
          </p:sp>
        </p:grpSp>
        <p:sp>
          <p:nvSpPr>
            <p:cNvPr id="117" name="Shape 117"/>
            <p:cNvSpPr/>
            <p:nvPr/>
          </p:nvSpPr>
          <p:spPr>
            <a:xfrm>
              <a:off x="2613050" y="3131699"/>
              <a:ext cx="2681700" cy="423599"/>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2620250" y="3126449"/>
              <a:ext cx="2667300" cy="423600"/>
            </a:xfrm>
            <a:prstGeom prst="rect">
              <a:avLst/>
            </a:prstGeom>
            <a:solidFill>
              <a:srgbClr val="6699FF"/>
            </a:solidFill>
            <a:ln>
              <a:noFill/>
            </a:ln>
          </p:spPr>
          <p:txBody>
            <a:bodyPr lIns="91425" tIns="91425" rIns="91425" bIns="91425" anchor="ctr" anchorCtr="0">
              <a:noAutofit/>
            </a:bodyPr>
            <a:lstStyle/>
            <a:p>
              <a:pPr lvl="0" rtl="0">
                <a:spcBef>
                  <a:spcPts val="0"/>
                </a:spcBef>
                <a:buNone/>
              </a:pPr>
              <a:r>
                <a:rPr lang="en"/>
                <a:t>High-level Network Description</a:t>
              </a:r>
            </a:p>
          </p:txBody>
        </p:sp>
        <p:sp>
          <p:nvSpPr>
            <p:cNvPr id="119" name="Shape 119"/>
            <p:cNvSpPr/>
            <p:nvPr/>
          </p:nvSpPr>
          <p:spPr>
            <a:xfrm>
              <a:off x="2615050" y="3566275"/>
              <a:ext cx="2681700" cy="462900"/>
            </a:xfrm>
            <a:prstGeom prst="rect">
              <a:avLst/>
            </a:prstGeom>
            <a:solidFill>
              <a:srgbClr val="92D05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200" dirty="0"/>
                <a:t>Computation Model Optimization for </a:t>
              </a:r>
              <a:r>
                <a:rPr lang="en" sz="1200" dirty="0" smtClean="0"/>
                <a:t>Customized </a:t>
              </a:r>
              <a:r>
                <a:rPr lang="en" sz="1200" dirty="0"/>
                <a:t>P</a:t>
              </a:r>
              <a:r>
                <a:rPr lang="en" sz="1200" dirty="0" smtClean="0"/>
                <a:t>latforms</a:t>
              </a:r>
              <a:endParaRPr lang="en" sz="1200" dirty="0"/>
            </a:p>
          </p:txBody>
        </p:sp>
        <p:grpSp>
          <p:nvGrpSpPr>
            <p:cNvPr id="120" name="Shape 120"/>
            <p:cNvGrpSpPr/>
            <p:nvPr/>
          </p:nvGrpSpPr>
          <p:grpSpPr>
            <a:xfrm>
              <a:off x="5779691" y="2316453"/>
              <a:ext cx="2450138" cy="1483954"/>
              <a:chOff x="3774677" y="1377799"/>
              <a:chExt cx="891900" cy="696300"/>
            </a:xfrm>
          </p:grpSpPr>
          <p:sp>
            <p:nvSpPr>
              <p:cNvPr id="121" name="Shape 121"/>
              <p:cNvSpPr/>
              <p:nvPr/>
            </p:nvSpPr>
            <p:spPr>
              <a:xfrm>
                <a:off x="3774677" y="1377799"/>
                <a:ext cx="891900" cy="6963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 name="Shape 122"/>
              <p:cNvSpPr/>
              <p:nvPr/>
            </p:nvSpPr>
            <p:spPr>
              <a:xfrm>
                <a:off x="4079930" y="1395901"/>
                <a:ext cx="281400" cy="115200"/>
              </a:xfrm>
              <a:prstGeom prst="rect">
                <a:avLst/>
              </a:prstGeom>
              <a:noFill/>
              <a:ln>
                <a:noFill/>
              </a:ln>
            </p:spPr>
            <p:txBody>
              <a:bodyPr lIns="91425" tIns="91425" rIns="91425" bIns="91425" anchor="ctr" anchorCtr="0">
                <a:noAutofit/>
              </a:bodyPr>
              <a:lstStyle/>
              <a:p>
                <a:pPr lvl="0" rtl="0">
                  <a:spcBef>
                    <a:spcPts val="0"/>
                  </a:spcBef>
                  <a:buNone/>
                </a:pPr>
                <a:r>
                  <a:rPr lang="en"/>
                  <a:t>FPGA </a:t>
                </a:r>
              </a:p>
            </p:txBody>
          </p:sp>
        </p:grpSp>
        <p:sp>
          <p:nvSpPr>
            <p:cNvPr id="123" name="Shape 123"/>
            <p:cNvSpPr/>
            <p:nvPr/>
          </p:nvSpPr>
          <p:spPr>
            <a:xfrm>
              <a:off x="2615050" y="2708099"/>
              <a:ext cx="2681700" cy="423600"/>
            </a:xfrm>
            <a:prstGeom prst="rect">
              <a:avLst/>
            </a:prstGeom>
            <a:solidFill>
              <a:srgbClr val="FFC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Applications (with CNNs)</a:t>
              </a:r>
            </a:p>
          </p:txBody>
        </p:sp>
        <p:sp>
          <p:nvSpPr>
            <p:cNvPr id="124" name="Shape 124"/>
            <p:cNvSpPr/>
            <p:nvPr/>
          </p:nvSpPr>
          <p:spPr>
            <a:xfrm>
              <a:off x="5912012" y="2708100"/>
              <a:ext cx="2185500" cy="828600"/>
            </a:xfrm>
            <a:prstGeom prst="rect">
              <a:avLst/>
            </a:prstGeom>
            <a:solidFill>
              <a:srgbClr val="92D05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a:t>Customized Accelerator</a:t>
              </a:r>
            </a:p>
          </p:txBody>
        </p:sp>
        <p:sp>
          <p:nvSpPr>
            <p:cNvPr id="125" name="Shape 125"/>
            <p:cNvSpPr/>
            <p:nvPr/>
          </p:nvSpPr>
          <p:spPr>
            <a:xfrm rot="-5400000">
              <a:off x="4700700" y="3871875"/>
              <a:ext cx="485700" cy="1238400"/>
            </a:xfrm>
            <a:prstGeom prst="bentArrow">
              <a:avLst>
                <a:gd name="adj1" fmla="val 25000"/>
                <a:gd name="adj2" fmla="val 25000"/>
                <a:gd name="adj3" fmla="val 25000"/>
                <a:gd name="adj4" fmla="val 43750"/>
              </a:avLst>
            </a:prstGeom>
            <a:solidFill>
              <a:srgbClr val="4A86E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p:nvPr/>
          </p:nvSpPr>
          <p:spPr>
            <a:xfrm rot="5400000" flipH="1">
              <a:off x="5591100" y="3828975"/>
              <a:ext cx="876300" cy="933600"/>
            </a:xfrm>
            <a:prstGeom prst="bentArrow">
              <a:avLst>
                <a:gd name="adj1" fmla="val 14130"/>
                <a:gd name="adj2" fmla="val 19021"/>
                <a:gd name="adj3" fmla="val 21739"/>
                <a:gd name="adj4" fmla="val 43750"/>
              </a:avLst>
            </a:prstGeom>
            <a:solidFill>
              <a:srgbClr val="4A86E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7" name="Shape 127"/>
            <p:cNvSpPr txBox="1"/>
            <p:nvPr/>
          </p:nvSpPr>
          <p:spPr>
            <a:xfrm>
              <a:off x="4973225" y="4248225"/>
              <a:ext cx="695400" cy="355500"/>
            </a:xfrm>
            <a:prstGeom prst="rect">
              <a:avLst/>
            </a:prstGeom>
            <a:noFill/>
            <a:ln>
              <a:noFill/>
            </a:ln>
          </p:spPr>
          <p:txBody>
            <a:bodyPr lIns="91425" tIns="91425" rIns="91425" bIns="91425" anchor="t" anchorCtr="0">
              <a:noAutofit/>
            </a:bodyPr>
            <a:lstStyle/>
            <a:p>
              <a:pPr lvl="0">
                <a:spcBef>
                  <a:spcPts val="0"/>
                </a:spcBef>
                <a:buNone/>
              </a:pPr>
              <a:r>
                <a:rPr lang="en"/>
                <a:t>PCIe</a:t>
              </a:r>
            </a:p>
          </p:txBody>
        </p:sp>
        <p:sp>
          <p:nvSpPr>
            <p:cNvPr id="128" name="Shape 128"/>
            <p:cNvSpPr/>
            <p:nvPr/>
          </p:nvSpPr>
          <p:spPr>
            <a:xfrm>
              <a:off x="7246600" y="3828937"/>
              <a:ext cx="257100" cy="305400"/>
            </a:xfrm>
            <a:prstGeom prst="up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9" name="Shape 129"/>
            <p:cNvSpPr/>
            <p:nvPr/>
          </p:nvSpPr>
          <p:spPr>
            <a:xfrm>
              <a:off x="6715125" y="4162900"/>
              <a:ext cx="1382400" cy="4857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DRAM</a:t>
              </a:r>
            </a:p>
          </p:txBody>
        </p:sp>
      </p:grpSp>
      <p:grpSp>
        <p:nvGrpSpPr>
          <p:cNvPr id="130" name="Shape 130"/>
          <p:cNvGrpSpPr/>
          <p:nvPr/>
        </p:nvGrpSpPr>
        <p:grpSpPr>
          <a:xfrm>
            <a:off x="2142025" y="1120900"/>
            <a:ext cx="3090350" cy="643000"/>
            <a:chOff x="2426575" y="1420675"/>
            <a:chExt cx="3090350" cy="643000"/>
          </a:xfrm>
        </p:grpSpPr>
        <p:grpSp>
          <p:nvGrpSpPr>
            <p:cNvPr id="131" name="Shape 131"/>
            <p:cNvGrpSpPr/>
            <p:nvPr/>
          </p:nvGrpSpPr>
          <p:grpSpPr>
            <a:xfrm>
              <a:off x="2426575" y="1420675"/>
              <a:ext cx="891900" cy="632700"/>
              <a:chOff x="3774675" y="1441425"/>
              <a:chExt cx="891900" cy="632700"/>
            </a:xfrm>
          </p:grpSpPr>
          <p:sp>
            <p:nvSpPr>
              <p:cNvPr id="111" name="Shape 111"/>
              <p:cNvSpPr/>
              <p:nvPr/>
            </p:nvSpPr>
            <p:spPr>
              <a:xfrm>
                <a:off x="3774675" y="1441425"/>
                <a:ext cx="891900" cy="6327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p:nvPr/>
            </p:nvSpPr>
            <p:spPr>
              <a:xfrm>
                <a:off x="3930225" y="1565875"/>
                <a:ext cx="570300" cy="4044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solidFill>
                      <a:srgbClr val="FFFFFF"/>
                    </a:solidFill>
                  </a:rPr>
                  <a:t>CPU</a:t>
                </a:r>
              </a:p>
            </p:txBody>
          </p:sp>
        </p:grpSp>
        <p:grpSp>
          <p:nvGrpSpPr>
            <p:cNvPr id="133" name="Shape 133"/>
            <p:cNvGrpSpPr/>
            <p:nvPr/>
          </p:nvGrpSpPr>
          <p:grpSpPr>
            <a:xfrm>
              <a:off x="4466025" y="1430975"/>
              <a:ext cx="1050900" cy="632700"/>
              <a:chOff x="5554875" y="1441425"/>
              <a:chExt cx="1050900" cy="632700"/>
            </a:xfrm>
          </p:grpSpPr>
          <p:sp>
            <p:nvSpPr>
              <p:cNvPr id="134" name="Shape 134"/>
              <p:cNvSpPr/>
              <p:nvPr/>
            </p:nvSpPr>
            <p:spPr>
              <a:xfrm>
                <a:off x="5554875" y="1441425"/>
                <a:ext cx="1050900" cy="6327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5743549" y="1565875"/>
                <a:ext cx="717000" cy="4044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solidFill>
                      <a:srgbClr val="FFFFFF"/>
                    </a:solidFill>
                  </a:rPr>
                  <a:t>FPGA</a:t>
                </a:r>
              </a:p>
            </p:txBody>
          </p:sp>
        </p:grpSp>
        <p:grpSp>
          <p:nvGrpSpPr>
            <p:cNvPr id="136" name="Shape 136"/>
            <p:cNvGrpSpPr/>
            <p:nvPr/>
          </p:nvGrpSpPr>
          <p:grpSpPr>
            <a:xfrm>
              <a:off x="3278275" y="1572625"/>
              <a:ext cx="1227900" cy="423600"/>
              <a:chOff x="4626375" y="1593375"/>
              <a:chExt cx="1227900" cy="423600"/>
            </a:xfrm>
          </p:grpSpPr>
          <p:sp>
            <p:nvSpPr>
              <p:cNvPr id="137" name="Shape 137"/>
              <p:cNvSpPr/>
              <p:nvPr/>
            </p:nvSpPr>
            <p:spPr>
              <a:xfrm>
                <a:off x="4666575" y="1612575"/>
                <a:ext cx="1147500" cy="404400"/>
              </a:xfrm>
              <a:prstGeom prst="leftRightArrow">
                <a:avLst>
                  <a:gd name="adj1" fmla="val 50000"/>
                  <a:gd name="adj2" fmla="val 50000"/>
                </a:avLst>
              </a:prstGeom>
              <a:solidFill>
                <a:srgbClr val="FF99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 name="Shape 138"/>
              <p:cNvSpPr txBox="1"/>
              <p:nvPr/>
            </p:nvSpPr>
            <p:spPr>
              <a:xfrm>
                <a:off x="4626375" y="1593375"/>
                <a:ext cx="1227900" cy="2904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rPr>
                  <a:t>Interconnect</a:t>
                </a:r>
              </a:p>
            </p:txBody>
          </p:sp>
        </p:grpSp>
      </p:grpSp>
      <p:grpSp>
        <p:nvGrpSpPr>
          <p:cNvPr id="5" name="组合 4"/>
          <p:cNvGrpSpPr/>
          <p:nvPr/>
        </p:nvGrpSpPr>
        <p:grpSpPr>
          <a:xfrm>
            <a:off x="4096549" y="2415551"/>
            <a:ext cx="2784652" cy="1726095"/>
            <a:chOff x="4096549" y="2415551"/>
            <a:chExt cx="2784652" cy="1726095"/>
          </a:xfrm>
        </p:grpSpPr>
        <p:sp>
          <p:nvSpPr>
            <p:cNvPr id="3" name="爆炸形 1 2"/>
            <p:cNvSpPr/>
            <p:nvPr/>
          </p:nvSpPr>
          <p:spPr>
            <a:xfrm>
              <a:off x="4791151" y="3571644"/>
              <a:ext cx="367358" cy="389093"/>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爆炸形 1 36"/>
            <p:cNvSpPr/>
            <p:nvPr/>
          </p:nvSpPr>
          <p:spPr>
            <a:xfrm>
              <a:off x="5526134" y="2415551"/>
              <a:ext cx="367358" cy="389093"/>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930300" y="2438522"/>
              <a:ext cx="950901" cy="307777"/>
            </a:xfrm>
            <a:prstGeom prst="rect">
              <a:avLst/>
            </a:prstGeom>
            <a:solidFill>
              <a:srgbClr val="FF0000"/>
            </a:solidFill>
          </p:spPr>
          <p:txBody>
            <a:bodyPr wrap="none" rtlCol="0">
              <a:spAutoFit/>
            </a:bodyPr>
            <a:lstStyle/>
            <a:p>
              <a:r>
                <a:rPr lang="en-US" altLang="zh-CN" dirty="0" smtClean="0">
                  <a:solidFill>
                    <a:schemeClr val="bg1"/>
                  </a:solidFill>
                </a:rPr>
                <a:t>Our Work</a:t>
              </a:r>
              <a:endParaRPr lang="zh-CN" altLang="en-US" dirty="0">
                <a:solidFill>
                  <a:schemeClr val="bg1"/>
                </a:solidFill>
              </a:endParaRPr>
            </a:p>
          </p:txBody>
        </p:sp>
        <p:sp>
          <p:nvSpPr>
            <p:cNvPr id="39" name="文本框 38"/>
            <p:cNvSpPr txBox="1"/>
            <p:nvPr/>
          </p:nvSpPr>
          <p:spPr>
            <a:xfrm>
              <a:off x="4096549" y="3833869"/>
              <a:ext cx="950901" cy="307777"/>
            </a:xfrm>
            <a:prstGeom prst="rect">
              <a:avLst/>
            </a:prstGeom>
            <a:solidFill>
              <a:srgbClr val="FF0000"/>
            </a:solidFill>
          </p:spPr>
          <p:txBody>
            <a:bodyPr wrap="none" rtlCol="0">
              <a:spAutoFit/>
            </a:bodyPr>
            <a:lstStyle/>
            <a:p>
              <a:r>
                <a:rPr lang="en-US" altLang="zh-CN" dirty="0" smtClean="0">
                  <a:solidFill>
                    <a:schemeClr val="bg1"/>
                  </a:solidFill>
                </a:rPr>
                <a:t>Our Work</a:t>
              </a:r>
              <a:endParaRPr lang="zh-CN" altLang="en-US" dirty="0">
                <a:solidFill>
                  <a:schemeClr val="bg1"/>
                </a:solidFill>
              </a:endParaRPr>
            </a:p>
          </p:txBody>
        </p:sp>
      </p:gr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3535"/>
    </mc:Choice>
    <mc:Fallback>
      <p:transition spd="slow" advTm="43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97197" y="232537"/>
            <a:ext cx="6596397" cy="504825"/>
          </a:xfrm>
        </p:spPr>
        <p:txBody>
          <a:bodyPr/>
          <a:lstStyle/>
          <a:p>
            <a:r>
              <a:rPr lang="en-US" altLang="zh-CN" dirty="0">
                <a:effectLst/>
              </a:rPr>
              <a:t>FPGA </a:t>
            </a:r>
            <a:r>
              <a:rPr lang="en-US" altLang="zh-CN" dirty="0" smtClean="0">
                <a:effectLst/>
              </a:rPr>
              <a:t>Design </a:t>
            </a:r>
            <a:r>
              <a:rPr lang="en-US" altLang="zh-CN" dirty="0">
                <a:effectLst/>
              </a:rPr>
              <a:t>in Roofline Model</a:t>
            </a:r>
            <a:endParaRPr lang="zh-CN" altLang="en-US" dirty="0"/>
          </a:p>
        </p:txBody>
      </p:sp>
      <p:pic>
        <p:nvPicPr>
          <p:cNvPr id="4" name="图片 3"/>
          <p:cNvPicPr>
            <a:picLocks noChangeAspect="1"/>
          </p:cNvPicPr>
          <p:nvPr/>
        </p:nvPicPr>
        <p:blipFill>
          <a:blip r:embed="rId3"/>
          <a:stretch>
            <a:fillRect/>
          </a:stretch>
        </p:blipFill>
        <p:spPr>
          <a:xfrm>
            <a:off x="1334814" y="1434770"/>
            <a:ext cx="3412090" cy="881540"/>
          </a:xfrm>
          <a:prstGeom prst="rect">
            <a:avLst/>
          </a:prstGeom>
        </p:spPr>
      </p:pic>
      <p:pic>
        <p:nvPicPr>
          <p:cNvPr id="5" name="图片 4"/>
          <p:cNvPicPr>
            <a:picLocks noChangeAspect="1"/>
          </p:cNvPicPr>
          <p:nvPr/>
        </p:nvPicPr>
        <p:blipFill>
          <a:blip r:embed="rId4"/>
          <a:stretch>
            <a:fillRect/>
          </a:stretch>
        </p:blipFill>
        <p:spPr>
          <a:xfrm>
            <a:off x="1335271" y="2289336"/>
            <a:ext cx="3412090" cy="486698"/>
          </a:xfrm>
          <a:prstGeom prst="rect">
            <a:avLst/>
          </a:prstGeom>
        </p:spPr>
      </p:pic>
      <p:pic>
        <p:nvPicPr>
          <p:cNvPr id="6" name="图片 5"/>
          <p:cNvPicPr>
            <a:picLocks noChangeAspect="1"/>
          </p:cNvPicPr>
          <p:nvPr/>
        </p:nvPicPr>
        <p:blipFill>
          <a:blip r:embed="rId5"/>
          <a:stretch>
            <a:fillRect/>
          </a:stretch>
        </p:blipFill>
        <p:spPr>
          <a:xfrm>
            <a:off x="1334814" y="2748786"/>
            <a:ext cx="1723137" cy="676111"/>
          </a:xfrm>
          <a:prstGeom prst="rect">
            <a:avLst/>
          </a:prstGeom>
        </p:spPr>
      </p:pic>
      <p:pic>
        <p:nvPicPr>
          <p:cNvPr id="7" name="图片 6"/>
          <p:cNvPicPr>
            <a:picLocks noChangeAspect="1"/>
          </p:cNvPicPr>
          <p:nvPr/>
        </p:nvPicPr>
        <p:blipFill>
          <a:blip r:embed="rId6"/>
          <a:stretch>
            <a:fillRect/>
          </a:stretch>
        </p:blipFill>
        <p:spPr>
          <a:xfrm>
            <a:off x="3032823" y="2752339"/>
            <a:ext cx="1714081" cy="672557"/>
          </a:xfrm>
          <a:prstGeom prst="rect">
            <a:avLst/>
          </a:prstGeom>
        </p:spPr>
      </p:pic>
      <p:pic>
        <p:nvPicPr>
          <p:cNvPr id="8" name="图片 7"/>
          <p:cNvPicPr>
            <a:picLocks noChangeAspect="1"/>
          </p:cNvPicPr>
          <p:nvPr/>
        </p:nvPicPr>
        <p:blipFill>
          <a:blip r:embed="rId7"/>
          <a:stretch>
            <a:fillRect/>
          </a:stretch>
        </p:blipFill>
        <p:spPr>
          <a:xfrm>
            <a:off x="1352900" y="3379664"/>
            <a:ext cx="3410103" cy="701399"/>
          </a:xfrm>
          <a:prstGeom prst="rect">
            <a:avLst/>
          </a:prstGeom>
        </p:spPr>
      </p:pic>
      <p:sp>
        <p:nvSpPr>
          <p:cNvPr id="9" name="椭圆 8"/>
          <p:cNvSpPr/>
          <p:nvPr/>
        </p:nvSpPr>
        <p:spPr bwMode="auto">
          <a:xfrm>
            <a:off x="4354199" y="1471804"/>
            <a:ext cx="108012" cy="108012"/>
          </a:xfrm>
          <a:prstGeom prst="ellips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
        <p:nvSpPr>
          <p:cNvPr id="10" name="椭圆 9"/>
          <p:cNvSpPr/>
          <p:nvPr/>
        </p:nvSpPr>
        <p:spPr bwMode="auto">
          <a:xfrm>
            <a:off x="3243110" y="3446937"/>
            <a:ext cx="108012" cy="108012"/>
          </a:xfrm>
          <a:prstGeom prst="ellips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
        <p:nvSpPr>
          <p:cNvPr id="11" name="椭圆 10"/>
          <p:cNvSpPr/>
          <p:nvPr/>
        </p:nvSpPr>
        <p:spPr bwMode="auto">
          <a:xfrm>
            <a:off x="4546772" y="2865934"/>
            <a:ext cx="108012" cy="108012"/>
          </a:xfrm>
          <a:prstGeom prst="ellipse">
            <a:avLst/>
          </a:prstGeom>
          <a:solidFill>
            <a:srgbClr val="FF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cxnSp>
        <p:nvCxnSpPr>
          <p:cNvPr id="13" name="直接连接符 12"/>
          <p:cNvCxnSpPr/>
          <p:nvPr/>
        </p:nvCxnSpPr>
        <p:spPr bwMode="auto">
          <a:xfrm flipH="1">
            <a:off x="4419714" y="1043247"/>
            <a:ext cx="434469" cy="493106"/>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4" name="直接连接符 13"/>
          <p:cNvCxnSpPr/>
          <p:nvPr/>
        </p:nvCxnSpPr>
        <p:spPr bwMode="auto">
          <a:xfrm>
            <a:off x="4854183" y="800874"/>
            <a:ext cx="0" cy="484748"/>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6" name="文本框 15"/>
          <p:cNvSpPr txBox="1"/>
          <p:nvPr/>
        </p:nvSpPr>
        <p:spPr>
          <a:xfrm>
            <a:off x="4919466" y="786764"/>
            <a:ext cx="3054799" cy="507831"/>
          </a:xfrm>
          <a:prstGeom prst="rect">
            <a:avLst/>
          </a:prstGeom>
          <a:solidFill>
            <a:srgbClr val="0070C0"/>
          </a:solidFill>
        </p:spPr>
        <p:txBody>
          <a:bodyPr wrap="square" rtlCol="0">
            <a:spAutoFit/>
          </a:bodyPr>
          <a:lstStyle/>
          <a:p>
            <a:pPr algn="ctr"/>
            <a:r>
              <a:rPr lang="en-US" altLang="zh-CN" sz="2700" dirty="0">
                <a:solidFill>
                  <a:srgbClr val="FFFFFF"/>
                </a:solidFill>
              </a:rPr>
              <a:t>C</a:t>
            </a:r>
            <a:r>
              <a:rPr lang="en-US" altLang="zh-CN" sz="2100" dirty="0">
                <a:solidFill>
                  <a:srgbClr val="FFFFFF"/>
                </a:solidFill>
              </a:rPr>
              <a:t>omputational </a:t>
            </a:r>
            <a:r>
              <a:rPr lang="en-US" altLang="zh-CN" sz="2700" dirty="0" err="1">
                <a:solidFill>
                  <a:srgbClr val="FFFFFF"/>
                </a:solidFill>
              </a:rPr>
              <a:t>P</a:t>
            </a:r>
            <a:r>
              <a:rPr lang="en-US" altLang="zh-CN" sz="2100" dirty="0" err="1">
                <a:solidFill>
                  <a:srgbClr val="FFFFFF"/>
                </a:solidFill>
              </a:rPr>
              <a:t>erf</a:t>
            </a:r>
            <a:r>
              <a:rPr lang="en-US" altLang="zh-CN" sz="2700" dirty="0">
                <a:solidFill>
                  <a:srgbClr val="FFFFFF"/>
                </a:solidFill>
              </a:rPr>
              <a:t>.</a:t>
            </a:r>
          </a:p>
        </p:txBody>
      </p:sp>
      <p:cxnSp>
        <p:nvCxnSpPr>
          <p:cNvPr id="17" name="直接连接符 16"/>
          <p:cNvCxnSpPr>
            <a:endCxn id="10" idx="6"/>
          </p:cNvCxnSpPr>
          <p:nvPr/>
        </p:nvCxnSpPr>
        <p:spPr bwMode="auto">
          <a:xfrm flipH="1" flipV="1">
            <a:off x="3351121" y="3500943"/>
            <a:ext cx="1534853" cy="98583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8" name="直接连接符 17"/>
          <p:cNvCxnSpPr/>
          <p:nvPr/>
        </p:nvCxnSpPr>
        <p:spPr bwMode="auto">
          <a:xfrm>
            <a:off x="4885974" y="4210353"/>
            <a:ext cx="0" cy="484748"/>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9" name="文本框 18"/>
          <p:cNvSpPr txBox="1"/>
          <p:nvPr/>
        </p:nvSpPr>
        <p:spPr>
          <a:xfrm>
            <a:off x="4946202" y="4210353"/>
            <a:ext cx="2392217" cy="507831"/>
          </a:xfrm>
          <a:prstGeom prst="rect">
            <a:avLst/>
          </a:prstGeom>
          <a:solidFill>
            <a:srgbClr val="0070C0"/>
          </a:solidFill>
        </p:spPr>
        <p:txBody>
          <a:bodyPr wrap="square" rtlCol="0">
            <a:spAutoFit/>
          </a:bodyPr>
          <a:lstStyle/>
          <a:p>
            <a:r>
              <a:rPr lang="en-US" altLang="zh-CN" sz="2700" dirty="0">
                <a:solidFill>
                  <a:srgbClr val="FFFFFF"/>
                </a:solidFill>
              </a:rPr>
              <a:t>B</a:t>
            </a:r>
            <a:r>
              <a:rPr lang="en-US" altLang="zh-CN" sz="2100" dirty="0">
                <a:solidFill>
                  <a:srgbClr val="FFFFFF"/>
                </a:solidFill>
              </a:rPr>
              <a:t>and</a:t>
            </a:r>
            <a:r>
              <a:rPr lang="en-US" altLang="zh-CN" sz="2700" dirty="0">
                <a:solidFill>
                  <a:srgbClr val="FFFFFF"/>
                </a:solidFill>
              </a:rPr>
              <a:t>w</a:t>
            </a:r>
            <a:r>
              <a:rPr lang="en-US" altLang="zh-CN" sz="2100" dirty="0">
                <a:solidFill>
                  <a:srgbClr val="FFFFFF"/>
                </a:solidFill>
              </a:rPr>
              <a:t>idth</a:t>
            </a:r>
            <a:endParaRPr lang="zh-CN" altLang="en-US" sz="2100" dirty="0">
              <a:solidFill>
                <a:srgbClr val="FFFFFF"/>
              </a:solidFill>
            </a:endParaRPr>
          </a:p>
        </p:txBody>
      </p:sp>
      <p:cxnSp>
        <p:nvCxnSpPr>
          <p:cNvPr id="25" name="直接连接符 24"/>
          <p:cNvCxnSpPr>
            <a:endCxn id="11" idx="6"/>
          </p:cNvCxnSpPr>
          <p:nvPr/>
        </p:nvCxnSpPr>
        <p:spPr bwMode="auto">
          <a:xfrm flipH="1">
            <a:off x="4654784" y="2748785"/>
            <a:ext cx="230734" cy="171155"/>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6" name="直接连接符 25"/>
          <p:cNvCxnSpPr/>
          <p:nvPr/>
        </p:nvCxnSpPr>
        <p:spPr bwMode="auto">
          <a:xfrm>
            <a:off x="4885974" y="2316310"/>
            <a:ext cx="0" cy="853703"/>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27" name="文本框 26"/>
          <p:cNvSpPr txBox="1"/>
          <p:nvPr/>
        </p:nvSpPr>
        <p:spPr>
          <a:xfrm>
            <a:off x="4942081" y="2283620"/>
            <a:ext cx="2969492" cy="923330"/>
          </a:xfrm>
          <a:prstGeom prst="rect">
            <a:avLst/>
          </a:prstGeom>
          <a:solidFill>
            <a:srgbClr val="0070C0"/>
          </a:solidFill>
        </p:spPr>
        <p:txBody>
          <a:bodyPr wrap="square" rtlCol="0">
            <a:spAutoFit/>
          </a:bodyPr>
          <a:lstStyle/>
          <a:p>
            <a:r>
              <a:rPr lang="en-US" altLang="zh-CN" sz="2700" dirty="0">
                <a:solidFill>
                  <a:srgbClr val="FFFFFF"/>
                </a:solidFill>
              </a:rPr>
              <a:t>C</a:t>
            </a:r>
            <a:r>
              <a:rPr lang="en-US" altLang="zh-CN" sz="2100" dirty="0">
                <a:solidFill>
                  <a:srgbClr val="FFFFFF"/>
                </a:solidFill>
              </a:rPr>
              <a:t>omputation</a:t>
            </a:r>
            <a:r>
              <a:rPr lang="en-US" altLang="zh-CN" sz="2700" dirty="0">
                <a:solidFill>
                  <a:srgbClr val="FFFFFF"/>
                </a:solidFill>
              </a:rPr>
              <a:t> </a:t>
            </a:r>
            <a:r>
              <a:rPr lang="en-US" altLang="zh-CN" sz="2100" dirty="0">
                <a:solidFill>
                  <a:srgbClr val="FFFFFF"/>
                </a:solidFill>
              </a:rPr>
              <a:t>To </a:t>
            </a:r>
            <a:r>
              <a:rPr lang="en-US" altLang="zh-CN" sz="2700" dirty="0">
                <a:solidFill>
                  <a:srgbClr val="FFFFFF"/>
                </a:solidFill>
              </a:rPr>
              <a:t>C</a:t>
            </a:r>
            <a:r>
              <a:rPr lang="en-US" altLang="zh-CN" sz="2100" dirty="0">
                <a:solidFill>
                  <a:srgbClr val="FFFFFF"/>
                </a:solidFill>
              </a:rPr>
              <a:t>ommunication Ratio</a:t>
            </a:r>
          </a:p>
        </p:txBody>
      </p:sp>
      <p:sp>
        <p:nvSpPr>
          <p:cNvPr id="15" name="文本框 14"/>
          <p:cNvSpPr txBox="1"/>
          <p:nvPr/>
        </p:nvSpPr>
        <p:spPr>
          <a:xfrm>
            <a:off x="4916814" y="1783426"/>
            <a:ext cx="305745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sz="1800" dirty="0"/>
              <a:t>GFLOP/S</a:t>
            </a:r>
            <a:endParaRPr lang="zh-CN" altLang="en-US" sz="1800" dirty="0"/>
          </a:p>
        </p:txBody>
      </p:sp>
      <p:sp>
        <p:nvSpPr>
          <p:cNvPr id="23" name="文本框 22"/>
          <p:cNvSpPr txBox="1"/>
          <p:nvPr/>
        </p:nvSpPr>
        <p:spPr>
          <a:xfrm>
            <a:off x="4947486" y="3697987"/>
            <a:ext cx="296408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sz="1800" dirty="0"/>
              <a:t>FLOP / (</a:t>
            </a:r>
            <a:r>
              <a:rPr lang="en-US" altLang="zh-CN" sz="1800" dirty="0" err="1"/>
              <a:t>Mem</a:t>
            </a:r>
            <a:r>
              <a:rPr lang="en-US" altLang="zh-CN" sz="1800" dirty="0"/>
              <a:t>. Byte Access)</a:t>
            </a:r>
            <a:endParaRPr lang="zh-CN" altLang="en-US" sz="1800" dirty="0"/>
          </a:p>
        </p:txBody>
      </p:sp>
      <p:sp>
        <p:nvSpPr>
          <p:cNvPr id="24" name="文本框 23"/>
          <p:cNvSpPr txBox="1"/>
          <p:nvPr/>
        </p:nvSpPr>
        <p:spPr>
          <a:xfrm>
            <a:off x="4946202" y="4695100"/>
            <a:ext cx="239221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sz="1800" dirty="0" err="1"/>
              <a:t>Gbyte</a:t>
            </a:r>
            <a:r>
              <a:rPr lang="en-US" altLang="zh-CN" sz="1800" dirty="0"/>
              <a:t>/S</a:t>
            </a:r>
            <a:endParaRPr lang="zh-CN" altLang="en-US" sz="1800" dirty="0"/>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5589" y="1269211"/>
            <a:ext cx="3058622" cy="516515"/>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7486" y="3183867"/>
            <a:ext cx="2976869" cy="500494"/>
          </a:xfrm>
          <a:prstGeom prst="rect">
            <a:avLst/>
          </a:prstGeom>
        </p:spPr>
      </p:pic>
      <p:pic>
        <p:nvPicPr>
          <p:cNvPr id="56" name="图片 55"/>
          <p:cNvPicPr>
            <a:picLocks noChangeAspect="1"/>
          </p:cNvPicPr>
          <p:nvPr/>
        </p:nvPicPr>
        <p:blipFill>
          <a:blip r:embed="rId10"/>
          <a:stretch>
            <a:fillRect/>
          </a:stretch>
        </p:blipFill>
        <p:spPr>
          <a:xfrm>
            <a:off x="0" y="809626"/>
            <a:ext cx="9144000" cy="4333874"/>
          </a:xfrm>
          <a:prstGeom prst="rect">
            <a:avLst/>
          </a:prstGeom>
        </p:spPr>
      </p:pic>
      <p:grpSp>
        <p:nvGrpSpPr>
          <p:cNvPr id="57" name="组合 56"/>
          <p:cNvGrpSpPr/>
          <p:nvPr/>
        </p:nvGrpSpPr>
        <p:grpSpPr>
          <a:xfrm>
            <a:off x="1316623" y="926333"/>
            <a:ext cx="6808084" cy="3990385"/>
            <a:chOff x="280514" y="1283112"/>
            <a:chExt cx="9077446" cy="5320513"/>
          </a:xfrm>
        </p:grpSpPr>
        <p:cxnSp>
          <p:nvCxnSpPr>
            <p:cNvPr id="58" name="直接箭头连接符 57"/>
            <p:cNvCxnSpPr/>
            <p:nvPr/>
          </p:nvCxnSpPr>
          <p:spPr bwMode="auto">
            <a:xfrm>
              <a:off x="1036683" y="5817251"/>
              <a:ext cx="6450586" cy="1"/>
            </a:xfrm>
            <a:prstGeom prst="straightConnector1">
              <a:avLst/>
            </a:prstGeom>
            <a:solidFill>
              <a:schemeClr val="accent1"/>
            </a:solidFill>
            <a:ln w="44450" cap="flat" cmpd="sng" algn="ctr">
              <a:solidFill>
                <a:srgbClr val="FFFFFF"/>
              </a:solidFill>
              <a:prstDash val="solid"/>
              <a:round/>
              <a:headEnd type="none" w="med" len="med"/>
              <a:tailEnd type="triangle"/>
            </a:ln>
            <a:effectLst/>
          </p:spPr>
        </p:cxnSp>
        <p:cxnSp>
          <p:nvCxnSpPr>
            <p:cNvPr id="59" name="直接箭头连接符 58"/>
            <p:cNvCxnSpPr/>
            <p:nvPr/>
          </p:nvCxnSpPr>
          <p:spPr bwMode="auto">
            <a:xfrm flipV="1">
              <a:off x="1045327" y="1392512"/>
              <a:ext cx="0" cy="4423188"/>
            </a:xfrm>
            <a:prstGeom prst="straightConnector1">
              <a:avLst/>
            </a:prstGeom>
            <a:solidFill>
              <a:schemeClr val="accent1"/>
            </a:solidFill>
            <a:ln w="41275" cap="flat" cmpd="sng" algn="ctr">
              <a:solidFill>
                <a:srgbClr val="FFFFFF"/>
              </a:solidFill>
              <a:prstDash val="solid"/>
              <a:round/>
              <a:headEnd type="none" w="med" len="med"/>
              <a:tailEnd type="triangle"/>
            </a:ln>
            <a:effectLst/>
          </p:spPr>
        </p:cxnSp>
        <p:sp>
          <p:nvSpPr>
            <p:cNvPr id="60" name="文本框 59"/>
            <p:cNvSpPr txBox="1"/>
            <p:nvPr/>
          </p:nvSpPr>
          <p:spPr>
            <a:xfrm>
              <a:off x="1104342" y="1283112"/>
              <a:ext cx="1804341" cy="553997"/>
            </a:xfrm>
            <a:prstGeom prst="rect">
              <a:avLst/>
            </a:prstGeom>
            <a:noFill/>
          </p:spPr>
          <p:txBody>
            <a:bodyPr wrap="none" rtlCol="0">
              <a:spAutoFit/>
            </a:bodyPr>
            <a:lstStyle/>
            <a:p>
              <a:r>
                <a:rPr lang="en-US" altLang="zh-CN" sz="2100" dirty="0">
                  <a:solidFill>
                    <a:srgbClr val="FFFFFF"/>
                  </a:solidFill>
                </a:rPr>
                <a:t>GFLOP/S</a:t>
              </a:r>
              <a:endParaRPr lang="zh-CN" altLang="en-US" sz="2100" dirty="0">
                <a:solidFill>
                  <a:srgbClr val="FFFFFF"/>
                </a:solidFill>
              </a:endParaRPr>
            </a:p>
          </p:txBody>
        </p:sp>
        <p:sp>
          <p:nvSpPr>
            <p:cNvPr id="61" name="文本框 60"/>
            <p:cNvSpPr txBox="1"/>
            <p:nvPr/>
          </p:nvSpPr>
          <p:spPr>
            <a:xfrm>
              <a:off x="5196138" y="5312044"/>
              <a:ext cx="4161822" cy="492443"/>
            </a:xfrm>
            <a:prstGeom prst="rect">
              <a:avLst/>
            </a:prstGeom>
            <a:noFill/>
          </p:spPr>
          <p:txBody>
            <a:bodyPr wrap="none" rtlCol="0">
              <a:spAutoFit/>
            </a:bodyPr>
            <a:lstStyle/>
            <a:p>
              <a:r>
                <a:rPr lang="en-US" altLang="zh-CN" sz="1800" dirty="0">
                  <a:solidFill>
                    <a:srgbClr val="FFFFFF"/>
                  </a:solidFill>
                </a:rPr>
                <a:t>FLOP/(Memory byte access)</a:t>
              </a:r>
              <a:endParaRPr lang="zh-CN" altLang="en-US" sz="1800" dirty="0">
                <a:solidFill>
                  <a:srgbClr val="FFFFFF"/>
                </a:solidFill>
              </a:endParaRPr>
            </a:p>
          </p:txBody>
        </p:sp>
        <p:sp>
          <p:nvSpPr>
            <p:cNvPr id="62" name="文本框 61"/>
            <p:cNvSpPr txBox="1"/>
            <p:nvPr/>
          </p:nvSpPr>
          <p:spPr>
            <a:xfrm rot="16200000">
              <a:off x="-1662595" y="3349227"/>
              <a:ext cx="4419698" cy="533480"/>
            </a:xfrm>
            <a:prstGeom prst="rect">
              <a:avLst/>
            </a:prstGeom>
            <a:solidFill>
              <a:srgbClr val="0070C0"/>
            </a:solidFill>
          </p:spPr>
          <p:txBody>
            <a:bodyPr wrap="square" rtlCol="0">
              <a:spAutoFit/>
            </a:bodyPr>
            <a:lstStyle/>
            <a:p>
              <a:pPr algn="ctr"/>
              <a:r>
                <a:rPr lang="en-US" altLang="zh-CN" sz="2000" dirty="0">
                  <a:solidFill>
                    <a:srgbClr val="FFFFFF"/>
                  </a:solidFill>
                </a:rPr>
                <a:t>C</a:t>
              </a:r>
              <a:r>
                <a:rPr lang="en-US" altLang="zh-CN" sz="1800" dirty="0">
                  <a:solidFill>
                    <a:srgbClr val="FFFFFF"/>
                  </a:solidFill>
                </a:rPr>
                <a:t>omputational </a:t>
              </a:r>
              <a:r>
                <a:rPr lang="en-US" altLang="zh-CN" sz="2000" dirty="0">
                  <a:solidFill>
                    <a:srgbClr val="FFFFFF"/>
                  </a:solidFill>
                </a:rPr>
                <a:t>P</a:t>
              </a:r>
              <a:r>
                <a:rPr lang="en-US" altLang="zh-CN" sz="1800" dirty="0">
                  <a:solidFill>
                    <a:srgbClr val="FFFFFF"/>
                  </a:solidFill>
                </a:rPr>
                <a:t>erformance</a:t>
              </a:r>
              <a:endParaRPr lang="zh-CN" altLang="en-US" sz="2000" dirty="0">
                <a:solidFill>
                  <a:srgbClr val="FFFFFF"/>
                </a:solidFill>
              </a:endParaRPr>
            </a:p>
          </p:txBody>
        </p:sp>
        <p:sp>
          <p:nvSpPr>
            <p:cNvPr id="63" name="文本框 62"/>
            <p:cNvSpPr txBox="1"/>
            <p:nvPr/>
          </p:nvSpPr>
          <p:spPr>
            <a:xfrm>
              <a:off x="1075859" y="5988072"/>
              <a:ext cx="7215074" cy="615553"/>
            </a:xfrm>
            <a:prstGeom prst="rect">
              <a:avLst/>
            </a:prstGeom>
            <a:solidFill>
              <a:srgbClr val="0070C0"/>
            </a:solidFill>
          </p:spPr>
          <p:txBody>
            <a:bodyPr wrap="square" rtlCol="0">
              <a:spAutoFit/>
            </a:bodyPr>
            <a:lstStyle/>
            <a:p>
              <a:pPr algn="ctr"/>
              <a:r>
                <a:rPr lang="en-US" altLang="zh-CN" sz="2400" dirty="0">
                  <a:solidFill>
                    <a:srgbClr val="FFFFFF"/>
                  </a:solidFill>
                </a:rPr>
                <a:t>C</a:t>
              </a:r>
              <a:r>
                <a:rPr lang="en-US" altLang="zh-CN" sz="2000" dirty="0">
                  <a:solidFill>
                    <a:srgbClr val="FFFFFF"/>
                  </a:solidFill>
                </a:rPr>
                <a:t>omputation To </a:t>
              </a:r>
              <a:r>
                <a:rPr lang="en-US" altLang="zh-CN" sz="2400" dirty="0">
                  <a:solidFill>
                    <a:srgbClr val="FFFFFF"/>
                  </a:solidFill>
                </a:rPr>
                <a:t>C</a:t>
              </a:r>
              <a:r>
                <a:rPr lang="en-US" altLang="zh-CN" sz="2000" dirty="0">
                  <a:solidFill>
                    <a:srgbClr val="FFFFFF"/>
                  </a:solidFill>
                </a:rPr>
                <a:t>ommunication (CTC) </a:t>
              </a:r>
              <a:r>
                <a:rPr lang="en-US" altLang="zh-CN" sz="2400" dirty="0">
                  <a:solidFill>
                    <a:srgbClr val="FFFFFF"/>
                  </a:solidFill>
                </a:rPr>
                <a:t>R</a:t>
              </a:r>
              <a:r>
                <a:rPr lang="en-US" altLang="zh-CN" sz="2000" dirty="0">
                  <a:solidFill>
                    <a:srgbClr val="FFFFFF"/>
                  </a:solidFill>
                </a:rPr>
                <a:t>atio</a:t>
              </a:r>
              <a:endParaRPr lang="zh-CN" altLang="en-US" sz="2000" dirty="0">
                <a:solidFill>
                  <a:srgbClr val="FFFFFF"/>
                </a:solidFill>
              </a:endParaRPr>
            </a:p>
          </p:txBody>
        </p:sp>
      </p:grpSp>
      <p:sp>
        <p:nvSpPr>
          <p:cNvPr id="64" name="椭圆 63"/>
          <p:cNvSpPr/>
          <p:nvPr/>
        </p:nvSpPr>
        <p:spPr bwMode="auto">
          <a:xfrm>
            <a:off x="3795396" y="2327906"/>
            <a:ext cx="119384" cy="121137"/>
          </a:xfrm>
          <a:prstGeom prst="ellipse">
            <a:avLst/>
          </a:prstGeom>
          <a:solidFill>
            <a:schemeClr val="accent1"/>
          </a:soli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cxnSp>
        <p:nvCxnSpPr>
          <p:cNvPr id="65" name="直接连接符 64"/>
          <p:cNvCxnSpPr>
            <a:stCxn id="64" idx="2"/>
          </p:cNvCxnSpPr>
          <p:nvPr/>
        </p:nvCxnSpPr>
        <p:spPr bwMode="auto">
          <a:xfrm flipH="1">
            <a:off x="1890232" y="2388474"/>
            <a:ext cx="1905164" cy="0"/>
          </a:xfrm>
          <a:prstGeom prst="line">
            <a:avLst/>
          </a:prstGeom>
          <a:solidFill>
            <a:schemeClr val="accent1"/>
          </a:solidFill>
          <a:ln w="22225" cap="flat" cmpd="sng" algn="ctr">
            <a:solidFill>
              <a:schemeClr val="accent1"/>
            </a:solidFill>
            <a:prstDash val="lgDash"/>
            <a:round/>
            <a:headEnd type="none" w="med" len="med"/>
            <a:tailEnd type="none" w="med" len="med"/>
          </a:ln>
          <a:effectLst/>
        </p:spPr>
      </p:cxnSp>
      <p:cxnSp>
        <p:nvCxnSpPr>
          <p:cNvPr id="66" name="直接连接符 65"/>
          <p:cNvCxnSpPr>
            <a:stCxn id="64" idx="3"/>
          </p:cNvCxnSpPr>
          <p:nvPr/>
        </p:nvCxnSpPr>
        <p:spPr bwMode="auto">
          <a:xfrm flipH="1">
            <a:off x="1896716" y="2431303"/>
            <a:ext cx="1916164" cy="1894470"/>
          </a:xfrm>
          <a:prstGeom prst="line">
            <a:avLst/>
          </a:prstGeom>
          <a:solidFill>
            <a:schemeClr val="accent1"/>
          </a:solidFill>
          <a:ln w="22225" cap="flat" cmpd="sng" algn="ctr">
            <a:solidFill>
              <a:schemeClr val="accent1">
                <a:lumMod val="60000"/>
                <a:lumOff val="40000"/>
              </a:schemeClr>
            </a:solidFill>
            <a:prstDash val="solid"/>
            <a:round/>
            <a:headEnd type="none" w="med" len="med"/>
            <a:tailEnd type="none" w="med" len="med"/>
          </a:ln>
          <a:effectLst/>
        </p:spPr>
      </p:cxnSp>
      <p:sp>
        <p:nvSpPr>
          <p:cNvPr id="67" name="文本框 66"/>
          <p:cNvSpPr txBox="1"/>
          <p:nvPr/>
        </p:nvSpPr>
        <p:spPr>
          <a:xfrm>
            <a:off x="3172715" y="1916019"/>
            <a:ext cx="94583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1800" dirty="0"/>
              <a:t>Design</a:t>
            </a:r>
            <a:endParaRPr lang="zh-CN" altLang="en-US" sz="1800" dirty="0"/>
          </a:p>
        </p:txBody>
      </p:sp>
      <p:sp>
        <p:nvSpPr>
          <p:cNvPr id="68" name="弧形 67"/>
          <p:cNvSpPr/>
          <p:nvPr/>
        </p:nvSpPr>
        <p:spPr bwMode="auto">
          <a:xfrm rot="1932401">
            <a:off x="1938566" y="3822322"/>
            <a:ext cx="596918" cy="605684"/>
          </a:xfrm>
          <a:prstGeom prst="arc">
            <a:avLst/>
          </a:prstGeom>
          <a:noFill/>
          <a:ln w="22225" cap="flat" cmpd="sng" algn="ctr">
            <a:solidFill>
              <a:schemeClr val="accent1">
                <a:lumMod val="60000"/>
                <a:lumOff val="40000"/>
              </a:schemeClr>
            </a:solidFill>
            <a:prstDash val="solid"/>
            <a:round/>
            <a:headEnd type="none" w="med" len="med"/>
            <a:tailEnd type="arrow"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cxnSp>
        <p:nvCxnSpPr>
          <p:cNvPr id="69" name="直接连接符 68"/>
          <p:cNvCxnSpPr/>
          <p:nvPr/>
        </p:nvCxnSpPr>
        <p:spPr bwMode="auto">
          <a:xfrm>
            <a:off x="3855088" y="2449044"/>
            <a:ext cx="0" cy="1817692"/>
          </a:xfrm>
          <a:prstGeom prst="line">
            <a:avLst/>
          </a:prstGeom>
          <a:solidFill>
            <a:schemeClr val="accent1"/>
          </a:solidFill>
          <a:ln w="22225" cap="flat" cmpd="sng" algn="ctr">
            <a:solidFill>
              <a:schemeClr val="accent1"/>
            </a:solidFill>
            <a:prstDash val="lgDash"/>
            <a:round/>
            <a:headEnd type="none" w="med" len="med"/>
            <a:tailEnd type="none" w="med" len="med"/>
          </a:ln>
          <a:effectLst/>
        </p:spPr>
      </p:cxnSp>
      <p:grpSp>
        <p:nvGrpSpPr>
          <p:cNvPr id="70" name="组合 69"/>
          <p:cNvGrpSpPr/>
          <p:nvPr/>
        </p:nvGrpSpPr>
        <p:grpSpPr>
          <a:xfrm>
            <a:off x="2570825" y="3230476"/>
            <a:ext cx="2436296" cy="787193"/>
            <a:chOff x="2947962" y="4131076"/>
            <a:chExt cx="2938976" cy="935872"/>
          </a:xfrm>
        </p:grpSpPr>
        <p:sp>
          <p:nvSpPr>
            <p:cNvPr id="71" name="文本框 70"/>
            <p:cNvSpPr txBox="1"/>
            <p:nvPr/>
          </p:nvSpPr>
          <p:spPr>
            <a:xfrm>
              <a:off x="3995658" y="4131076"/>
              <a:ext cx="1891280" cy="548861"/>
            </a:xfrm>
            <a:prstGeom prst="rect">
              <a:avLst/>
            </a:prstGeom>
            <a:solidFill>
              <a:srgbClr val="0070C0"/>
            </a:solidFill>
          </p:spPr>
          <p:txBody>
            <a:bodyPr wrap="square" rtlCol="0">
              <a:spAutoFit/>
            </a:bodyPr>
            <a:lstStyle/>
            <a:p>
              <a:pPr algn="ctr"/>
              <a:r>
                <a:rPr lang="en-US" altLang="zh-CN" sz="2400" dirty="0">
                  <a:solidFill>
                    <a:srgbClr val="FFFFFF"/>
                  </a:solidFill>
                </a:rPr>
                <a:t>B</a:t>
              </a:r>
              <a:r>
                <a:rPr lang="en-US" altLang="zh-CN" sz="1800" dirty="0">
                  <a:solidFill>
                    <a:srgbClr val="FFFFFF"/>
                  </a:solidFill>
                </a:rPr>
                <a:t>and</a:t>
              </a:r>
              <a:r>
                <a:rPr lang="en-US" altLang="zh-CN" sz="2400" dirty="0">
                  <a:solidFill>
                    <a:srgbClr val="FFFFFF"/>
                  </a:solidFill>
                </a:rPr>
                <a:t>w</a:t>
              </a:r>
              <a:r>
                <a:rPr lang="en-US" altLang="zh-CN" sz="1800" dirty="0">
                  <a:solidFill>
                    <a:srgbClr val="FFFFFF"/>
                  </a:solidFill>
                </a:rPr>
                <a:t>idth</a:t>
              </a:r>
              <a:endParaRPr lang="zh-CN" altLang="en-US" sz="2400" dirty="0">
                <a:solidFill>
                  <a:srgbClr val="FFFFFF"/>
                </a:solidFill>
              </a:endParaRPr>
            </a:p>
          </p:txBody>
        </p:sp>
        <p:cxnSp>
          <p:nvCxnSpPr>
            <p:cNvPr id="72" name="直接箭头连接符 71"/>
            <p:cNvCxnSpPr>
              <a:stCxn id="71" idx="1"/>
            </p:cNvCxnSpPr>
            <p:nvPr/>
          </p:nvCxnSpPr>
          <p:spPr bwMode="auto">
            <a:xfrm flipH="1">
              <a:off x="2947962" y="4390574"/>
              <a:ext cx="1047697" cy="676374"/>
            </a:xfrm>
            <a:prstGeom prst="straightConnector1">
              <a:avLst/>
            </a:prstGeom>
            <a:solidFill>
              <a:schemeClr val="accent1"/>
            </a:solidFill>
            <a:ln w="25400" cap="flat" cmpd="sng" algn="ctr">
              <a:solidFill>
                <a:srgbClr val="00B0F0"/>
              </a:solidFill>
              <a:prstDash val="solid"/>
              <a:round/>
              <a:headEnd type="none" w="med" len="med"/>
              <a:tailEnd type="triangle"/>
            </a:ln>
            <a:effectLst/>
          </p:spPr>
        </p:cxnSp>
      </p:grpSp>
      <p:pic>
        <p:nvPicPr>
          <p:cNvPr id="73" name="图片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72776" y="2568952"/>
            <a:ext cx="3969060" cy="621752"/>
          </a:xfrm>
          <a:prstGeom prst="rect">
            <a:avLst/>
          </a:prstGeom>
        </p:spPr>
      </p:pic>
    </p:spTree>
    <p:extLst>
      <p:ext uri="{BB962C8B-B14F-4D97-AF65-F5344CB8AC3E}">
        <p14:creationId xmlns:p14="http://schemas.microsoft.com/office/powerpoint/2010/main" val="280181001"/>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par>
                          <p:cTn id="51" fill="hold">
                            <p:stCondLst>
                              <p:cond delay="0"/>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left)">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500"/>
                                        <p:tgtEl>
                                          <p:spTgt spid="5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wipe(left)">
                                      <p:cBhvr>
                                        <p:cTn id="80" dur="500"/>
                                        <p:tgtEl>
                                          <p:spTgt spid="65"/>
                                        </p:tgtEl>
                                      </p:cBhvr>
                                    </p:animEffect>
                                  </p:childTnLst>
                                </p:cTn>
                              </p:par>
                              <p:par>
                                <p:cTn id="81" presetID="22" presetClass="entr" presetSubtype="4"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wipe(down)">
                                      <p:cBhvr>
                                        <p:cTn id="83" dur="500"/>
                                        <p:tgtEl>
                                          <p:spTgt spid="69"/>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wipe(up)">
                                      <p:cBhvr>
                                        <p:cTn id="95" dur="500"/>
                                        <p:tgtEl>
                                          <p:spTgt spid="66"/>
                                        </p:tgtEl>
                                      </p:cBhvr>
                                    </p:animEffect>
                                  </p:childTnLst>
                                </p:cTn>
                              </p:par>
                            </p:childTnLst>
                          </p:cTn>
                        </p:par>
                        <p:par>
                          <p:cTn id="96" fill="hold">
                            <p:stCondLst>
                              <p:cond delay="500"/>
                            </p:stCondLst>
                            <p:childTnLst>
                              <p:par>
                                <p:cTn id="97" presetID="22" presetClass="entr" presetSubtype="1" fill="hold" grpId="0" nodeType="after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wipe(up)">
                                      <p:cBhvr>
                                        <p:cTn id="99" dur="500"/>
                                        <p:tgtEl>
                                          <p:spTgt spid="68"/>
                                        </p:tgtEl>
                                      </p:cBhvr>
                                    </p:animEffect>
                                  </p:childTnLst>
                                </p:cTn>
                              </p:par>
                              <p:par>
                                <p:cTn id="100" presetID="10" presetClass="entr" presetSubtype="0" fill="hold" nodeType="with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fade">
                                      <p:cBhvr>
                                        <p:cTn id="10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9" grpId="0" animBg="1"/>
      <p:bldP spid="27" grpId="0" animBg="1"/>
      <p:bldP spid="15" grpId="0" animBg="1"/>
      <p:bldP spid="23" grpId="0" animBg="1"/>
      <p:bldP spid="24" grpId="0" animBg="1"/>
      <p:bldP spid="64" grpId="0" animBg="1"/>
      <p:bldP spid="67" grpId="0" animBg="1"/>
      <p:bldP spid="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88145" y="838988"/>
            <a:ext cx="6998605" cy="4077720"/>
            <a:chOff x="403490" y="1122562"/>
            <a:chExt cx="9331473" cy="5436959"/>
          </a:xfrm>
        </p:grpSpPr>
        <p:grpSp>
          <p:nvGrpSpPr>
            <p:cNvPr id="6" name="组合 5"/>
            <p:cNvGrpSpPr/>
            <p:nvPr/>
          </p:nvGrpSpPr>
          <p:grpSpPr>
            <a:xfrm>
              <a:off x="912204" y="5850186"/>
              <a:ext cx="8822759" cy="709335"/>
              <a:chOff x="1387461" y="5168209"/>
              <a:chExt cx="8352682" cy="523260"/>
            </a:xfrm>
          </p:grpSpPr>
          <p:cxnSp>
            <p:nvCxnSpPr>
              <p:cNvPr id="18" name="直接箭头连接符 17"/>
              <p:cNvCxnSpPr/>
              <p:nvPr/>
            </p:nvCxnSpPr>
            <p:spPr bwMode="auto">
              <a:xfrm>
                <a:off x="1580035" y="5168209"/>
                <a:ext cx="6476285" cy="0"/>
              </a:xfrm>
              <a:prstGeom prst="straightConnector1">
                <a:avLst/>
              </a:prstGeom>
              <a:solidFill>
                <a:schemeClr val="accent1"/>
              </a:solidFill>
              <a:ln w="44450" cap="flat" cmpd="sng" algn="ctr">
                <a:solidFill>
                  <a:schemeClr val="tx1"/>
                </a:solidFill>
                <a:prstDash val="solid"/>
                <a:round/>
                <a:headEnd type="none" w="med" len="med"/>
                <a:tailEnd type="triangle"/>
              </a:ln>
              <a:effectLst/>
            </p:spPr>
          </p:cxnSp>
          <p:sp>
            <p:nvSpPr>
              <p:cNvPr id="19" name="文本框 18"/>
              <p:cNvSpPr txBox="1"/>
              <p:nvPr/>
            </p:nvSpPr>
            <p:spPr>
              <a:xfrm>
                <a:off x="1387461" y="5237390"/>
                <a:ext cx="8352682" cy="454079"/>
              </a:xfrm>
              <a:prstGeom prst="rect">
                <a:avLst/>
              </a:prstGeom>
              <a:noFill/>
            </p:spPr>
            <p:txBody>
              <a:bodyPr wrap="square" rtlCol="0">
                <a:spAutoFit/>
              </a:bodyPr>
              <a:lstStyle/>
              <a:p>
                <a:r>
                  <a:rPr lang="en-US" altLang="zh-CN" sz="2400" dirty="0"/>
                  <a:t>Computation To Communication (CTC) Ratio</a:t>
                </a:r>
                <a:endParaRPr lang="zh-CN" altLang="en-US" sz="2400" dirty="0"/>
              </a:p>
            </p:txBody>
          </p:sp>
        </p:grpSp>
        <p:grpSp>
          <p:nvGrpSpPr>
            <p:cNvPr id="7" name="组合 6"/>
            <p:cNvGrpSpPr/>
            <p:nvPr/>
          </p:nvGrpSpPr>
          <p:grpSpPr>
            <a:xfrm>
              <a:off x="403490" y="1122562"/>
              <a:ext cx="719705" cy="5360869"/>
              <a:chOff x="1238370" y="1680750"/>
              <a:chExt cx="530909" cy="3954582"/>
            </a:xfrm>
          </p:grpSpPr>
          <p:cxnSp>
            <p:nvCxnSpPr>
              <p:cNvPr id="16" name="直接箭头连接符 15"/>
              <p:cNvCxnSpPr/>
              <p:nvPr/>
            </p:nvCxnSpPr>
            <p:spPr bwMode="auto">
              <a:xfrm flipV="1">
                <a:off x="1769279" y="2198511"/>
                <a:ext cx="0" cy="2969698"/>
              </a:xfrm>
              <a:prstGeom prst="straightConnector1">
                <a:avLst/>
              </a:prstGeom>
              <a:solidFill>
                <a:schemeClr val="accent1"/>
              </a:solidFill>
              <a:ln w="44450" cap="flat" cmpd="sng" algn="ctr">
                <a:solidFill>
                  <a:schemeClr val="tx1"/>
                </a:solidFill>
                <a:prstDash val="solid"/>
                <a:round/>
                <a:headEnd type="none" w="med" len="med"/>
                <a:tailEnd type="triangle"/>
              </a:ln>
              <a:effectLst/>
            </p:spPr>
          </p:cxnSp>
          <p:sp>
            <p:nvSpPr>
              <p:cNvPr id="17" name="文本框 16"/>
              <p:cNvSpPr txBox="1"/>
              <p:nvPr/>
            </p:nvSpPr>
            <p:spPr>
              <a:xfrm rot="16200000">
                <a:off x="-511882" y="3431002"/>
                <a:ext cx="3954582" cy="454078"/>
              </a:xfrm>
              <a:prstGeom prst="rect">
                <a:avLst/>
              </a:prstGeom>
              <a:noFill/>
            </p:spPr>
            <p:txBody>
              <a:bodyPr wrap="none" rtlCol="0">
                <a:spAutoFit/>
              </a:bodyPr>
              <a:lstStyle/>
              <a:p>
                <a:r>
                  <a:rPr lang="en-US" altLang="zh-CN" sz="2400" dirty="0"/>
                  <a:t>Computational Performance</a:t>
                </a:r>
                <a:endParaRPr lang="zh-CN" altLang="en-US" sz="2400" dirty="0"/>
              </a:p>
            </p:txBody>
          </p:sp>
        </p:grpSp>
        <p:sp>
          <p:nvSpPr>
            <p:cNvPr id="8" name="文本框 7"/>
            <p:cNvSpPr txBox="1"/>
            <p:nvPr/>
          </p:nvSpPr>
          <p:spPr>
            <a:xfrm>
              <a:off x="912205" y="1272671"/>
              <a:ext cx="1804341" cy="553997"/>
            </a:xfrm>
            <a:prstGeom prst="rect">
              <a:avLst/>
            </a:prstGeom>
            <a:noFill/>
          </p:spPr>
          <p:txBody>
            <a:bodyPr wrap="none" rtlCol="0">
              <a:spAutoFit/>
            </a:bodyPr>
            <a:lstStyle/>
            <a:p>
              <a:r>
                <a:rPr lang="en-US" altLang="zh-CN" sz="2100" dirty="0"/>
                <a:t>GFLOP/S</a:t>
              </a:r>
              <a:endParaRPr lang="zh-CN" altLang="en-US" sz="2100" dirty="0"/>
            </a:p>
          </p:txBody>
        </p:sp>
        <p:sp>
          <p:nvSpPr>
            <p:cNvPr id="9" name="文本框 8"/>
            <p:cNvSpPr txBox="1"/>
            <p:nvPr/>
          </p:nvSpPr>
          <p:spPr>
            <a:xfrm>
              <a:off x="5286026" y="5251353"/>
              <a:ext cx="4391087" cy="492443"/>
            </a:xfrm>
            <a:prstGeom prst="rect">
              <a:avLst/>
            </a:prstGeom>
            <a:noFill/>
          </p:spPr>
          <p:txBody>
            <a:bodyPr wrap="square" rtlCol="0">
              <a:spAutoFit/>
            </a:bodyPr>
            <a:lstStyle/>
            <a:p>
              <a:r>
                <a:rPr lang="en-US" altLang="zh-CN" sz="1800" dirty="0"/>
                <a:t>FLOP/(DRAM byte access)</a:t>
              </a:r>
              <a:endParaRPr lang="zh-CN" altLang="en-US" sz="1800" dirty="0"/>
            </a:p>
          </p:txBody>
        </p:sp>
        <p:sp>
          <p:nvSpPr>
            <p:cNvPr id="10" name="椭圆 9"/>
            <p:cNvSpPr/>
            <p:nvPr/>
          </p:nvSpPr>
          <p:spPr bwMode="auto">
            <a:xfrm>
              <a:off x="2948353" y="2538077"/>
              <a:ext cx="195229" cy="195229"/>
            </a:xfrm>
            <a:prstGeom prst="ellipse">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
          <p:nvSpPr>
            <p:cNvPr id="11" name="椭圆 10"/>
            <p:cNvSpPr/>
            <p:nvPr/>
          </p:nvSpPr>
          <p:spPr bwMode="auto">
            <a:xfrm>
              <a:off x="4250374" y="3386281"/>
              <a:ext cx="195229" cy="195229"/>
            </a:xfrm>
            <a:prstGeom prst="ellipse">
              <a:avLst/>
            </a:prstGeom>
            <a:solidFill>
              <a:srgbClr val="CC66FF"/>
            </a:solidFill>
            <a:ln w="9525" cap="flat" cmpd="sng" algn="ctr">
              <a:solidFill>
                <a:srgbClr val="CC66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
          <p:nvSpPr>
            <p:cNvPr id="12" name="椭圆 11"/>
            <p:cNvSpPr/>
            <p:nvPr/>
          </p:nvSpPr>
          <p:spPr bwMode="auto">
            <a:xfrm>
              <a:off x="5844066" y="3386281"/>
              <a:ext cx="195229" cy="19522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
          <p:nvSpPr>
            <p:cNvPr id="32" name="文本框 31"/>
            <p:cNvSpPr txBox="1"/>
            <p:nvPr/>
          </p:nvSpPr>
          <p:spPr>
            <a:xfrm>
              <a:off x="3166318" y="2298888"/>
              <a:ext cx="406795" cy="553997"/>
            </a:xfrm>
            <a:prstGeom prst="rect">
              <a:avLst/>
            </a:prstGeom>
            <a:noFill/>
          </p:spPr>
          <p:txBody>
            <a:bodyPr wrap="square" rtlCol="0">
              <a:spAutoFit/>
            </a:bodyPr>
            <a:lstStyle/>
            <a:p>
              <a:r>
                <a:rPr lang="en-US" altLang="zh-CN" sz="2100" dirty="0">
                  <a:solidFill>
                    <a:srgbClr val="0070C0"/>
                  </a:solidFill>
                </a:rPr>
                <a:t>1</a:t>
              </a:r>
              <a:endParaRPr lang="zh-CN" altLang="en-US" sz="2100" dirty="0">
                <a:solidFill>
                  <a:srgbClr val="0070C0"/>
                </a:solidFill>
              </a:endParaRPr>
            </a:p>
          </p:txBody>
        </p:sp>
        <p:sp>
          <p:nvSpPr>
            <p:cNvPr id="33" name="文本框 32"/>
            <p:cNvSpPr txBox="1"/>
            <p:nvPr/>
          </p:nvSpPr>
          <p:spPr>
            <a:xfrm>
              <a:off x="4442281" y="3065210"/>
              <a:ext cx="406795" cy="553997"/>
            </a:xfrm>
            <a:prstGeom prst="rect">
              <a:avLst/>
            </a:prstGeom>
            <a:noFill/>
          </p:spPr>
          <p:txBody>
            <a:bodyPr wrap="square" rtlCol="0">
              <a:spAutoFit/>
            </a:bodyPr>
            <a:lstStyle/>
            <a:p>
              <a:r>
                <a:rPr lang="en-US" altLang="zh-CN" sz="2100" dirty="0">
                  <a:solidFill>
                    <a:srgbClr val="CC66FF"/>
                  </a:solidFill>
                </a:rPr>
                <a:t>2</a:t>
              </a:r>
              <a:endParaRPr lang="zh-CN" altLang="en-US" sz="2100" dirty="0">
                <a:solidFill>
                  <a:srgbClr val="CC66FF"/>
                </a:solidFill>
              </a:endParaRPr>
            </a:p>
          </p:txBody>
        </p:sp>
        <p:sp>
          <p:nvSpPr>
            <p:cNvPr id="34" name="文本框 33"/>
            <p:cNvSpPr txBox="1"/>
            <p:nvPr/>
          </p:nvSpPr>
          <p:spPr>
            <a:xfrm>
              <a:off x="6012012" y="3133026"/>
              <a:ext cx="406795" cy="553997"/>
            </a:xfrm>
            <a:prstGeom prst="rect">
              <a:avLst/>
            </a:prstGeom>
            <a:noFill/>
          </p:spPr>
          <p:txBody>
            <a:bodyPr wrap="square" rtlCol="0">
              <a:spAutoFit/>
            </a:bodyPr>
            <a:lstStyle/>
            <a:p>
              <a:r>
                <a:rPr lang="en-US" altLang="zh-CN" sz="2100" dirty="0"/>
                <a:t>3</a:t>
              </a:r>
              <a:endParaRPr lang="zh-CN" altLang="en-US" sz="2100" dirty="0"/>
            </a:p>
          </p:txBody>
        </p:sp>
      </p:grpSp>
      <p:sp>
        <p:nvSpPr>
          <p:cNvPr id="3" name="标题 2"/>
          <p:cNvSpPr>
            <a:spLocks noGrp="1"/>
          </p:cNvSpPr>
          <p:nvPr>
            <p:ph type="title"/>
          </p:nvPr>
        </p:nvSpPr>
        <p:spPr>
          <a:xfrm>
            <a:off x="1323975" y="239669"/>
            <a:ext cx="6537851" cy="504825"/>
          </a:xfrm>
        </p:spPr>
        <p:txBody>
          <a:bodyPr/>
          <a:lstStyle/>
          <a:p>
            <a:r>
              <a:rPr lang="en-US" altLang="zh-CN" dirty="0" smtClean="0"/>
              <a:t>Attainable Performance</a:t>
            </a:r>
            <a:endParaRPr lang="zh-CN" altLang="en-US" dirty="0"/>
          </a:p>
        </p:txBody>
      </p:sp>
      <p:grpSp>
        <p:nvGrpSpPr>
          <p:cNvPr id="2" name="组合 1"/>
          <p:cNvGrpSpPr/>
          <p:nvPr/>
        </p:nvGrpSpPr>
        <p:grpSpPr>
          <a:xfrm>
            <a:off x="1845208" y="1111271"/>
            <a:ext cx="4814685" cy="3255741"/>
            <a:chOff x="1146241" y="1485605"/>
            <a:chExt cx="6419580" cy="4340988"/>
          </a:xfrm>
        </p:grpSpPr>
        <p:sp>
          <p:nvSpPr>
            <p:cNvPr id="21" name="文本框 20"/>
            <p:cNvSpPr txBox="1"/>
            <p:nvPr/>
          </p:nvSpPr>
          <p:spPr>
            <a:xfrm>
              <a:off x="5148065" y="1485605"/>
              <a:ext cx="2417756" cy="492443"/>
            </a:xfrm>
            <a:prstGeom prst="rect">
              <a:avLst/>
            </a:prstGeom>
            <a:noFill/>
          </p:spPr>
          <p:txBody>
            <a:bodyPr wrap="none" rtlCol="0">
              <a:spAutoFit/>
            </a:bodyPr>
            <a:lstStyle/>
            <a:p>
              <a:r>
                <a:rPr lang="en-US" altLang="zh-CN" sz="1800" dirty="0"/>
                <a:t>Bandwidth Roof</a:t>
              </a:r>
              <a:endParaRPr lang="zh-CN" altLang="en-US" sz="1800" dirty="0"/>
            </a:p>
          </p:txBody>
        </p:sp>
        <p:cxnSp>
          <p:nvCxnSpPr>
            <p:cNvPr id="22" name="直接连接符 21"/>
            <p:cNvCxnSpPr/>
            <p:nvPr/>
          </p:nvCxnSpPr>
          <p:spPr bwMode="auto">
            <a:xfrm flipV="1">
              <a:off x="1146241" y="1930935"/>
              <a:ext cx="4228944" cy="389565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grpSp>
      <p:cxnSp>
        <p:nvCxnSpPr>
          <p:cNvPr id="13" name="直接连接符 12"/>
          <p:cNvCxnSpPr/>
          <p:nvPr/>
        </p:nvCxnSpPr>
        <p:spPr bwMode="auto">
          <a:xfrm>
            <a:off x="1841246" y="1980720"/>
            <a:ext cx="1355546" cy="0"/>
          </a:xfrm>
          <a:prstGeom prst="line">
            <a:avLst/>
          </a:prstGeom>
          <a:solidFill>
            <a:schemeClr val="accent1"/>
          </a:solidFill>
          <a:ln w="28575" cap="flat" cmpd="sng" algn="ctr">
            <a:solidFill>
              <a:srgbClr val="969696"/>
            </a:solidFill>
            <a:prstDash val="lgDash"/>
            <a:round/>
            <a:headEnd type="none" w="med" len="med"/>
            <a:tailEnd type="none" w="med" len="med"/>
          </a:ln>
          <a:effectLst/>
        </p:spPr>
      </p:cxnSp>
      <p:cxnSp>
        <p:nvCxnSpPr>
          <p:cNvPr id="14" name="直接连接符 13"/>
          <p:cNvCxnSpPr>
            <a:endCxn id="10" idx="4"/>
          </p:cNvCxnSpPr>
          <p:nvPr/>
        </p:nvCxnSpPr>
        <p:spPr bwMode="auto">
          <a:xfrm flipV="1">
            <a:off x="3218236" y="2047047"/>
            <a:ext cx="51767" cy="2319965"/>
          </a:xfrm>
          <a:prstGeom prst="line">
            <a:avLst/>
          </a:prstGeom>
          <a:solidFill>
            <a:schemeClr val="accent1"/>
          </a:solidFill>
          <a:ln w="28575" cap="flat" cmpd="sng" algn="ctr">
            <a:solidFill>
              <a:srgbClr val="969696"/>
            </a:solidFill>
            <a:prstDash val="lgDash"/>
            <a:round/>
            <a:headEnd type="none" w="med" len="med"/>
            <a:tailEnd type="none" w="med" len="med"/>
          </a:ln>
          <a:effectLst/>
        </p:spPr>
      </p:cxnSp>
      <p:cxnSp>
        <p:nvCxnSpPr>
          <p:cNvPr id="27" name="直接连接符 26"/>
          <p:cNvCxnSpPr/>
          <p:nvPr/>
        </p:nvCxnSpPr>
        <p:spPr bwMode="auto">
          <a:xfrm flipH="1">
            <a:off x="1841246" y="2612822"/>
            <a:ext cx="3535708" cy="9086"/>
          </a:xfrm>
          <a:prstGeom prst="line">
            <a:avLst/>
          </a:prstGeom>
          <a:solidFill>
            <a:schemeClr val="accent1"/>
          </a:solidFill>
          <a:ln w="25400" cap="flat" cmpd="sng" algn="ctr">
            <a:solidFill>
              <a:srgbClr val="FF0000"/>
            </a:solidFill>
            <a:prstDash val="lgDash"/>
            <a:round/>
            <a:headEnd type="none" w="med" len="med"/>
            <a:tailEnd type="none" w="med" len="med"/>
          </a:ln>
          <a:effectLst/>
        </p:spPr>
      </p:cxnSp>
      <p:cxnSp>
        <p:nvCxnSpPr>
          <p:cNvPr id="28" name="直接连接符 27"/>
          <p:cNvCxnSpPr/>
          <p:nvPr/>
        </p:nvCxnSpPr>
        <p:spPr bwMode="auto">
          <a:xfrm flipH="1">
            <a:off x="1841401" y="3062941"/>
            <a:ext cx="1384994" cy="0"/>
          </a:xfrm>
          <a:prstGeom prst="line">
            <a:avLst/>
          </a:prstGeom>
          <a:solidFill>
            <a:schemeClr val="accent1"/>
          </a:solidFill>
          <a:ln w="25400" cap="flat" cmpd="sng" algn="ctr">
            <a:solidFill>
              <a:srgbClr val="7030A0"/>
            </a:solidFill>
            <a:prstDash val="lgDash"/>
            <a:round/>
            <a:headEnd type="none" w="med" len="med"/>
            <a:tailEnd type="none" w="med" len="med"/>
          </a:ln>
          <a:effectLst/>
        </p:spPr>
      </p:cxnSp>
      <p:grpSp>
        <p:nvGrpSpPr>
          <p:cNvPr id="29" name="组合 28"/>
          <p:cNvGrpSpPr/>
          <p:nvPr/>
        </p:nvGrpSpPr>
        <p:grpSpPr>
          <a:xfrm>
            <a:off x="1827923" y="1398667"/>
            <a:ext cx="4378149" cy="369332"/>
            <a:chOff x="5245264" y="3697734"/>
            <a:chExt cx="4306206" cy="363263"/>
          </a:xfrm>
        </p:grpSpPr>
        <p:cxnSp>
          <p:nvCxnSpPr>
            <p:cNvPr id="30" name="直接连接符 29"/>
            <p:cNvCxnSpPr/>
            <p:nvPr/>
          </p:nvCxnSpPr>
          <p:spPr bwMode="auto">
            <a:xfrm>
              <a:off x="5245264" y="4015153"/>
              <a:ext cx="4306206" cy="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1" name="文本框 30"/>
            <p:cNvSpPr txBox="1"/>
            <p:nvPr/>
          </p:nvSpPr>
          <p:spPr>
            <a:xfrm>
              <a:off x="5808454" y="3697734"/>
              <a:ext cx="2187146" cy="363263"/>
            </a:xfrm>
            <a:prstGeom prst="rect">
              <a:avLst/>
            </a:prstGeom>
            <a:noFill/>
          </p:spPr>
          <p:txBody>
            <a:bodyPr wrap="none" rtlCol="0">
              <a:spAutoFit/>
            </a:bodyPr>
            <a:lstStyle/>
            <a:p>
              <a:r>
                <a:rPr lang="en-US" altLang="zh-CN" sz="1800" dirty="0"/>
                <a:t>Computational Roof</a:t>
              </a:r>
              <a:endParaRPr lang="zh-CN" altLang="en-US" sz="1800" dirty="0"/>
            </a:p>
          </p:txBody>
        </p:sp>
      </p:grpSp>
      <p:sp>
        <p:nvSpPr>
          <p:cNvPr id="20" name="椭圆 19"/>
          <p:cNvSpPr/>
          <p:nvPr/>
        </p:nvSpPr>
        <p:spPr bwMode="auto">
          <a:xfrm>
            <a:off x="1732953" y="2955906"/>
            <a:ext cx="189941" cy="189941"/>
          </a:xfrm>
          <a:prstGeom prst="ellipse">
            <a:avLst/>
          </a:prstGeom>
          <a:noFill/>
          <a:ln w="57150"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grpSp>
        <p:nvGrpSpPr>
          <p:cNvPr id="23" name="组合 22"/>
          <p:cNvGrpSpPr/>
          <p:nvPr/>
        </p:nvGrpSpPr>
        <p:grpSpPr>
          <a:xfrm>
            <a:off x="3025536" y="1995863"/>
            <a:ext cx="461665" cy="1258303"/>
            <a:chOff x="1445648" y="4262203"/>
            <a:chExt cx="454078" cy="1256868"/>
          </a:xfrm>
        </p:grpSpPr>
        <p:cxnSp>
          <p:nvCxnSpPr>
            <p:cNvPr id="24" name="直接连接符 23"/>
            <p:cNvCxnSpPr/>
            <p:nvPr/>
          </p:nvCxnSpPr>
          <p:spPr bwMode="auto">
            <a:xfrm flipH="1">
              <a:off x="1675150" y="4262203"/>
              <a:ext cx="2511" cy="1048937"/>
            </a:xfrm>
            <a:prstGeom prst="line">
              <a:avLst/>
            </a:prstGeom>
            <a:solidFill>
              <a:schemeClr val="accent1"/>
            </a:solidFill>
            <a:ln w="22225" cap="flat" cmpd="sng" algn="ctr">
              <a:solidFill>
                <a:srgbClr val="7030A0"/>
              </a:solidFill>
              <a:prstDash val="dash"/>
              <a:round/>
              <a:headEnd type="none" w="med" len="med"/>
              <a:tailEnd type="none" w="med" len="med"/>
            </a:ln>
            <a:effectLst/>
          </p:spPr>
        </p:cxnSp>
        <p:sp>
          <p:nvSpPr>
            <p:cNvPr id="25" name="文本框 24"/>
            <p:cNvSpPr txBox="1"/>
            <p:nvPr/>
          </p:nvSpPr>
          <p:spPr>
            <a:xfrm rot="18610909">
              <a:off x="1497052" y="5116397"/>
              <a:ext cx="351270" cy="454078"/>
            </a:xfrm>
            <a:prstGeom prst="rect">
              <a:avLst/>
            </a:prstGeom>
            <a:noFill/>
          </p:spPr>
          <p:txBody>
            <a:bodyPr wrap="square" rtlCol="0">
              <a:spAutoFit/>
            </a:bodyPr>
            <a:lstStyle/>
            <a:p>
              <a:r>
                <a:rPr lang="en-US" altLang="zh-CN" sz="2400" b="1" dirty="0">
                  <a:solidFill>
                    <a:srgbClr val="7030A0"/>
                  </a:solidFill>
                  <a:latin typeface="Centaur" panose="02030504050205020304" pitchFamily="18" charset="0"/>
                </a:rPr>
                <a:t>X</a:t>
              </a:r>
              <a:endParaRPr lang="zh-CN" altLang="en-US" sz="3000" b="1" dirty="0">
                <a:solidFill>
                  <a:srgbClr val="7030A0"/>
                </a:solidFill>
                <a:latin typeface="Centaur" panose="02030504050205020304" pitchFamily="18" charset="0"/>
              </a:endParaRPr>
            </a:p>
          </p:txBody>
        </p:sp>
      </p:grpSp>
      <p:sp>
        <p:nvSpPr>
          <p:cNvPr id="35" name="椭圆 34"/>
          <p:cNvSpPr/>
          <p:nvPr/>
        </p:nvSpPr>
        <p:spPr bwMode="auto">
          <a:xfrm>
            <a:off x="1732953" y="2509081"/>
            <a:ext cx="189941" cy="189941"/>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
        <p:nvSpPr>
          <p:cNvPr id="5" name="文本框 4"/>
          <p:cNvSpPr txBox="1"/>
          <p:nvPr/>
        </p:nvSpPr>
        <p:spPr>
          <a:xfrm>
            <a:off x="1821501" y="3028076"/>
            <a:ext cx="378630" cy="415498"/>
          </a:xfrm>
          <a:prstGeom prst="rect">
            <a:avLst/>
          </a:prstGeom>
          <a:noFill/>
        </p:spPr>
        <p:txBody>
          <a:bodyPr wrap="none" rtlCol="0">
            <a:spAutoFit/>
          </a:bodyPr>
          <a:lstStyle/>
          <a:p>
            <a:r>
              <a:rPr lang="en-US" altLang="zh-CN" sz="2100" b="1" dirty="0">
                <a:solidFill>
                  <a:srgbClr val="7030A0"/>
                </a:solidFill>
              </a:rPr>
              <a:t>A</a:t>
            </a:r>
            <a:endParaRPr lang="zh-CN" altLang="en-US" sz="2100" b="1" dirty="0">
              <a:solidFill>
                <a:srgbClr val="7030A0"/>
              </a:solidFill>
            </a:endParaRPr>
          </a:p>
        </p:txBody>
      </p:sp>
      <p:sp>
        <p:nvSpPr>
          <p:cNvPr id="36" name="文本框 35"/>
          <p:cNvSpPr txBox="1"/>
          <p:nvPr/>
        </p:nvSpPr>
        <p:spPr>
          <a:xfrm>
            <a:off x="1827922" y="2206852"/>
            <a:ext cx="378630" cy="415498"/>
          </a:xfrm>
          <a:prstGeom prst="rect">
            <a:avLst/>
          </a:prstGeom>
          <a:noFill/>
        </p:spPr>
        <p:txBody>
          <a:bodyPr wrap="none" rtlCol="0">
            <a:spAutoFit/>
          </a:bodyPr>
          <a:lstStyle/>
          <a:p>
            <a:r>
              <a:rPr lang="en-US" altLang="zh-CN" sz="2100" b="1" dirty="0">
                <a:solidFill>
                  <a:srgbClr val="FF0000"/>
                </a:solidFill>
              </a:rPr>
              <a:t>B</a:t>
            </a:r>
            <a:endParaRPr lang="zh-CN" altLang="en-US" sz="2100" b="1" dirty="0">
              <a:solidFill>
                <a:srgbClr val="FF0000"/>
              </a:solidFill>
            </a:endParaRPr>
          </a:p>
        </p:txBody>
      </p:sp>
      <p:sp>
        <p:nvSpPr>
          <p:cNvPr id="37" name="文本框 36"/>
          <p:cNvSpPr txBox="1"/>
          <p:nvPr/>
        </p:nvSpPr>
        <p:spPr>
          <a:xfrm rot="16200000">
            <a:off x="-439528" y="2640491"/>
            <a:ext cx="3839508" cy="461665"/>
          </a:xfrm>
          <a:prstGeom prst="rect">
            <a:avLst/>
          </a:prstGeom>
          <a:solidFill>
            <a:srgbClr val="0070C0"/>
          </a:solidFill>
        </p:spPr>
        <p:txBody>
          <a:bodyPr wrap="square" rtlCol="0">
            <a:spAutoFit/>
          </a:bodyPr>
          <a:lstStyle/>
          <a:p>
            <a:pPr algn="ctr"/>
            <a:r>
              <a:rPr lang="en-US" altLang="zh-CN" sz="2400" dirty="0">
                <a:solidFill>
                  <a:srgbClr val="FFFFFF"/>
                </a:solidFill>
              </a:rPr>
              <a:t>Attainable Performance</a:t>
            </a:r>
            <a:endParaRPr lang="zh-CN" altLang="en-US" sz="2400" dirty="0">
              <a:solidFill>
                <a:srgbClr val="FFFFFF"/>
              </a:solidFill>
            </a:endParaRPr>
          </a:p>
        </p:txBody>
      </p:sp>
      <p:sp>
        <p:nvSpPr>
          <p:cNvPr id="40" name="文本框 39"/>
          <p:cNvSpPr txBox="1"/>
          <p:nvPr/>
        </p:nvSpPr>
        <p:spPr>
          <a:xfrm>
            <a:off x="4482869" y="3387865"/>
            <a:ext cx="3760493" cy="553998"/>
          </a:xfrm>
          <a:prstGeom prst="rect">
            <a:avLst/>
          </a:prstGeom>
          <a:solidFill>
            <a:srgbClr val="0070C0"/>
          </a:solidFill>
        </p:spPr>
        <p:txBody>
          <a:bodyPr wrap="square" rtlCol="0">
            <a:spAutoFit/>
          </a:bodyPr>
          <a:lstStyle/>
          <a:p>
            <a:pPr algn="ctr"/>
            <a:r>
              <a:rPr lang="en-US" altLang="zh-CN" sz="2400" dirty="0">
                <a:solidFill>
                  <a:srgbClr val="FFFFFF"/>
                </a:solidFill>
              </a:rPr>
              <a:t> Attain. </a:t>
            </a:r>
            <a:r>
              <a:rPr lang="en-US" altLang="zh-CN" sz="2400" dirty="0" err="1">
                <a:solidFill>
                  <a:srgbClr val="FFFFFF"/>
                </a:solidFill>
              </a:rPr>
              <a:t>Perf</a:t>
            </a:r>
            <a:r>
              <a:rPr lang="en-US" altLang="zh-CN" sz="2400" dirty="0">
                <a:solidFill>
                  <a:srgbClr val="FFFFFF"/>
                </a:solidFill>
              </a:rPr>
              <a:t>. (2 &amp; 3 </a:t>
            </a:r>
            <a:r>
              <a:rPr lang="en-US" altLang="zh-CN" sz="3000" b="1" dirty="0">
                <a:solidFill>
                  <a:srgbClr val="FF0000"/>
                </a:solidFill>
              </a:rPr>
              <a:t>&gt;</a:t>
            </a:r>
            <a:r>
              <a:rPr lang="en-US" altLang="zh-CN" sz="2400" dirty="0">
                <a:solidFill>
                  <a:srgbClr val="FFFFFF"/>
                </a:solidFill>
              </a:rPr>
              <a:t> 1)</a:t>
            </a:r>
            <a:endParaRPr lang="zh-CN" altLang="en-US" sz="2400" dirty="0">
              <a:solidFill>
                <a:srgbClr val="FFFFFF"/>
              </a:solidFill>
            </a:endParaRPr>
          </a:p>
        </p:txBody>
      </p:sp>
      <p:sp>
        <p:nvSpPr>
          <p:cNvPr id="48" name="文本框 47"/>
          <p:cNvSpPr txBox="1"/>
          <p:nvPr/>
        </p:nvSpPr>
        <p:spPr>
          <a:xfrm>
            <a:off x="4455706" y="2795128"/>
            <a:ext cx="3787656" cy="553998"/>
          </a:xfrm>
          <a:prstGeom prst="rect">
            <a:avLst/>
          </a:prstGeom>
          <a:solidFill>
            <a:srgbClr val="0070C0"/>
          </a:solidFill>
        </p:spPr>
        <p:txBody>
          <a:bodyPr wrap="square" rtlCol="0">
            <a:spAutoFit/>
          </a:bodyPr>
          <a:lstStyle/>
          <a:p>
            <a:pPr algn="ctr"/>
            <a:r>
              <a:rPr lang="en-US" altLang="zh-CN" sz="2400" dirty="0">
                <a:solidFill>
                  <a:srgbClr val="FFFFFF"/>
                </a:solidFill>
              </a:rPr>
              <a:t> Compt. </a:t>
            </a:r>
            <a:r>
              <a:rPr lang="en-US" altLang="zh-CN" sz="2400" dirty="0" err="1">
                <a:solidFill>
                  <a:srgbClr val="FFFFFF"/>
                </a:solidFill>
              </a:rPr>
              <a:t>Perf</a:t>
            </a:r>
            <a:r>
              <a:rPr lang="en-US" altLang="zh-CN" sz="2400" dirty="0">
                <a:solidFill>
                  <a:srgbClr val="FFFFFF"/>
                </a:solidFill>
              </a:rPr>
              <a:t>. (2 &amp; 3 </a:t>
            </a:r>
            <a:r>
              <a:rPr lang="en-US" altLang="zh-CN" sz="3000" b="1" dirty="0">
                <a:solidFill>
                  <a:srgbClr val="FF0000"/>
                </a:solidFill>
              </a:rPr>
              <a:t>&lt;</a:t>
            </a:r>
            <a:r>
              <a:rPr lang="en-US" altLang="zh-CN" sz="2400" dirty="0">
                <a:solidFill>
                  <a:srgbClr val="FFFFFF"/>
                </a:solidFill>
              </a:rPr>
              <a:t> 1)</a:t>
            </a:r>
            <a:endParaRPr lang="zh-CN" altLang="en-US" sz="2400" dirty="0">
              <a:solidFill>
                <a:srgbClr val="FFFFFF"/>
              </a:solidFill>
            </a:endParaRPr>
          </a:p>
        </p:txBody>
      </p:sp>
      <p:cxnSp>
        <p:nvCxnSpPr>
          <p:cNvPr id="38" name="直接连接符 37"/>
          <p:cNvCxnSpPr/>
          <p:nvPr/>
        </p:nvCxnSpPr>
        <p:spPr bwMode="auto">
          <a:xfrm>
            <a:off x="1791628" y="2607783"/>
            <a:ext cx="2382296" cy="9091"/>
          </a:xfrm>
          <a:prstGeom prst="line">
            <a:avLst/>
          </a:prstGeom>
          <a:solidFill>
            <a:schemeClr val="accent1"/>
          </a:solidFill>
          <a:ln w="28575" cap="flat" cmpd="sng" algn="ctr">
            <a:solidFill>
              <a:srgbClr val="969696"/>
            </a:solidFill>
            <a:prstDash val="lgDash"/>
            <a:round/>
            <a:headEnd type="none" w="med" len="med"/>
            <a:tailEnd type="none" w="med" len="med"/>
          </a:ln>
          <a:effectLst/>
        </p:spPr>
      </p:cxnSp>
      <p:cxnSp>
        <p:nvCxnSpPr>
          <p:cNvPr id="39" name="直接连接符 38"/>
          <p:cNvCxnSpPr/>
          <p:nvPr/>
        </p:nvCxnSpPr>
        <p:spPr bwMode="auto">
          <a:xfrm flipH="1" flipV="1">
            <a:off x="4247135" y="2683201"/>
            <a:ext cx="4118" cy="1697366"/>
          </a:xfrm>
          <a:prstGeom prst="line">
            <a:avLst/>
          </a:prstGeom>
          <a:solidFill>
            <a:schemeClr val="accent1"/>
          </a:solidFill>
          <a:ln w="28575" cap="flat" cmpd="sng" algn="ctr">
            <a:solidFill>
              <a:srgbClr val="969696"/>
            </a:solidFill>
            <a:prstDash val="lgDash"/>
            <a:round/>
            <a:headEnd type="none" w="med" len="med"/>
            <a:tailEnd type="none" w="med" len="med"/>
          </a:ln>
          <a:effectLst/>
        </p:spPr>
      </p:cxnSp>
      <p:cxnSp>
        <p:nvCxnSpPr>
          <p:cNvPr id="47" name="直接连接符 47"/>
          <p:cNvCxnSpPr>
            <a:stCxn id="10" idx="3"/>
          </p:cNvCxnSpPr>
          <p:nvPr/>
        </p:nvCxnSpPr>
        <p:spPr bwMode="auto">
          <a:xfrm flipH="1">
            <a:off x="1896717" y="2025603"/>
            <a:ext cx="1321519" cy="2300170"/>
          </a:xfrm>
          <a:prstGeom prst="line">
            <a:avLst/>
          </a:prstGeom>
          <a:solidFill>
            <a:schemeClr val="accent1"/>
          </a:solidFill>
          <a:ln w="22225" cap="flat" cmpd="sng" algn="ctr">
            <a:solidFill>
              <a:srgbClr val="0070C0"/>
            </a:solidFill>
            <a:prstDash val="solid"/>
            <a:round/>
            <a:headEnd type="none" w="med" len="med"/>
            <a:tailEnd type="none" w="med" len="med"/>
          </a:ln>
          <a:effectLst/>
        </p:spPr>
      </p:cxnSp>
      <p:sp>
        <p:nvSpPr>
          <p:cNvPr id="49" name="弧形 49"/>
          <p:cNvSpPr/>
          <p:nvPr/>
        </p:nvSpPr>
        <p:spPr bwMode="auto">
          <a:xfrm rot="1932401">
            <a:off x="1818848" y="3780329"/>
            <a:ext cx="825492" cy="757963"/>
          </a:xfrm>
          <a:prstGeom prst="arc">
            <a:avLst>
              <a:gd name="adj1" fmla="val 14188719"/>
              <a:gd name="adj2" fmla="val 0"/>
            </a:avLst>
          </a:prstGeom>
          <a:noFill/>
          <a:ln w="22225" cap="flat" cmpd="sng" algn="ctr">
            <a:solidFill>
              <a:srgbClr val="0070C0"/>
            </a:solidFill>
            <a:prstDash val="solid"/>
            <a:round/>
            <a:headEnd type="none" w="med" len="med"/>
            <a:tailEnd type="arrow" w="lg" len="lg"/>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graphicFrame>
        <p:nvGraphicFramePr>
          <p:cNvPr id="50" name="Chart 49"/>
          <p:cNvGraphicFramePr>
            <a:graphicFrameLocks/>
          </p:cNvGraphicFramePr>
          <p:nvPr>
            <p:extLst/>
          </p:nvPr>
        </p:nvGraphicFramePr>
        <p:xfrm>
          <a:off x="2480701" y="1126575"/>
          <a:ext cx="989354" cy="1080277"/>
        </p:xfrm>
        <a:graphic>
          <a:graphicData uri="http://schemas.openxmlformats.org/drawingml/2006/chart">
            <c:chart xmlns:c="http://schemas.openxmlformats.org/drawingml/2006/chart" xmlns:r="http://schemas.openxmlformats.org/officeDocument/2006/relationships" r:id="rId4"/>
          </a:graphicData>
        </a:graphic>
      </p:graphicFrame>
      <p:grpSp>
        <p:nvGrpSpPr>
          <p:cNvPr id="51" name="Group 50"/>
          <p:cNvGrpSpPr/>
          <p:nvPr/>
        </p:nvGrpSpPr>
        <p:grpSpPr>
          <a:xfrm>
            <a:off x="3377077" y="1119805"/>
            <a:ext cx="1787669" cy="712011"/>
            <a:chOff x="3525258" y="3667546"/>
            <a:chExt cx="2383559" cy="949347"/>
          </a:xfrm>
        </p:grpSpPr>
        <p:sp>
          <p:nvSpPr>
            <p:cNvPr id="52" name="TextBox 51"/>
            <p:cNvSpPr txBox="1"/>
            <p:nvPr/>
          </p:nvSpPr>
          <p:spPr>
            <a:xfrm>
              <a:off x="3525259" y="3667546"/>
              <a:ext cx="2028372" cy="492442"/>
            </a:xfrm>
            <a:prstGeom prst="rect">
              <a:avLst/>
            </a:prstGeom>
            <a:solidFill>
              <a:srgbClr val="0097C9"/>
            </a:solidFill>
          </p:spPr>
          <p:txBody>
            <a:bodyPr wrap="square" rtlCol="0">
              <a:spAutoFit/>
            </a:bodyPr>
            <a:lstStyle/>
            <a:p>
              <a:r>
                <a:rPr lang="en-US" altLang="zh-CN" sz="1800" dirty="0">
                  <a:solidFill>
                    <a:srgbClr val="FFFFFF"/>
                  </a:solidFill>
                </a:rPr>
                <a:t>Computation</a:t>
              </a:r>
              <a:endParaRPr lang="zh-CN" altLang="en-US" sz="1800" dirty="0">
                <a:solidFill>
                  <a:srgbClr val="FFFFFF"/>
                </a:solidFill>
              </a:endParaRPr>
            </a:p>
          </p:txBody>
        </p:sp>
        <p:sp>
          <p:nvSpPr>
            <p:cNvPr id="53" name="TextBox 52"/>
            <p:cNvSpPr txBox="1"/>
            <p:nvPr/>
          </p:nvSpPr>
          <p:spPr>
            <a:xfrm>
              <a:off x="3525258" y="4124451"/>
              <a:ext cx="2383559" cy="492442"/>
            </a:xfrm>
            <a:prstGeom prst="rect">
              <a:avLst/>
            </a:prstGeom>
            <a:solidFill>
              <a:srgbClr val="7E7E7E"/>
            </a:solidFill>
          </p:spPr>
          <p:txBody>
            <a:bodyPr wrap="none" rtlCol="0">
              <a:spAutoFit/>
            </a:bodyPr>
            <a:lstStyle/>
            <a:p>
              <a:r>
                <a:rPr lang="en-US" altLang="zh-CN" sz="1800" dirty="0">
                  <a:solidFill>
                    <a:srgbClr val="FFFFFF"/>
                  </a:solidFill>
                </a:rPr>
                <a:t>Communication</a:t>
              </a:r>
              <a:endParaRPr lang="zh-CN" altLang="en-US" sz="1800" dirty="0">
                <a:solidFill>
                  <a:srgbClr val="FFFFFF"/>
                </a:solidFill>
              </a:endParaRPr>
            </a:p>
          </p:txBody>
        </p:sp>
      </p:grpSp>
      <p:graphicFrame>
        <p:nvGraphicFramePr>
          <p:cNvPr id="54" name="Chart 53"/>
          <p:cNvGraphicFramePr>
            <a:graphicFrameLocks/>
          </p:cNvGraphicFramePr>
          <p:nvPr>
            <p:extLst/>
          </p:nvPr>
        </p:nvGraphicFramePr>
        <p:xfrm>
          <a:off x="4842031" y="1791337"/>
          <a:ext cx="1011521" cy="895286"/>
        </p:xfrm>
        <a:graphic>
          <a:graphicData uri="http://schemas.openxmlformats.org/drawingml/2006/chart">
            <c:chart xmlns:c="http://schemas.openxmlformats.org/drawingml/2006/chart" xmlns:r="http://schemas.openxmlformats.org/officeDocument/2006/relationships" r:id="rId5"/>
          </a:graphicData>
        </a:graphic>
      </p:graphicFrame>
      <p:grpSp>
        <p:nvGrpSpPr>
          <p:cNvPr id="55" name="Group 54"/>
          <p:cNvGrpSpPr/>
          <p:nvPr/>
        </p:nvGrpSpPr>
        <p:grpSpPr>
          <a:xfrm>
            <a:off x="5779346" y="1748533"/>
            <a:ext cx="2279987" cy="650456"/>
            <a:chOff x="3525258" y="3667546"/>
            <a:chExt cx="3039982" cy="867274"/>
          </a:xfrm>
        </p:grpSpPr>
        <p:sp>
          <p:nvSpPr>
            <p:cNvPr id="56" name="TextBox 55"/>
            <p:cNvSpPr txBox="1"/>
            <p:nvPr/>
          </p:nvSpPr>
          <p:spPr>
            <a:xfrm>
              <a:off x="3525259" y="3667546"/>
              <a:ext cx="3039981" cy="492442"/>
            </a:xfrm>
            <a:prstGeom prst="rect">
              <a:avLst/>
            </a:prstGeom>
            <a:solidFill>
              <a:srgbClr val="0097C9"/>
            </a:solidFill>
          </p:spPr>
          <p:txBody>
            <a:bodyPr wrap="square" rtlCol="0">
              <a:spAutoFit/>
            </a:bodyPr>
            <a:lstStyle/>
            <a:p>
              <a:r>
                <a:rPr lang="en-US" altLang="zh-CN" sz="1800" dirty="0">
                  <a:solidFill>
                    <a:srgbClr val="FFFFFF"/>
                  </a:solidFill>
                </a:rPr>
                <a:t>Computation</a:t>
              </a:r>
              <a:endParaRPr lang="zh-CN" altLang="en-US" sz="1800" dirty="0">
                <a:solidFill>
                  <a:srgbClr val="FFFFFF"/>
                </a:solidFill>
              </a:endParaRPr>
            </a:p>
          </p:txBody>
        </p:sp>
        <p:sp>
          <p:nvSpPr>
            <p:cNvPr id="57" name="TextBox 56"/>
            <p:cNvSpPr txBox="1"/>
            <p:nvPr/>
          </p:nvSpPr>
          <p:spPr>
            <a:xfrm>
              <a:off x="3525258" y="4124451"/>
              <a:ext cx="1904794" cy="410369"/>
            </a:xfrm>
            <a:prstGeom prst="rect">
              <a:avLst/>
            </a:prstGeom>
            <a:solidFill>
              <a:srgbClr val="7E7E7E"/>
            </a:solidFill>
          </p:spPr>
          <p:txBody>
            <a:bodyPr wrap="none" rtlCol="0">
              <a:spAutoFit/>
            </a:bodyPr>
            <a:lstStyle/>
            <a:p>
              <a:r>
                <a:rPr lang="en-US" altLang="zh-CN" dirty="0">
                  <a:solidFill>
                    <a:srgbClr val="FFFFFF"/>
                  </a:solidFill>
                </a:rPr>
                <a:t>Communication</a:t>
              </a:r>
              <a:endParaRPr lang="zh-CN" altLang="en-US" dirty="0">
                <a:solidFill>
                  <a:srgbClr val="FFFFFF"/>
                </a:solidFill>
              </a:endParaRPr>
            </a:p>
          </p:txBody>
        </p:sp>
      </p:grpSp>
      <p:sp>
        <p:nvSpPr>
          <p:cNvPr id="58" name="弧形 49"/>
          <p:cNvSpPr/>
          <p:nvPr/>
        </p:nvSpPr>
        <p:spPr bwMode="auto">
          <a:xfrm rot="2299090">
            <a:off x="2168549" y="3722591"/>
            <a:ext cx="825492" cy="757963"/>
          </a:xfrm>
          <a:prstGeom prst="arc">
            <a:avLst>
              <a:gd name="adj1" fmla="val 14188719"/>
              <a:gd name="adj2" fmla="val 0"/>
            </a:avLst>
          </a:prstGeom>
          <a:noFill/>
          <a:ln w="22225" cap="flat" cmpd="sng" algn="ctr">
            <a:solidFill>
              <a:schemeClr val="accent1">
                <a:lumMod val="60000"/>
                <a:lumOff val="40000"/>
              </a:schemeClr>
            </a:solidFill>
            <a:prstDash val="solid"/>
            <a:round/>
            <a:headEnd type="none" w="med" len="med"/>
            <a:tailEnd type="arrow" w="lg" len="lg"/>
          </a:ln>
          <a:effectLst/>
        </p:spPr>
        <p:txBody>
          <a:bodyPr vert="horz" wrap="square" lIns="68580" tIns="34290" rIns="68580" bIns="34290" numCol="1" rtlCol="0" anchor="t" anchorCtr="0" compatLnSpc="1">
            <a:prstTxWarp prst="textNoShape">
              <a:avLst/>
            </a:prstTxWarp>
          </a:bodyPr>
          <a:lstStyle/>
          <a:p>
            <a:pPr algn="ctr" defTabSz="685800" fontAlgn="base">
              <a:spcBef>
                <a:spcPct val="50000"/>
              </a:spcBef>
              <a:spcAft>
                <a:spcPct val="0"/>
              </a:spcAft>
            </a:pPr>
            <a:endParaRPr lang="zh-CN" altLang="en-US" sz="1050">
              <a:solidFill>
                <a:schemeClr val="tx1"/>
              </a:solidFill>
              <a:latin typeface="Times New Roman" charset="0"/>
            </a:endParaRPr>
          </a:p>
        </p:txBody>
      </p:sp>
    </p:spTree>
    <p:custDataLst>
      <p:tags r:id="rId1"/>
    </p:custDataLst>
    <p:extLst>
      <p:ext uri="{BB962C8B-B14F-4D97-AF65-F5344CB8AC3E}">
        <p14:creationId xmlns:p14="http://schemas.microsoft.com/office/powerpoint/2010/main" val="2118880904"/>
      </p:ext>
    </p:extLst>
  </p:cSld>
  <p:clrMapOvr>
    <a:masterClrMapping/>
  </p:clrMapOvr>
  <p:transition spd="med" advTm="24396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8"/>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500"/>
                                        <p:tgtEl>
                                          <p:spTgt spid="47"/>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up)">
                                      <p:cBhvr>
                                        <p:cTn id="48" dur="500"/>
                                        <p:tgtEl>
                                          <p:spTgt spid="49"/>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up)">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0"/>
                                        </p:tgtEl>
                                      </p:cBhvr>
                                    </p:animEffect>
                                    <p:set>
                                      <p:cBhvr>
                                        <p:cTn id="73" dur="1" fill="hold">
                                          <p:stCondLst>
                                            <p:cond delay="499"/>
                                          </p:stCondLst>
                                        </p:cTn>
                                        <p:tgtEl>
                                          <p:spTgt spid="50"/>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
                                        </p:tgtEl>
                                      </p:cBhvr>
                                    </p:animEffect>
                                    <p:set>
                                      <p:cBhvr>
                                        <p:cTn id="76" dur="1" fill="hold">
                                          <p:stCondLst>
                                            <p:cond delay="499"/>
                                          </p:stCondLst>
                                        </p:cTn>
                                        <p:tgtEl>
                                          <p:spTgt spid="5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54"/>
                                        </p:tgtEl>
                                      </p:cBhvr>
                                    </p:animEffect>
                                    <p:set>
                                      <p:cBhvr>
                                        <p:cTn id="79" dur="1" fill="hold">
                                          <p:stCondLst>
                                            <p:cond delay="499"/>
                                          </p:stCondLst>
                                        </p:cTn>
                                        <p:tgtEl>
                                          <p:spTgt spid="5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49"/>
                                        </p:tgtEl>
                                      </p:cBhvr>
                                    </p:animEffect>
                                    <p:set>
                                      <p:cBhvr>
                                        <p:cTn id="88" dur="1" fill="hold">
                                          <p:stCondLst>
                                            <p:cond delay="499"/>
                                          </p:stCondLst>
                                        </p:cTn>
                                        <p:tgtEl>
                                          <p:spTgt spid="49"/>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8"/>
                                        </p:tgtEl>
                                      </p:cBhvr>
                                    </p:animEffect>
                                    <p:set>
                                      <p:cBhvr>
                                        <p:cTn id="91" dur="1" fill="hold">
                                          <p:stCondLst>
                                            <p:cond delay="499"/>
                                          </p:stCondLst>
                                        </p:cTn>
                                        <p:tgtEl>
                                          <p:spTgt spid="58"/>
                                        </p:tgtEl>
                                        <p:attrNameLst>
                                          <p:attrName>style.visibility</p:attrName>
                                        </p:attrNameLst>
                                      </p:cBhvr>
                                      <p:to>
                                        <p:strVal val="hidden"/>
                                      </p:to>
                                    </p:set>
                                  </p:childTnLst>
                                </p:cTn>
                              </p:par>
                            </p:childTnLst>
                          </p:cTn>
                        </p:par>
                        <p:par>
                          <p:cTn id="92" fill="hold">
                            <p:stCondLst>
                              <p:cond delay="500"/>
                            </p:stCondLst>
                            <p:childTnLst>
                              <p:par>
                                <p:cTn id="93" presetID="22" presetClass="entr" presetSubtype="1" fill="hold"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up)">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wipe(right)">
                                      <p:cBhvr>
                                        <p:cTn id="100" dur="500"/>
                                        <p:tgtEl>
                                          <p:spTgt spid="28"/>
                                        </p:tgtEl>
                                      </p:cBhvr>
                                    </p:animEffect>
                                  </p:childTnLst>
                                </p:cTn>
                              </p:par>
                            </p:childTnLst>
                          </p:cTn>
                        </p:par>
                        <p:par>
                          <p:cTn id="101" fill="hold">
                            <p:stCondLst>
                              <p:cond delay="500"/>
                            </p:stCondLst>
                            <p:childTnLst>
                              <p:par>
                                <p:cTn id="102" presetID="21" presetClass="entr" presetSubtype="1" fill="hold" grpId="0" nodeType="after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wheel(1)">
                                      <p:cBhvr>
                                        <p:cTn id="104" dur="500"/>
                                        <p:tgtEl>
                                          <p:spTgt spid="2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500"/>
                                        <p:tgtEl>
                                          <p:spTgt spid="5"/>
                                        </p:tgtEl>
                                      </p:cBhvr>
                                    </p:animEffect>
                                  </p:childTnLst>
                                </p:cTn>
                              </p:par>
                            </p:childTnLst>
                          </p:cTn>
                        </p:par>
                        <p:par>
                          <p:cTn id="108" fill="hold">
                            <p:stCondLst>
                              <p:cond delay="1000"/>
                            </p:stCondLst>
                            <p:childTnLst>
                              <p:par>
                                <p:cTn id="109" presetID="10" presetClass="entr" presetSubtype="0" fill="hold" grpId="0" nodeType="after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nodeType="click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right)">
                                      <p:cBhvr>
                                        <p:cTn id="116" dur="500"/>
                                        <p:tgtEl>
                                          <p:spTgt spid="27"/>
                                        </p:tgtEl>
                                      </p:cBhvr>
                                    </p:animEffect>
                                  </p:childTnLst>
                                </p:cTn>
                              </p:par>
                            </p:childTnLst>
                          </p:cTn>
                        </p:par>
                        <p:par>
                          <p:cTn id="117" fill="hold">
                            <p:stCondLst>
                              <p:cond delay="500"/>
                            </p:stCondLst>
                            <p:childTnLst>
                              <p:par>
                                <p:cTn id="118" presetID="21" presetClass="entr" presetSubtype="1" fill="hold" grpId="0" nodeType="after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500"/>
                                        <p:tgtEl>
                                          <p:spTgt spid="3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childTnLst>
                          </p:cTn>
                        </p:par>
                        <p:par>
                          <p:cTn id="124" fill="hold">
                            <p:stCondLst>
                              <p:cond delay="1000"/>
                            </p:stCondLst>
                            <p:childTnLst>
                              <p:par>
                                <p:cTn id="125" presetID="10" presetClass="entr" presetSubtype="0"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animBg="1"/>
      <p:bldP spid="5" grpId="0"/>
      <p:bldP spid="36" grpId="0"/>
      <p:bldP spid="37" grpId="0" animBg="1"/>
      <p:bldP spid="40" grpId="0" animBg="1"/>
      <p:bldP spid="48" grpId="0" animBg="1"/>
      <p:bldP spid="49" grpId="0" animBg="1"/>
      <p:bldP spid="49" grpId="1" animBg="1"/>
      <p:bldGraphic spid="50" grpId="0">
        <p:bldAsOne/>
      </p:bldGraphic>
      <p:bldGraphic spid="50" grpId="1">
        <p:bldAsOne/>
      </p:bldGraphic>
      <p:bldGraphic spid="54" grpId="0">
        <p:bldAsOne/>
      </p:bldGraphic>
      <p:bldGraphic spid="54" grpId="1">
        <p:bldAsOne/>
      </p:bldGraphic>
      <p:bldP spid="58" grpId="0" animBg="1"/>
      <p:bldP spid="5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88287"/>
            <a:ext cx="8520600" cy="929438"/>
          </a:xfrm>
        </p:spPr>
        <p:txBody>
          <a:bodyPr/>
          <a:lstStyle/>
          <a:p>
            <a:r>
              <a:rPr lang="en-US" altLang="zh-CN" dirty="0" smtClean="0"/>
              <a:t>Data Re-use and Bandwidth Improvement </a:t>
            </a:r>
            <a:br>
              <a:rPr lang="en-US" altLang="zh-CN" dirty="0" smtClean="0"/>
            </a:br>
            <a:r>
              <a:rPr lang="en-US" altLang="zh-CN" dirty="0" smtClean="0"/>
              <a:t>With Respect to “batch” &amp; “kernel size”</a:t>
            </a:r>
            <a:endParaRPr lang="zh-CN" altLang="en-US" dirty="0"/>
          </a:p>
        </p:txBody>
      </p:sp>
      <p:pic>
        <p:nvPicPr>
          <p:cNvPr id="3" name="图片 2"/>
          <p:cNvPicPr>
            <a:picLocks noChangeAspect="1"/>
          </p:cNvPicPr>
          <p:nvPr/>
        </p:nvPicPr>
        <p:blipFill>
          <a:blip r:embed="rId3"/>
          <a:stretch>
            <a:fillRect/>
          </a:stretch>
        </p:blipFill>
        <p:spPr>
          <a:xfrm>
            <a:off x="476579" y="1318673"/>
            <a:ext cx="4124325" cy="3335735"/>
          </a:xfrm>
          <a:prstGeom prst="rect">
            <a:avLst/>
          </a:prstGeom>
        </p:spPr>
      </p:pic>
      <p:pic>
        <p:nvPicPr>
          <p:cNvPr id="4" name="图片 3"/>
          <p:cNvPicPr>
            <a:picLocks noChangeAspect="1"/>
          </p:cNvPicPr>
          <p:nvPr/>
        </p:nvPicPr>
        <p:blipFill>
          <a:blip r:embed="rId4"/>
          <a:stretch>
            <a:fillRect/>
          </a:stretch>
        </p:blipFill>
        <p:spPr>
          <a:xfrm>
            <a:off x="4668685" y="1330638"/>
            <a:ext cx="3976862" cy="3323770"/>
          </a:xfrm>
          <a:prstGeom prst="rect">
            <a:avLst/>
          </a:prstGeom>
        </p:spPr>
      </p:pic>
      <p:sp>
        <p:nvSpPr>
          <p:cNvPr id="5" name="文本框 4"/>
          <p:cNvSpPr txBox="1"/>
          <p:nvPr/>
        </p:nvSpPr>
        <p:spPr>
          <a:xfrm>
            <a:off x="1225243" y="4744283"/>
            <a:ext cx="2669320"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a:t>Method 1: </a:t>
            </a:r>
            <a:r>
              <a:rPr lang="en" altLang="zh-CN" dirty="0"/>
              <a:t>Input-major Mapping</a:t>
            </a:r>
            <a:endParaRPr lang="zh-CN" altLang="en-US" dirty="0"/>
          </a:p>
        </p:txBody>
      </p:sp>
      <p:sp>
        <p:nvSpPr>
          <p:cNvPr id="6" name="文本框 5"/>
          <p:cNvSpPr txBox="1"/>
          <p:nvPr/>
        </p:nvSpPr>
        <p:spPr>
          <a:xfrm>
            <a:off x="5357122" y="4744283"/>
            <a:ext cx="2829621"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CN" dirty="0"/>
              <a:t>Method 2: </a:t>
            </a:r>
            <a:r>
              <a:rPr lang="en" altLang="zh-CN" dirty="0"/>
              <a:t>Weight-major Mapping</a:t>
            </a:r>
            <a:endParaRPr lang="zh-CN" altLang="en-US" dirty="0"/>
          </a:p>
        </p:txBody>
      </p:sp>
    </p:spTree>
    <p:extLst>
      <p:ext uri="{BB962C8B-B14F-4D97-AF65-F5344CB8AC3E}">
        <p14:creationId xmlns:p14="http://schemas.microsoft.com/office/powerpoint/2010/main" val="3248359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 name="文本框 2"/>
          <p:cNvSpPr txBox="1"/>
          <p:nvPr/>
        </p:nvSpPr>
        <p:spPr>
          <a:xfrm>
            <a:off x="2202614"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Output</a:t>
            </a:r>
            <a:endParaRPr lang="zh-CN" altLang="en-US" sz="2400" dirty="0"/>
          </a:p>
        </p:txBody>
      </p:sp>
      <p:sp>
        <p:nvSpPr>
          <p:cNvPr id="7" name="文本框 6"/>
          <p:cNvSpPr txBox="1"/>
          <p:nvPr/>
        </p:nvSpPr>
        <p:spPr>
          <a:xfrm>
            <a:off x="210878"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Input</a:t>
            </a:r>
            <a:endParaRPr lang="zh-CN" altLang="en-US" sz="2400" dirty="0"/>
          </a:p>
        </p:txBody>
      </p:sp>
      <p:sp>
        <p:nvSpPr>
          <p:cNvPr id="8" name="文本框 7"/>
          <p:cNvSpPr txBox="1"/>
          <p:nvPr/>
        </p:nvSpPr>
        <p:spPr>
          <a:xfrm>
            <a:off x="7251105" y="4414310"/>
            <a:ext cx="1167307" cy="677108"/>
          </a:xfrm>
          <a:prstGeom prst="rect">
            <a:avLst/>
          </a:prstGeom>
          <a:noFill/>
        </p:spPr>
        <p:txBody>
          <a:bodyPr wrap="none" rtlCol="0">
            <a:spAutoFit/>
          </a:bodyPr>
          <a:lstStyle/>
          <a:p>
            <a:r>
              <a:rPr lang="en-US" altLang="zh-CN" dirty="0" smtClean="0"/>
              <a:t>Convolution</a:t>
            </a:r>
          </a:p>
          <a:p>
            <a:pPr algn="ctr"/>
            <a:r>
              <a:rPr lang="en-US" altLang="zh-CN" sz="2400" dirty="0" smtClean="0"/>
              <a:t>Output</a:t>
            </a:r>
            <a:endParaRPr lang="zh-CN" altLang="en-US" sz="2400" dirty="0"/>
          </a:p>
        </p:txBody>
      </p:sp>
      <p:sp>
        <p:nvSpPr>
          <p:cNvPr id="9" name="文本框 8"/>
          <p:cNvSpPr txBox="1"/>
          <p:nvPr/>
        </p:nvSpPr>
        <p:spPr>
          <a:xfrm>
            <a:off x="5259369" y="4429862"/>
            <a:ext cx="1130438" cy="677108"/>
          </a:xfrm>
          <a:prstGeom prst="rect">
            <a:avLst/>
          </a:prstGeom>
          <a:noFill/>
        </p:spPr>
        <p:txBody>
          <a:bodyPr wrap="none" rtlCol="0">
            <a:spAutoFit/>
          </a:bodyPr>
          <a:lstStyle/>
          <a:p>
            <a:r>
              <a:rPr lang="en-US" altLang="zh-CN" dirty="0" smtClean="0"/>
              <a:t>Convolution</a:t>
            </a:r>
          </a:p>
          <a:p>
            <a:pPr algn="ctr"/>
            <a:r>
              <a:rPr lang="en-US" altLang="zh-CN" sz="2400" dirty="0" smtClean="0"/>
              <a:t>Input</a:t>
            </a:r>
            <a:endParaRPr lang="zh-CN" altLang="en-US" sz="2400" dirty="0"/>
          </a:p>
        </p:txBody>
      </p:sp>
      <p:pic>
        <p:nvPicPr>
          <p:cNvPr id="4" name="图片 3"/>
          <p:cNvPicPr>
            <a:picLocks noChangeAspect="1"/>
          </p:cNvPicPr>
          <p:nvPr/>
        </p:nvPicPr>
        <p:blipFill>
          <a:blip r:embed="rId3"/>
          <a:stretch>
            <a:fillRect/>
          </a:stretch>
        </p:blipFill>
        <p:spPr>
          <a:xfrm>
            <a:off x="762969" y="1592182"/>
            <a:ext cx="2513631" cy="2766560"/>
          </a:xfrm>
          <a:prstGeom prst="rect">
            <a:avLst/>
          </a:prstGeom>
        </p:spPr>
      </p:pic>
      <p:sp>
        <p:nvSpPr>
          <p:cNvPr id="5" name="环形箭头 4"/>
          <p:cNvSpPr/>
          <p:nvPr/>
        </p:nvSpPr>
        <p:spPr>
          <a:xfrm rot="21246461">
            <a:off x="510567" y="918027"/>
            <a:ext cx="5532064" cy="2177894"/>
          </a:xfrm>
          <a:prstGeom prst="circularArrow">
            <a:avLst>
              <a:gd name="adj1" fmla="val 3115"/>
              <a:gd name="adj2" fmla="val 358677"/>
              <a:gd name="adj3" fmla="val 20494229"/>
              <a:gd name="adj4" fmla="val 11772456"/>
              <a:gd name="adj5" fmla="val 10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环形箭头 11"/>
          <p:cNvSpPr/>
          <p:nvPr/>
        </p:nvSpPr>
        <p:spPr>
          <a:xfrm rot="20989123">
            <a:off x="1543264" y="688200"/>
            <a:ext cx="5529679" cy="3080327"/>
          </a:xfrm>
          <a:prstGeom prst="circularArrow">
            <a:avLst>
              <a:gd name="adj1" fmla="val 2026"/>
              <a:gd name="adj2" fmla="val 319450"/>
              <a:gd name="adj3" fmla="val 20461060"/>
              <a:gd name="adj4" fmla="val 11932533"/>
              <a:gd name="adj5" fmla="val 6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3" name="Shape 343"/>
          <p:cNvSpPr txBox="1">
            <a:spLocks noGrp="1"/>
          </p:cNvSpPr>
          <p:nvPr>
            <p:ph type="title"/>
          </p:nvPr>
        </p:nvSpPr>
        <p:spPr>
          <a:xfrm>
            <a:off x="210878" y="83308"/>
            <a:ext cx="8520600" cy="907292"/>
          </a:xfrm>
          <a:prstGeom prst="rect">
            <a:avLst/>
          </a:prstGeom>
        </p:spPr>
        <p:txBody>
          <a:bodyPr lIns="91425" tIns="91425" rIns="91425" bIns="91425" anchor="t" anchorCtr="0">
            <a:noAutofit/>
          </a:bodyPr>
          <a:lstStyle/>
          <a:p>
            <a:pPr lvl="0"/>
            <a:r>
              <a:rPr lang="en-US" altLang="zh-CN" dirty="0" smtClean="0"/>
              <a:t>Mapping Fully Connected Layer to Convolution</a:t>
            </a:r>
            <a:br>
              <a:rPr lang="en-US" altLang="zh-CN" dirty="0" smtClean="0"/>
            </a:br>
            <a:r>
              <a:rPr lang="en-US" altLang="zh-CN" dirty="0"/>
              <a:t>Method 1: </a:t>
            </a:r>
            <a:r>
              <a:rPr lang="en" dirty="0" smtClean="0"/>
              <a:t>Input-major </a:t>
            </a:r>
            <a:r>
              <a:rPr lang="en" dirty="0"/>
              <a:t>M</a:t>
            </a:r>
            <a:r>
              <a:rPr lang="en" dirty="0" smtClean="0"/>
              <a:t>apping</a:t>
            </a:r>
            <a:endParaRPr lang="en" dirty="0"/>
          </a:p>
        </p:txBody>
      </p:sp>
      <p:pic>
        <p:nvPicPr>
          <p:cNvPr id="2" name="图片 1"/>
          <p:cNvPicPr>
            <a:picLocks noChangeAspect="1"/>
          </p:cNvPicPr>
          <p:nvPr/>
        </p:nvPicPr>
        <p:blipFill>
          <a:blip r:embed="rId4"/>
          <a:stretch>
            <a:fillRect/>
          </a:stretch>
        </p:blipFill>
        <p:spPr>
          <a:xfrm>
            <a:off x="5363401" y="1296731"/>
            <a:ext cx="2942399" cy="3256366"/>
          </a:xfrm>
          <a:prstGeom prst="rect">
            <a:avLst/>
          </a:prstGeom>
        </p:spPr>
      </p:pic>
    </p:spTree>
    <p:extLst>
      <p:ext uri="{BB962C8B-B14F-4D97-AF65-F5344CB8AC3E}">
        <p14:creationId xmlns:p14="http://schemas.microsoft.com/office/powerpoint/2010/main" val="1584797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4" name="表格 373"/>
          <p:cNvGraphicFramePr>
            <a:graphicFrameLocks noGrp="1"/>
          </p:cNvGraphicFramePr>
          <p:nvPr>
            <p:extLst>
              <p:ext uri="{D42A27DB-BD31-4B8C-83A1-F6EECF244321}">
                <p14:modId xmlns:p14="http://schemas.microsoft.com/office/powerpoint/2010/main" val="2893033692"/>
              </p:ext>
            </p:extLst>
          </p:nvPr>
        </p:nvGraphicFramePr>
        <p:xfrm>
          <a:off x="1442737" y="4973"/>
          <a:ext cx="6879219" cy="1828800"/>
        </p:xfrm>
        <a:graphic>
          <a:graphicData uri="http://schemas.openxmlformats.org/drawingml/2006/table">
            <a:tbl>
              <a:tblPr firstRow="1" bandRow="1">
                <a:tableStyleId>{FAC702DC-3EF9-4AF9-9A26-E1EAC33C0E76}</a:tableStyleId>
              </a:tblPr>
              <a:tblGrid>
                <a:gridCol w="1605306">
                  <a:extLst>
                    <a:ext uri="{9D8B030D-6E8A-4147-A177-3AD203B41FA5}">
                      <a16:colId xmlns:a16="http://schemas.microsoft.com/office/drawing/2014/main" xmlns="" val="1297571740"/>
                    </a:ext>
                  </a:extLst>
                </a:gridCol>
                <a:gridCol w="1638381">
                  <a:extLst>
                    <a:ext uri="{9D8B030D-6E8A-4147-A177-3AD203B41FA5}">
                      <a16:colId xmlns:a16="http://schemas.microsoft.com/office/drawing/2014/main" xmlns="" val="1162440508"/>
                    </a:ext>
                  </a:extLst>
                </a:gridCol>
                <a:gridCol w="1817766">
                  <a:extLst>
                    <a:ext uri="{9D8B030D-6E8A-4147-A177-3AD203B41FA5}">
                      <a16:colId xmlns:a16="http://schemas.microsoft.com/office/drawing/2014/main" xmlns="" val="1793224460"/>
                    </a:ext>
                  </a:extLst>
                </a:gridCol>
                <a:gridCol w="1817766">
                  <a:extLst>
                    <a:ext uri="{9D8B030D-6E8A-4147-A177-3AD203B41FA5}">
                      <a16:colId xmlns:a16="http://schemas.microsoft.com/office/drawing/2014/main" xmlns="" val="3163192032"/>
                    </a:ext>
                  </a:extLst>
                </a:gridCol>
              </a:tblGrid>
              <a:tr h="221193">
                <a:tc>
                  <a:txBody>
                    <a:bodyPr/>
                    <a:lstStyle/>
                    <a:p>
                      <a:r>
                        <a:rPr lang="en-US" altLang="zh-CN" dirty="0" smtClean="0">
                          <a:solidFill>
                            <a:schemeClr val="bg1"/>
                          </a:solidFill>
                        </a:rPr>
                        <a:t>Batch</a:t>
                      </a:r>
                      <a:r>
                        <a:rPr lang="en-US" altLang="zh-CN" baseline="0" dirty="0" smtClean="0">
                          <a:solidFill>
                            <a:schemeClr val="bg1"/>
                          </a:solidFill>
                        </a:rPr>
                        <a:t> #</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FCN</a:t>
                      </a:r>
                      <a:r>
                        <a:rPr lang="en-US" altLang="zh-CN" baseline="0" dirty="0" smtClean="0">
                          <a:solidFill>
                            <a:schemeClr val="bg1"/>
                          </a:solidFill>
                        </a:rPr>
                        <a:t> </a:t>
                      </a:r>
                      <a:r>
                        <a:rPr lang="en-US" altLang="zh-CN" dirty="0" smtClean="0">
                          <a:solidFill>
                            <a:schemeClr val="bg1"/>
                          </a:solidFill>
                        </a:rPr>
                        <a:t>input</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FCN weight</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FCN output</a:t>
                      </a:r>
                      <a:endParaRPr lang="zh-CN" altLang="en-US" dirty="0">
                        <a:solidFill>
                          <a:schemeClr val="bg1"/>
                        </a:solidFill>
                      </a:endParaRPr>
                    </a:p>
                  </a:txBody>
                  <a:tcPr>
                    <a:solidFill>
                      <a:srgbClr val="0070C0"/>
                    </a:solidFill>
                  </a:tcPr>
                </a:tc>
                <a:extLst>
                  <a:ext uri="{0D108BD9-81ED-4DB2-BD59-A6C34878D82A}">
                    <a16:rowId xmlns:a16="http://schemas.microsoft.com/office/drawing/2014/main" xmlns="" val="1392683780"/>
                  </a:ext>
                </a:extLst>
              </a:tr>
              <a:tr h="221193">
                <a:tc>
                  <a:txBody>
                    <a:bodyPr/>
                    <a:lstStyle/>
                    <a:p>
                      <a:r>
                        <a:rPr lang="en-US" altLang="zh-CN" dirty="0" smtClean="0"/>
                        <a:t>1</a:t>
                      </a:r>
                      <a:endParaRPr lang="zh-CN" altLang="en-US" dirty="0"/>
                    </a:p>
                  </a:txBody>
                  <a:tcPr/>
                </a:tc>
                <a:tc>
                  <a:txBody>
                    <a:bodyPr/>
                    <a:lstStyle/>
                    <a:p>
                      <a:r>
                        <a:rPr lang="en-US" altLang="zh-CN" dirty="0" smtClean="0"/>
                        <a:t>25088</a:t>
                      </a:r>
                      <a:endParaRPr lang="zh-CN" altLang="en-US" dirty="0"/>
                    </a:p>
                  </a:txBody>
                  <a:tcPr/>
                </a:tc>
                <a:tc>
                  <a:txBody>
                    <a:bodyPr/>
                    <a:lstStyle/>
                    <a:p>
                      <a:r>
                        <a:rPr lang="en-US" altLang="zh-CN" dirty="0" smtClean="0"/>
                        <a:t>25088*4096</a:t>
                      </a:r>
                      <a:endParaRPr lang="zh-CN" altLang="en-US" dirty="0"/>
                    </a:p>
                  </a:txBody>
                  <a:tcPr/>
                </a:tc>
                <a:tc>
                  <a:txBody>
                    <a:bodyPr/>
                    <a:lstStyle/>
                    <a:p>
                      <a:r>
                        <a:rPr lang="en-US" altLang="zh-CN" dirty="0" smtClean="0"/>
                        <a:t>4096</a:t>
                      </a:r>
                      <a:endParaRPr lang="zh-CN" altLang="en-US" dirty="0"/>
                    </a:p>
                  </a:txBody>
                  <a:tcPr/>
                </a:tc>
                <a:extLst>
                  <a:ext uri="{0D108BD9-81ED-4DB2-BD59-A6C34878D82A}">
                    <a16:rowId xmlns:a16="http://schemas.microsoft.com/office/drawing/2014/main" xmlns="" val="1265445148"/>
                  </a:ext>
                </a:extLst>
              </a:tr>
              <a:tr h="221193">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Input Size</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CONV input</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CONV weight</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CONV output</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extLst>
                  <a:ext uri="{0D108BD9-81ED-4DB2-BD59-A6C34878D82A}">
                    <a16:rowId xmlns:a16="http://schemas.microsoft.com/office/drawing/2014/main" xmlns="" val="2315294222"/>
                  </a:ext>
                </a:extLst>
              </a:tr>
              <a:tr h="221193">
                <a:tc>
                  <a:txBody>
                    <a:bodyPr/>
                    <a:lstStyle/>
                    <a:p>
                      <a:r>
                        <a:rPr lang="en-US" altLang="zh-CN" dirty="0" smtClean="0"/>
                        <a:t>6780</a:t>
                      </a:r>
                      <a:endParaRPr lang="zh-CN" altLang="en-US" dirty="0"/>
                    </a:p>
                  </a:txBody>
                  <a:tcPr/>
                </a:tc>
                <a:tc>
                  <a:txBody>
                    <a:bodyPr/>
                    <a:lstStyle/>
                    <a:p>
                      <a:r>
                        <a:rPr lang="en-US" altLang="zh-CN" dirty="0" smtClean="0"/>
                        <a:t>32</a:t>
                      </a:r>
                      <a:endParaRPr lang="zh-CN" altLang="en-US" dirty="0"/>
                    </a:p>
                  </a:txBody>
                  <a:tcPr/>
                </a:tc>
                <a:tc>
                  <a:txBody>
                    <a:bodyPr/>
                    <a:lstStyle/>
                    <a:p>
                      <a:r>
                        <a:rPr lang="en-US" altLang="zh-CN" dirty="0" smtClean="0"/>
                        <a:t>32</a:t>
                      </a:r>
                      <a:r>
                        <a:rPr lang="en-US" altLang="zh-CN" baseline="0" dirty="0" smtClean="0"/>
                        <a:t> x </a:t>
                      </a:r>
                      <a:r>
                        <a:rPr lang="en-US" altLang="zh-CN" dirty="0" smtClean="0"/>
                        <a:t>32</a:t>
                      </a:r>
                      <a:endParaRPr lang="zh-CN" altLang="en-US" dirty="0"/>
                    </a:p>
                  </a:txBody>
                  <a:tcPr/>
                </a:tc>
                <a:tc>
                  <a:txBody>
                    <a:bodyPr/>
                    <a:lstStyle/>
                    <a:p>
                      <a:r>
                        <a:rPr lang="en-US" altLang="zh-CN" dirty="0" smtClean="0"/>
                        <a:t>32</a:t>
                      </a:r>
                      <a:endParaRPr lang="zh-CN" altLang="en-US" dirty="0"/>
                    </a:p>
                  </a:txBody>
                  <a:tcPr/>
                </a:tc>
                <a:extLst>
                  <a:ext uri="{0D108BD9-81ED-4DB2-BD59-A6C34878D82A}">
                    <a16:rowId xmlns:a16="http://schemas.microsoft.com/office/drawing/2014/main" xmlns="" val="3626079516"/>
                  </a:ext>
                </a:extLst>
              </a:tr>
              <a:tr h="221193">
                <a:tc>
                  <a:txBody>
                    <a:bodyPr/>
                    <a:lstStyle/>
                    <a:p>
                      <a:r>
                        <a:rPr lang="en-US" altLang="zh-CN" dirty="0" smtClean="0">
                          <a:solidFill>
                            <a:schemeClr val="bg1"/>
                          </a:solidFill>
                        </a:rPr>
                        <a:t>Size in each </a:t>
                      </a:r>
                      <a:r>
                        <a:rPr lang="en-US" altLang="zh-CN" dirty="0" err="1" smtClean="0">
                          <a:solidFill>
                            <a:schemeClr val="bg1"/>
                          </a:solidFill>
                        </a:rPr>
                        <a:t>iter</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Iteration</a:t>
                      </a:r>
                      <a:r>
                        <a:rPr lang="en-US" altLang="zh-CN" baseline="0" dirty="0" smtClean="0">
                          <a:solidFill>
                            <a:schemeClr val="bg1"/>
                          </a:solidFill>
                        </a:rPr>
                        <a:t> Times</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Iteration Times</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Iteration Times</a:t>
                      </a:r>
                      <a:endParaRPr lang="zh-CN" altLang="en-US" dirty="0">
                        <a:solidFill>
                          <a:schemeClr val="bg1"/>
                        </a:solidFill>
                      </a:endParaRPr>
                    </a:p>
                  </a:txBody>
                  <a:tcPr>
                    <a:solidFill>
                      <a:srgbClr val="0070C0"/>
                    </a:solidFill>
                  </a:tcPr>
                </a:tc>
                <a:extLst>
                  <a:ext uri="{0D108BD9-81ED-4DB2-BD59-A6C34878D82A}">
                    <a16:rowId xmlns:a16="http://schemas.microsoft.com/office/drawing/2014/main" xmlns="" val="4137551352"/>
                  </a:ext>
                </a:extLst>
              </a:tr>
              <a:tr h="221193">
                <a:tc>
                  <a:txBody>
                    <a:bodyPr/>
                    <a:lstStyle/>
                    <a:p>
                      <a:r>
                        <a:rPr lang="en-US" altLang="zh-CN" dirty="0" smtClean="0"/>
                        <a:t>1</a:t>
                      </a:r>
                      <a:endParaRPr lang="zh-CN" altLang="en-US" dirty="0"/>
                    </a:p>
                  </a:txBody>
                  <a:tcPr/>
                </a:tc>
                <a:tc>
                  <a:txBody>
                    <a:bodyPr/>
                    <a:lstStyle/>
                    <a:p>
                      <a:r>
                        <a:rPr lang="en-US" altLang="zh-CN" dirty="0" smtClean="0"/>
                        <a:t>784</a:t>
                      </a:r>
                      <a:endParaRPr lang="zh-CN" altLang="en-US" dirty="0"/>
                    </a:p>
                  </a:txBody>
                  <a:tcPr/>
                </a:tc>
                <a:tc>
                  <a:txBody>
                    <a:bodyPr/>
                    <a:lstStyle/>
                    <a:p>
                      <a:r>
                        <a:rPr lang="en-US" altLang="zh-CN" dirty="0" smtClean="0"/>
                        <a:t>100352</a:t>
                      </a:r>
                      <a:endParaRPr lang="zh-CN" altLang="en-US" dirty="0"/>
                    </a:p>
                  </a:txBody>
                  <a:tcPr/>
                </a:tc>
                <a:tc>
                  <a:txBody>
                    <a:bodyPr/>
                    <a:lstStyle/>
                    <a:p>
                      <a:r>
                        <a:rPr lang="en-US" altLang="zh-CN" dirty="0" smtClean="0"/>
                        <a:t>128</a:t>
                      </a:r>
                      <a:endParaRPr lang="zh-CN" altLang="en-US" dirty="0"/>
                    </a:p>
                  </a:txBody>
                  <a:tcPr/>
                </a:tc>
                <a:extLst>
                  <a:ext uri="{0D108BD9-81ED-4DB2-BD59-A6C34878D82A}">
                    <a16:rowId xmlns:a16="http://schemas.microsoft.com/office/drawing/2014/main" xmlns="" val="1402584808"/>
                  </a:ext>
                </a:extLst>
              </a:tr>
            </a:tbl>
          </a:graphicData>
        </a:graphic>
      </p:graphicFrame>
      <p:grpSp>
        <p:nvGrpSpPr>
          <p:cNvPr id="384" name="组合 383"/>
          <p:cNvGrpSpPr/>
          <p:nvPr/>
        </p:nvGrpSpPr>
        <p:grpSpPr>
          <a:xfrm>
            <a:off x="5183511" y="1653652"/>
            <a:ext cx="4055008" cy="3152798"/>
            <a:chOff x="4650435" y="1678800"/>
            <a:chExt cx="4055008" cy="3152798"/>
          </a:xfrm>
        </p:grpSpPr>
        <p:cxnSp>
          <p:nvCxnSpPr>
            <p:cNvPr id="223" name="直接连接符 222"/>
            <p:cNvCxnSpPr>
              <a:stCxn id="269" idx="3"/>
              <a:endCxn id="281" idx="1"/>
            </p:cNvCxnSpPr>
            <p:nvPr/>
          </p:nvCxnSpPr>
          <p:spPr>
            <a:xfrm>
              <a:off x="5902135" y="2532970"/>
              <a:ext cx="1353628" cy="531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273" idx="3"/>
              <a:endCxn id="281" idx="1"/>
            </p:cNvCxnSpPr>
            <p:nvPr/>
          </p:nvCxnSpPr>
          <p:spPr>
            <a:xfrm flipV="1">
              <a:off x="5902135" y="2538287"/>
              <a:ext cx="1353628" cy="101153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a:stCxn id="277" idx="3"/>
              <a:endCxn id="281" idx="1"/>
            </p:cNvCxnSpPr>
            <p:nvPr/>
          </p:nvCxnSpPr>
          <p:spPr>
            <a:xfrm flipV="1">
              <a:off x="5902135" y="2538287"/>
              <a:ext cx="1353628" cy="20436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a:stCxn id="269" idx="3"/>
              <a:endCxn id="283" idx="1"/>
            </p:cNvCxnSpPr>
            <p:nvPr/>
          </p:nvCxnSpPr>
          <p:spPr>
            <a:xfrm>
              <a:off x="5902135" y="2532970"/>
              <a:ext cx="1353628" cy="20489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a:stCxn id="273" idx="3"/>
              <a:endCxn id="283" idx="1"/>
            </p:cNvCxnSpPr>
            <p:nvPr/>
          </p:nvCxnSpPr>
          <p:spPr>
            <a:xfrm>
              <a:off x="5902135" y="3549817"/>
              <a:ext cx="1353628" cy="10320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a:stCxn id="277" idx="3"/>
              <a:endCxn id="283" idx="1"/>
            </p:cNvCxnSpPr>
            <p:nvPr/>
          </p:nvCxnSpPr>
          <p:spPr>
            <a:xfrm>
              <a:off x="5902135" y="4581887"/>
              <a:ext cx="135362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a:stCxn id="269" idx="3"/>
              <a:endCxn id="282" idx="1"/>
            </p:cNvCxnSpPr>
            <p:nvPr/>
          </p:nvCxnSpPr>
          <p:spPr>
            <a:xfrm>
              <a:off x="5902135" y="2532970"/>
              <a:ext cx="1353628" cy="101684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a:stCxn id="273" idx="3"/>
              <a:endCxn id="282" idx="1"/>
            </p:cNvCxnSpPr>
            <p:nvPr/>
          </p:nvCxnSpPr>
          <p:spPr>
            <a:xfrm>
              <a:off x="5902135" y="3549817"/>
              <a:ext cx="135362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277" idx="3"/>
              <a:endCxn id="282" idx="1"/>
            </p:cNvCxnSpPr>
            <p:nvPr/>
          </p:nvCxnSpPr>
          <p:spPr>
            <a:xfrm flipV="1">
              <a:off x="5902135" y="3549817"/>
              <a:ext cx="1353628" cy="10320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9" name="矩形 268"/>
            <p:cNvSpPr/>
            <p:nvPr/>
          </p:nvSpPr>
          <p:spPr>
            <a:xfrm>
              <a:off x="5254033" y="2308880"/>
              <a:ext cx="648102" cy="44818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2"/>
            <p:cNvSpPr/>
            <p:nvPr/>
          </p:nvSpPr>
          <p:spPr>
            <a:xfrm>
              <a:off x="5254033" y="3325727"/>
              <a:ext cx="648102" cy="44818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6"/>
            <p:cNvSpPr/>
            <p:nvPr/>
          </p:nvSpPr>
          <p:spPr>
            <a:xfrm>
              <a:off x="5254033" y="4357797"/>
              <a:ext cx="648102" cy="44818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0"/>
            <p:cNvSpPr/>
            <p:nvPr/>
          </p:nvSpPr>
          <p:spPr>
            <a:xfrm>
              <a:off x="7255763" y="2314197"/>
              <a:ext cx="683087" cy="44818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1"/>
            <p:cNvSpPr/>
            <p:nvPr/>
          </p:nvSpPr>
          <p:spPr>
            <a:xfrm>
              <a:off x="7255763" y="3325727"/>
              <a:ext cx="683087" cy="44818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2"/>
            <p:cNvSpPr/>
            <p:nvPr/>
          </p:nvSpPr>
          <p:spPr>
            <a:xfrm>
              <a:off x="7255763" y="4357797"/>
              <a:ext cx="683087" cy="44818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文本框 356"/>
            <p:cNvSpPr txBox="1"/>
            <p:nvPr/>
          </p:nvSpPr>
          <p:spPr>
            <a:xfrm>
              <a:off x="4650435" y="3355225"/>
              <a:ext cx="462961" cy="369332"/>
            </a:xfrm>
            <a:prstGeom prst="rect">
              <a:avLst/>
            </a:prstGeom>
            <a:noFill/>
          </p:spPr>
          <p:txBody>
            <a:bodyPr wrap="square" rtlCol="0">
              <a:spAutoFit/>
            </a:bodyPr>
            <a:lstStyle/>
            <a:p>
              <a:r>
                <a:rPr lang="en-US" altLang="zh-CN" sz="1800" dirty="0" smtClean="0">
                  <a:solidFill>
                    <a:srgbClr val="FF0000"/>
                  </a:solidFill>
                </a:rPr>
                <a:t>32</a:t>
              </a:r>
              <a:endParaRPr lang="zh-CN" altLang="en-US" sz="1800" dirty="0">
                <a:solidFill>
                  <a:srgbClr val="FF0000"/>
                </a:solidFill>
              </a:endParaRPr>
            </a:p>
          </p:txBody>
        </p:sp>
        <p:cxnSp>
          <p:nvCxnSpPr>
            <p:cNvPr id="358" name="直接连接符 357"/>
            <p:cNvCxnSpPr/>
            <p:nvPr/>
          </p:nvCxnSpPr>
          <p:spPr>
            <a:xfrm flipV="1">
              <a:off x="5129268" y="2273805"/>
              <a:ext cx="0" cy="2532172"/>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60" name="文本框 359"/>
            <p:cNvSpPr txBox="1"/>
            <p:nvPr/>
          </p:nvSpPr>
          <p:spPr>
            <a:xfrm>
              <a:off x="8096794" y="3363040"/>
              <a:ext cx="608649" cy="369332"/>
            </a:xfrm>
            <a:prstGeom prst="rect">
              <a:avLst/>
            </a:prstGeom>
            <a:noFill/>
          </p:spPr>
          <p:txBody>
            <a:bodyPr wrap="square" rtlCol="0">
              <a:spAutoFit/>
            </a:bodyPr>
            <a:lstStyle/>
            <a:p>
              <a:r>
                <a:rPr lang="en-US" altLang="zh-CN" sz="1800" dirty="0" smtClean="0">
                  <a:solidFill>
                    <a:srgbClr val="FF0000"/>
                  </a:solidFill>
                </a:rPr>
                <a:t>32</a:t>
              </a:r>
              <a:endParaRPr lang="zh-CN" altLang="en-US" sz="1800" dirty="0">
                <a:solidFill>
                  <a:srgbClr val="FF0000"/>
                </a:solidFill>
              </a:endParaRPr>
            </a:p>
          </p:txBody>
        </p:sp>
        <p:cxnSp>
          <p:nvCxnSpPr>
            <p:cNvPr id="361" name="直接连接符 360"/>
            <p:cNvCxnSpPr/>
            <p:nvPr/>
          </p:nvCxnSpPr>
          <p:spPr>
            <a:xfrm flipV="1">
              <a:off x="8103150" y="2273805"/>
              <a:ext cx="0" cy="2532172"/>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62" name="矩形 361"/>
            <p:cNvSpPr/>
            <p:nvPr/>
          </p:nvSpPr>
          <p:spPr>
            <a:xfrm>
              <a:off x="6675001" y="2439183"/>
              <a:ext cx="221024" cy="2026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4" name="矩形 363"/>
            <p:cNvSpPr/>
            <p:nvPr/>
          </p:nvSpPr>
          <p:spPr>
            <a:xfrm>
              <a:off x="6706375" y="2735928"/>
              <a:ext cx="221024" cy="2026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5" name="矩形 364"/>
            <p:cNvSpPr/>
            <p:nvPr/>
          </p:nvSpPr>
          <p:spPr>
            <a:xfrm>
              <a:off x="6862728" y="2985483"/>
              <a:ext cx="221024" cy="2026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6" name="矩形 365"/>
            <p:cNvSpPr/>
            <p:nvPr/>
          </p:nvSpPr>
          <p:spPr>
            <a:xfrm>
              <a:off x="6894505" y="3235466"/>
              <a:ext cx="221024" cy="202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矩形 366"/>
            <p:cNvSpPr/>
            <p:nvPr/>
          </p:nvSpPr>
          <p:spPr>
            <a:xfrm>
              <a:off x="6737749" y="3470519"/>
              <a:ext cx="221024" cy="202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8" name="矩形 367"/>
            <p:cNvSpPr/>
            <p:nvPr/>
          </p:nvSpPr>
          <p:spPr>
            <a:xfrm>
              <a:off x="6894102" y="3720074"/>
              <a:ext cx="221024" cy="202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9" name="矩形 368"/>
            <p:cNvSpPr/>
            <p:nvPr/>
          </p:nvSpPr>
          <p:spPr>
            <a:xfrm>
              <a:off x="6894505" y="4013162"/>
              <a:ext cx="221024" cy="202662"/>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0" name="矩形 369"/>
            <p:cNvSpPr/>
            <p:nvPr/>
          </p:nvSpPr>
          <p:spPr>
            <a:xfrm>
              <a:off x="6737749" y="4248215"/>
              <a:ext cx="221024" cy="202662"/>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矩形 370"/>
            <p:cNvSpPr/>
            <p:nvPr/>
          </p:nvSpPr>
          <p:spPr>
            <a:xfrm>
              <a:off x="6894102" y="4497770"/>
              <a:ext cx="221024" cy="202662"/>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文本框 371"/>
            <p:cNvSpPr txBox="1"/>
            <p:nvPr/>
          </p:nvSpPr>
          <p:spPr>
            <a:xfrm>
              <a:off x="6225152" y="1834063"/>
              <a:ext cx="1314524" cy="369332"/>
            </a:xfrm>
            <a:prstGeom prst="rect">
              <a:avLst/>
            </a:prstGeom>
            <a:noFill/>
          </p:spPr>
          <p:txBody>
            <a:bodyPr wrap="square" rtlCol="0">
              <a:spAutoFit/>
            </a:bodyPr>
            <a:lstStyle/>
            <a:p>
              <a:r>
                <a:rPr lang="en-US" altLang="zh-CN" sz="1800" dirty="0" smtClean="0">
                  <a:solidFill>
                    <a:srgbClr val="FF0000"/>
                  </a:solidFill>
                </a:rPr>
                <a:t>32*32</a:t>
              </a:r>
              <a:endParaRPr lang="zh-CN" altLang="en-US" sz="1800" dirty="0">
                <a:solidFill>
                  <a:srgbClr val="FF0000"/>
                </a:solidFill>
              </a:endParaRPr>
            </a:p>
          </p:txBody>
        </p:sp>
        <p:cxnSp>
          <p:nvCxnSpPr>
            <p:cNvPr id="373" name="直接连接符 372"/>
            <p:cNvCxnSpPr/>
            <p:nvPr/>
          </p:nvCxnSpPr>
          <p:spPr>
            <a:xfrm flipV="1">
              <a:off x="6578949" y="2299426"/>
              <a:ext cx="0" cy="2532172"/>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76" name="文本框 375"/>
            <p:cNvSpPr txBox="1"/>
            <p:nvPr/>
          </p:nvSpPr>
          <p:spPr>
            <a:xfrm>
              <a:off x="5286979" y="2379081"/>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77" name="文本框 376"/>
            <p:cNvSpPr txBox="1"/>
            <p:nvPr/>
          </p:nvSpPr>
          <p:spPr>
            <a:xfrm>
              <a:off x="5300412" y="3386002"/>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78" name="文本框 377"/>
            <p:cNvSpPr txBox="1"/>
            <p:nvPr/>
          </p:nvSpPr>
          <p:spPr>
            <a:xfrm>
              <a:off x="5300412" y="4458822"/>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79" name="文本框 378"/>
            <p:cNvSpPr txBox="1"/>
            <p:nvPr/>
          </p:nvSpPr>
          <p:spPr>
            <a:xfrm>
              <a:off x="7305053" y="2379081"/>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80" name="文本框 379"/>
            <p:cNvSpPr txBox="1"/>
            <p:nvPr/>
          </p:nvSpPr>
          <p:spPr>
            <a:xfrm>
              <a:off x="7318486" y="3386002"/>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81" name="文本框 380"/>
            <p:cNvSpPr txBox="1"/>
            <p:nvPr/>
          </p:nvSpPr>
          <p:spPr>
            <a:xfrm>
              <a:off x="7318486" y="4458822"/>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82" name="矩形 381"/>
            <p:cNvSpPr/>
            <p:nvPr/>
          </p:nvSpPr>
          <p:spPr>
            <a:xfrm>
              <a:off x="7375133" y="1678800"/>
              <a:ext cx="1127843" cy="3951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Size = 3x3</a:t>
              </a:r>
              <a:endParaRPr lang="zh-CN" altLang="en-US" dirty="0">
                <a:solidFill>
                  <a:schemeClr val="tx1"/>
                </a:solidFill>
              </a:endParaRPr>
            </a:p>
          </p:txBody>
        </p:sp>
        <p:sp>
          <p:nvSpPr>
            <p:cNvPr id="383" name="任意多边形 382"/>
            <p:cNvSpPr/>
            <p:nvPr/>
          </p:nvSpPr>
          <p:spPr>
            <a:xfrm>
              <a:off x="6804096" y="1881913"/>
              <a:ext cx="567665" cy="565608"/>
            </a:xfrm>
            <a:custGeom>
              <a:avLst/>
              <a:gdLst>
                <a:gd name="connsiteX0" fmla="*/ 2057 w 567665"/>
                <a:gd name="connsiteY0" fmla="*/ 565608 h 565608"/>
                <a:gd name="connsiteX1" fmla="*/ 86898 w 567665"/>
                <a:gd name="connsiteY1" fmla="*/ 273377 h 565608"/>
                <a:gd name="connsiteX2" fmla="*/ 567665 w 567665"/>
                <a:gd name="connsiteY2" fmla="*/ 0 h 565608"/>
              </a:gdLst>
              <a:ahLst/>
              <a:cxnLst>
                <a:cxn ang="0">
                  <a:pos x="connsiteX0" y="connsiteY0"/>
                </a:cxn>
                <a:cxn ang="0">
                  <a:pos x="connsiteX1" y="connsiteY1"/>
                </a:cxn>
                <a:cxn ang="0">
                  <a:pos x="connsiteX2" y="connsiteY2"/>
                </a:cxn>
              </a:cxnLst>
              <a:rect l="l" t="t" r="r" b="b"/>
              <a:pathLst>
                <a:path w="567665" h="565608">
                  <a:moveTo>
                    <a:pt x="2057" y="565608"/>
                  </a:moveTo>
                  <a:cubicBezTo>
                    <a:pt x="-2657" y="466626"/>
                    <a:pt x="-7370" y="367645"/>
                    <a:pt x="86898" y="273377"/>
                  </a:cubicBezTo>
                  <a:cubicBezTo>
                    <a:pt x="181166" y="179109"/>
                    <a:pt x="374415" y="89554"/>
                    <a:pt x="567665"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8" name="组合 467"/>
          <p:cNvGrpSpPr/>
          <p:nvPr/>
        </p:nvGrpSpPr>
        <p:grpSpPr>
          <a:xfrm>
            <a:off x="328358" y="1806014"/>
            <a:ext cx="3374538" cy="3249898"/>
            <a:chOff x="328358" y="1806014"/>
            <a:chExt cx="3374538" cy="3249898"/>
          </a:xfrm>
        </p:grpSpPr>
        <p:cxnSp>
          <p:nvCxnSpPr>
            <p:cNvPr id="73" name="直接连接符 72"/>
            <p:cNvCxnSpPr>
              <a:stCxn id="24" idx="6"/>
              <a:endCxn id="41" idx="2"/>
            </p:cNvCxnSpPr>
            <p:nvPr/>
          </p:nvCxnSpPr>
          <p:spPr>
            <a:xfrm>
              <a:off x="1443736" y="1974600"/>
              <a:ext cx="1155317" cy="21234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25" idx="6"/>
              <a:endCxn id="41" idx="2"/>
            </p:cNvCxnSpPr>
            <p:nvPr/>
          </p:nvCxnSpPr>
          <p:spPr>
            <a:xfrm>
              <a:off x="1443736" y="2343931"/>
              <a:ext cx="1155317" cy="17541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stCxn id="28" idx="6"/>
              <a:endCxn id="41" idx="2"/>
            </p:cNvCxnSpPr>
            <p:nvPr/>
          </p:nvCxnSpPr>
          <p:spPr>
            <a:xfrm>
              <a:off x="1443736" y="2712524"/>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a:stCxn id="30" idx="6"/>
              <a:endCxn id="41" idx="2"/>
            </p:cNvCxnSpPr>
            <p:nvPr/>
          </p:nvCxnSpPr>
          <p:spPr>
            <a:xfrm>
              <a:off x="1443736" y="3081855"/>
              <a:ext cx="1155317" cy="10162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a:stCxn id="31" idx="6"/>
              <a:endCxn id="41" idx="2"/>
            </p:cNvCxnSpPr>
            <p:nvPr/>
          </p:nvCxnSpPr>
          <p:spPr>
            <a:xfrm>
              <a:off x="1443736" y="3450448"/>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a:stCxn id="33" idx="6"/>
              <a:endCxn id="41" idx="2"/>
            </p:cNvCxnSpPr>
            <p:nvPr/>
          </p:nvCxnSpPr>
          <p:spPr>
            <a:xfrm>
              <a:off x="1443736" y="3819779"/>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stCxn id="34" idx="6"/>
              <a:endCxn id="41" idx="2"/>
            </p:cNvCxnSpPr>
            <p:nvPr/>
          </p:nvCxnSpPr>
          <p:spPr>
            <a:xfrm flipV="1">
              <a:off x="1443736" y="4098079"/>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stCxn id="35" idx="6"/>
              <a:endCxn id="41" idx="2"/>
            </p:cNvCxnSpPr>
            <p:nvPr/>
          </p:nvCxnSpPr>
          <p:spPr>
            <a:xfrm flipV="1">
              <a:off x="1443736" y="4098079"/>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36" idx="6"/>
              <a:endCxn id="41" idx="2"/>
            </p:cNvCxnSpPr>
            <p:nvPr/>
          </p:nvCxnSpPr>
          <p:spPr>
            <a:xfrm flipV="1">
              <a:off x="1443736" y="4098079"/>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rot="5400000">
              <a:off x="100090" y="3101678"/>
              <a:ext cx="825867" cy="369332"/>
            </a:xfrm>
            <a:prstGeom prst="rect">
              <a:avLst/>
            </a:prstGeom>
            <a:noFill/>
          </p:spPr>
          <p:txBody>
            <a:bodyPr wrap="none" rtlCol="0">
              <a:spAutoFit/>
            </a:bodyPr>
            <a:lstStyle/>
            <a:p>
              <a:r>
                <a:rPr lang="en-US" altLang="zh-CN" sz="1800" dirty="0" smtClean="0">
                  <a:solidFill>
                    <a:srgbClr val="FF0000"/>
                  </a:solidFill>
                </a:rPr>
                <a:t>25088</a:t>
              </a:r>
              <a:endParaRPr lang="zh-CN" altLang="en-US" sz="1800" dirty="0">
                <a:solidFill>
                  <a:srgbClr val="FF0000"/>
                </a:solidFill>
              </a:endParaRPr>
            </a:p>
          </p:txBody>
        </p:sp>
        <p:sp>
          <p:nvSpPr>
            <p:cNvPr id="24" name="椭圆 23"/>
            <p:cNvSpPr/>
            <p:nvPr/>
          </p:nvSpPr>
          <p:spPr>
            <a:xfrm>
              <a:off x="1208066" y="1856765"/>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208066" y="2226096"/>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208066" y="2594689"/>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208066" y="296402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208066" y="3332613"/>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208066" y="370194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208066" y="4070537"/>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208066" y="4439868"/>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208066" y="480846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599053" y="2504396"/>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2599053" y="2873727"/>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599053" y="324232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2599053" y="361165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2599053" y="398024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1" name="直接连接符 110"/>
            <p:cNvCxnSpPr>
              <a:stCxn id="24" idx="6"/>
              <a:endCxn id="40" idx="2"/>
            </p:cNvCxnSpPr>
            <p:nvPr/>
          </p:nvCxnSpPr>
          <p:spPr>
            <a:xfrm>
              <a:off x="1443736" y="1974600"/>
              <a:ext cx="1155317" cy="1754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25" idx="6"/>
              <a:endCxn id="40" idx="2"/>
            </p:cNvCxnSpPr>
            <p:nvPr/>
          </p:nvCxnSpPr>
          <p:spPr>
            <a:xfrm>
              <a:off x="1443736" y="2343931"/>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28" idx="6"/>
              <a:endCxn id="40" idx="2"/>
            </p:cNvCxnSpPr>
            <p:nvPr/>
          </p:nvCxnSpPr>
          <p:spPr>
            <a:xfrm>
              <a:off x="1443736" y="2712524"/>
              <a:ext cx="1155317" cy="10169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30" idx="6"/>
              <a:endCxn id="40" idx="2"/>
            </p:cNvCxnSpPr>
            <p:nvPr/>
          </p:nvCxnSpPr>
          <p:spPr>
            <a:xfrm>
              <a:off x="1443736" y="3081855"/>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31" idx="6"/>
              <a:endCxn id="40" idx="2"/>
            </p:cNvCxnSpPr>
            <p:nvPr/>
          </p:nvCxnSpPr>
          <p:spPr>
            <a:xfrm>
              <a:off x="1443736" y="3450448"/>
              <a:ext cx="1155317" cy="27903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stCxn id="33" idx="6"/>
              <a:endCxn id="40" idx="2"/>
            </p:cNvCxnSpPr>
            <p:nvPr/>
          </p:nvCxnSpPr>
          <p:spPr>
            <a:xfrm flipV="1">
              <a:off x="1443736" y="3729486"/>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34" idx="6"/>
              <a:endCxn id="40" idx="2"/>
            </p:cNvCxnSpPr>
            <p:nvPr/>
          </p:nvCxnSpPr>
          <p:spPr>
            <a:xfrm flipV="1">
              <a:off x="1443736" y="3729486"/>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35" idx="6"/>
              <a:endCxn id="40" idx="2"/>
            </p:cNvCxnSpPr>
            <p:nvPr/>
          </p:nvCxnSpPr>
          <p:spPr>
            <a:xfrm flipV="1">
              <a:off x="1443736" y="3729486"/>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36" idx="6"/>
              <a:endCxn id="40" idx="2"/>
            </p:cNvCxnSpPr>
            <p:nvPr/>
          </p:nvCxnSpPr>
          <p:spPr>
            <a:xfrm flipV="1">
              <a:off x="1443736" y="3729486"/>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a:stCxn id="24" idx="6"/>
              <a:endCxn id="39" idx="2"/>
            </p:cNvCxnSpPr>
            <p:nvPr/>
          </p:nvCxnSpPr>
          <p:spPr>
            <a:xfrm>
              <a:off x="1443736" y="1974600"/>
              <a:ext cx="1155317" cy="13855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a:stCxn id="25" idx="6"/>
              <a:endCxn id="39" idx="2"/>
            </p:cNvCxnSpPr>
            <p:nvPr/>
          </p:nvCxnSpPr>
          <p:spPr>
            <a:xfrm>
              <a:off x="1443736" y="2343931"/>
              <a:ext cx="1155317" cy="101622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28" idx="6"/>
              <a:endCxn id="39" idx="2"/>
            </p:cNvCxnSpPr>
            <p:nvPr/>
          </p:nvCxnSpPr>
          <p:spPr>
            <a:xfrm>
              <a:off x="1443736" y="2712524"/>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30" idx="6"/>
              <a:endCxn id="39" idx="2"/>
            </p:cNvCxnSpPr>
            <p:nvPr/>
          </p:nvCxnSpPr>
          <p:spPr>
            <a:xfrm>
              <a:off x="1443736" y="3081855"/>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31" idx="6"/>
              <a:endCxn id="39" idx="2"/>
            </p:cNvCxnSpPr>
            <p:nvPr/>
          </p:nvCxnSpPr>
          <p:spPr>
            <a:xfrm flipV="1">
              <a:off x="1443736" y="3360155"/>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stCxn id="33" idx="6"/>
              <a:endCxn id="39" idx="2"/>
            </p:cNvCxnSpPr>
            <p:nvPr/>
          </p:nvCxnSpPr>
          <p:spPr>
            <a:xfrm flipV="1">
              <a:off x="1443736" y="3360155"/>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34" idx="6"/>
              <a:endCxn id="39" idx="2"/>
            </p:cNvCxnSpPr>
            <p:nvPr/>
          </p:nvCxnSpPr>
          <p:spPr>
            <a:xfrm flipV="1">
              <a:off x="1443736" y="3360155"/>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stCxn id="35" idx="6"/>
              <a:endCxn id="39" idx="2"/>
            </p:cNvCxnSpPr>
            <p:nvPr/>
          </p:nvCxnSpPr>
          <p:spPr>
            <a:xfrm flipV="1">
              <a:off x="1443736" y="3360155"/>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stCxn id="36" idx="6"/>
              <a:endCxn id="39" idx="2"/>
            </p:cNvCxnSpPr>
            <p:nvPr/>
          </p:nvCxnSpPr>
          <p:spPr>
            <a:xfrm flipV="1">
              <a:off x="1443736" y="3360155"/>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stCxn id="24" idx="6"/>
              <a:endCxn id="38" idx="2"/>
            </p:cNvCxnSpPr>
            <p:nvPr/>
          </p:nvCxnSpPr>
          <p:spPr>
            <a:xfrm>
              <a:off x="1443736" y="1974600"/>
              <a:ext cx="1155317" cy="10169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stCxn id="25" idx="6"/>
              <a:endCxn id="38" idx="2"/>
            </p:cNvCxnSpPr>
            <p:nvPr/>
          </p:nvCxnSpPr>
          <p:spPr>
            <a:xfrm>
              <a:off x="1443736" y="2343931"/>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stCxn id="28" idx="6"/>
              <a:endCxn id="38" idx="2"/>
            </p:cNvCxnSpPr>
            <p:nvPr/>
          </p:nvCxnSpPr>
          <p:spPr>
            <a:xfrm>
              <a:off x="1443736" y="2712524"/>
              <a:ext cx="1155317" cy="2790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stCxn id="30" idx="6"/>
              <a:endCxn id="38" idx="2"/>
            </p:cNvCxnSpPr>
            <p:nvPr/>
          </p:nvCxnSpPr>
          <p:spPr>
            <a:xfrm flipV="1">
              <a:off x="1443736" y="2991562"/>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a:stCxn id="31" idx="6"/>
              <a:endCxn id="38" idx="2"/>
            </p:cNvCxnSpPr>
            <p:nvPr/>
          </p:nvCxnSpPr>
          <p:spPr>
            <a:xfrm flipV="1">
              <a:off x="1443736" y="2991562"/>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a:stCxn id="33" idx="6"/>
              <a:endCxn id="38" idx="2"/>
            </p:cNvCxnSpPr>
            <p:nvPr/>
          </p:nvCxnSpPr>
          <p:spPr>
            <a:xfrm flipV="1">
              <a:off x="1443736" y="2991562"/>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a:stCxn id="34" idx="6"/>
              <a:endCxn id="38" idx="2"/>
            </p:cNvCxnSpPr>
            <p:nvPr/>
          </p:nvCxnSpPr>
          <p:spPr>
            <a:xfrm flipV="1">
              <a:off x="1443736" y="2991562"/>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stCxn id="35" idx="6"/>
              <a:endCxn id="38" idx="2"/>
            </p:cNvCxnSpPr>
            <p:nvPr/>
          </p:nvCxnSpPr>
          <p:spPr>
            <a:xfrm flipV="1">
              <a:off x="1443736" y="2991562"/>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stCxn id="36" idx="6"/>
              <a:endCxn id="38" idx="2"/>
            </p:cNvCxnSpPr>
            <p:nvPr/>
          </p:nvCxnSpPr>
          <p:spPr>
            <a:xfrm flipV="1">
              <a:off x="1443736" y="2991562"/>
              <a:ext cx="1155317" cy="193473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flipV="1">
              <a:off x="693685" y="1806014"/>
              <a:ext cx="0" cy="3230395"/>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flipV="1">
              <a:off x="3369841" y="2479302"/>
              <a:ext cx="0" cy="1736612"/>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96" name="文本框 195"/>
            <p:cNvSpPr txBox="1"/>
            <p:nvPr/>
          </p:nvSpPr>
          <p:spPr>
            <a:xfrm rot="5400000">
              <a:off x="3169416" y="3128733"/>
              <a:ext cx="697627" cy="369332"/>
            </a:xfrm>
            <a:prstGeom prst="rect">
              <a:avLst/>
            </a:prstGeom>
            <a:noFill/>
          </p:spPr>
          <p:txBody>
            <a:bodyPr wrap="none" rtlCol="0">
              <a:spAutoFit/>
            </a:bodyPr>
            <a:lstStyle/>
            <a:p>
              <a:r>
                <a:rPr lang="en-US" altLang="zh-CN" sz="1800" dirty="0" smtClean="0">
                  <a:solidFill>
                    <a:srgbClr val="FF0000"/>
                  </a:solidFill>
                </a:rPr>
                <a:t>4096</a:t>
              </a:r>
              <a:endParaRPr lang="zh-CN" altLang="en-US" sz="1800" dirty="0">
                <a:solidFill>
                  <a:srgbClr val="FF0000"/>
                </a:solidFill>
              </a:endParaRPr>
            </a:p>
          </p:txBody>
        </p:sp>
        <p:sp>
          <p:nvSpPr>
            <p:cNvPr id="197" name="文本框 196"/>
            <p:cNvSpPr txBox="1"/>
            <p:nvPr/>
          </p:nvSpPr>
          <p:spPr>
            <a:xfrm>
              <a:off x="1997328" y="4381656"/>
              <a:ext cx="1428596" cy="646331"/>
            </a:xfrm>
            <a:prstGeom prst="rect">
              <a:avLst/>
            </a:prstGeom>
            <a:noFill/>
          </p:spPr>
          <p:txBody>
            <a:bodyPr wrap="none" rtlCol="0">
              <a:spAutoFit/>
            </a:bodyPr>
            <a:lstStyle/>
            <a:p>
              <a:r>
                <a:rPr lang="en-US" altLang="zh-CN" sz="1800" dirty="0" smtClean="0">
                  <a:solidFill>
                    <a:srgbClr val="FF0000"/>
                  </a:solidFill>
                </a:rPr>
                <a:t>Weight:</a:t>
              </a:r>
            </a:p>
            <a:p>
              <a:r>
                <a:rPr lang="en-US" altLang="zh-CN" sz="1800" dirty="0" smtClean="0">
                  <a:solidFill>
                    <a:srgbClr val="FF0000"/>
                  </a:solidFill>
                </a:rPr>
                <a:t>4096*25088</a:t>
              </a:r>
              <a:endParaRPr lang="zh-CN" altLang="en-US" sz="1800" dirty="0">
                <a:solidFill>
                  <a:srgbClr val="FF0000"/>
                </a:solidFill>
              </a:endParaRPr>
            </a:p>
          </p:txBody>
        </p:sp>
        <p:cxnSp>
          <p:nvCxnSpPr>
            <p:cNvPr id="47" name="直接连接符 46"/>
            <p:cNvCxnSpPr/>
            <p:nvPr/>
          </p:nvCxnSpPr>
          <p:spPr>
            <a:xfrm>
              <a:off x="1458347" y="1984291"/>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25" idx="6"/>
              <a:endCxn id="37" idx="2"/>
            </p:cNvCxnSpPr>
            <p:nvPr/>
          </p:nvCxnSpPr>
          <p:spPr>
            <a:xfrm>
              <a:off x="1443736" y="2343931"/>
              <a:ext cx="1155317" cy="2783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28" idx="6"/>
              <a:endCxn id="37" idx="2"/>
            </p:cNvCxnSpPr>
            <p:nvPr/>
          </p:nvCxnSpPr>
          <p:spPr>
            <a:xfrm flipV="1">
              <a:off x="1443736" y="2622231"/>
              <a:ext cx="1155317" cy="90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30" idx="6"/>
              <a:endCxn id="37" idx="2"/>
            </p:cNvCxnSpPr>
            <p:nvPr/>
          </p:nvCxnSpPr>
          <p:spPr>
            <a:xfrm flipV="1">
              <a:off x="1443736" y="2622231"/>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31" idx="6"/>
              <a:endCxn id="37" idx="2"/>
            </p:cNvCxnSpPr>
            <p:nvPr/>
          </p:nvCxnSpPr>
          <p:spPr>
            <a:xfrm flipV="1">
              <a:off x="1443736" y="2622231"/>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33" idx="6"/>
              <a:endCxn id="37" idx="2"/>
            </p:cNvCxnSpPr>
            <p:nvPr/>
          </p:nvCxnSpPr>
          <p:spPr>
            <a:xfrm flipV="1">
              <a:off x="1443736" y="2622231"/>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34" idx="6"/>
              <a:endCxn id="37" idx="2"/>
            </p:cNvCxnSpPr>
            <p:nvPr/>
          </p:nvCxnSpPr>
          <p:spPr>
            <a:xfrm flipV="1">
              <a:off x="1443736" y="2622231"/>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a:stCxn id="35" idx="6"/>
              <a:endCxn id="37" idx="2"/>
            </p:cNvCxnSpPr>
            <p:nvPr/>
          </p:nvCxnSpPr>
          <p:spPr>
            <a:xfrm flipV="1">
              <a:off x="1443736" y="2622231"/>
              <a:ext cx="1155317" cy="193547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36" idx="6"/>
              <a:endCxn id="37" idx="2"/>
            </p:cNvCxnSpPr>
            <p:nvPr/>
          </p:nvCxnSpPr>
          <p:spPr>
            <a:xfrm flipV="1">
              <a:off x="1443736" y="2622231"/>
              <a:ext cx="1155317" cy="230406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53" name="文本框 452"/>
            <p:cNvSpPr txBox="1"/>
            <p:nvPr/>
          </p:nvSpPr>
          <p:spPr>
            <a:xfrm rot="5400000">
              <a:off x="736222" y="2125992"/>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sp>
          <p:nvSpPr>
            <p:cNvPr id="450" name="文本框 449"/>
            <p:cNvSpPr txBox="1"/>
            <p:nvPr/>
          </p:nvSpPr>
          <p:spPr>
            <a:xfrm rot="5400000">
              <a:off x="2865632" y="2825403"/>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cxnSp>
          <p:nvCxnSpPr>
            <p:cNvPr id="451" name="直接连接符 450"/>
            <p:cNvCxnSpPr/>
            <p:nvPr/>
          </p:nvCxnSpPr>
          <p:spPr>
            <a:xfrm flipV="1">
              <a:off x="2971506" y="2479301"/>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54" name="直接连接符 453"/>
            <p:cNvCxnSpPr/>
            <p:nvPr/>
          </p:nvCxnSpPr>
          <p:spPr>
            <a:xfrm flipV="1">
              <a:off x="1107433" y="1813736"/>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58" name="直接连接符 457"/>
            <p:cNvCxnSpPr/>
            <p:nvPr/>
          </p:nvCxnSpPr>
          <p:spPr>
            <a:xfrm>
              <a:off x="627698" y="1806014"/>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59" name="直接连接符 458"/>
            <p:cNvCxnSpPr/>
            <p:nvPr/>
          </p:nvCxnSpPr>
          <p:spPr>
            <a:xfrm>
              <a:off x="772129" y="2830359"/>
              <a:ext cx="435937"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1" name="直接连接符 460"/>
            <p:cNvCxnSpPr/>
            <p:nvPr/>
          </p:nvCxnSpPr>
          <p:spPr>
            <a:xfrm>
              <a:off x="627698" y="5055912"/>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3" name="直接连接符 462"/>
            <p:cNvCxnSpPr/>
            <p:nvPr/>
          </p:nvCxnSpPr>
          <p:spPr>
            <a:xfrm>
              <a:off x="2901539" y="2494300"/>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4" name="直接连接符 463"/>
            <p:cNvCxnSpPr/>
            <p:nvPr/>
          </p:nvCxnSpPr>
          <p:spPr>
            <a:xfrm>
              <a:off x="2901539" y="4215914"/>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6" name="直接连接符 465"/>
            <p:cNvCxnSpPr/>
            <p:nvPr/>
          </p:nvCxnSpPr>
          <p:spPr>
            <a:xfrm>
              <a:off x="2834723" y="3517833"/>
              <a:ext cx="53511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7138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301540" y="90484"/>
            <a:ext cx="8520600" cy="909096"/>
          </a:xfrm>
          <a:prstGeom prst="rect">
            <a:avLst/>
          </a:prstGeom>
        </p:spPr>
        <p:txBody>
          <a:bodyPr lIns="91425" tIns="91425" rIns="91425" bIns="91425" anchor="t" anchorCtr="0">
            <a:noAutofit/>
          </a:bodyPr>
          <a:lstStyle/>
          <a:p>
            <a:pPr lvl="0"/>
            <a:r>
              <a:rPr lang="en-US" altLang="zh-CN" dirty="0"/>
              <a:t>Mapping Fully Connected Layer to Convolution</a:t>
            </a:r>
            <a:br>
              <a:rPr lang="en-US" altLang="zh-CN" dirty="0"/>
            </a:br>
            <a:r>
              <a:rPr lang="en-US" altLang="zh-CN" dirty="0" smtClean="0"/>
              <a:t>Method 2: </a:t>
            </a:r>
            <a:r>
              <a:rPr lang="en" dirty="0" smtClean="0"/>
              <a:t>Weight-major </a:t>
            </a:r>
            <a:r>
              <a:rPr lang="en" dirty="0"/>
              <a:t>M</a:t>
            </a:r>
            <a:r>
              <a:rPr lang="en" dirty="0" smtClean="0"/>
              <a:t>apping</a:t>
            </a:r>
            <a:endParaRPr lang="en" dirty="0"/>
          </a:p>
        </p:txBody>
      </p:sp>
      <p:sp>
        <p:nvSpPr>
          <p:cNvPr id="5" name="文本框 4"/>
          <p:cNvSpPr txBox="1"/>
          <p:nvPr/>
        </p:nvSpPr>
        <p:spPr>
          <a:xfrm>
            <a:off x="2202614"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Output</a:t>
            </a:r>
            <a:endParaRPr lang="zh-CN" altLang="en-US" sz="2400" dirty="0"/>
          </a:p>
        </p:txBody>
      </p:sp>
      <p:sp>
        <p:nvSpPr>
          <p:cNvPr id="6" name="文本框 5"/>
          <p:cNvSpPr txBox="1"/>
          <p:nvPr/>
        </p:nvSpPr>
        <p:spPr>
          <a:xfrm>
            <a:off x="210878"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Input</a:t>
            </a:r>
            <a:endParaRPr lang="zh-CN" altLang="en-US" sz="2400" dirty="0"/>
          </a:p>
        </p:txBody>
      </p:sp>
      <p:sp>
        <p:nvSpPr>
          <p:cNvPr id="7" name="文本框 6"/>
          <p:cNvSpPr txBox="1"/>
          <p:nvPr/>
        </p:nvSpPr>
        <p:spPr>
          <a:xfrm>
            <a:off x="7331346" y="4417111"/>
            <a:ext cx="1167307" cy="677108"/>
          </a:xfrm>
          <a:prstGeom prst="rect">
            <a:avLst/>
          </a:prstGeom>
          <a:noFill/>
        </p:spPr>
        <p:txBody>
          <a:bodyPr wrap="none" rtlCol="0">
            <a:spAutoFit/>
          </a:bodyPr>
          <a:lstStyle/>
          <a:p>
            <a:r>
              <a:rPr lang="en-US" altLang="zh-CN" dirty="0" smtClean="0"/>
              <a:t>Convolution</a:t>
            </a:r>
          </a:p>
          <a:p>
            <a:pPr algn="ctr"/>
            <a:r>
              <a:rPr lang="en-US" altLang="zh-CN" sz="2400" dirty="0" smtClean="0"/>
              <a:t>Output</a:t>
            </a:r>
            <a:endParaRPr lang="zh-CN" altLang="en-US" sz="2400" dirty="0"/>
          </a:p>
        </p:txBody>
      </p:sp>
      <p:sp>
        <p:nvSpPr>
          <p:cNvPr id="8" name="文本框 7"/>
          <p:cNvSpPr txBox="1"/>
          <p:nvPr/>
        </p:nvSpPr>
        <p:spPr>
          <a:xfrm>
            <a:off x="5259369" y="4429862"/>
            <a:ext cx="1130438" cy="677108"/>
          </a:xfrm>
          <a:prstGeom prst="rect">
            <a:avLst/>
          </a:prstGeom>
          <a:noFill/>
        </p:spPr>
        <p:txBody>
          <a:bodyPr wrap="none" rtlCol="0">
            <a:spAutoFit/>
          </a:bodyPr>
          <a:lstStyle/>
          <a:p>
            <a:r>
              <a:rPr lang="en-US" altLang="zh-CN" dirty="0" smtClean="0"/>
              <a:t>Convolution</a:t>
            </a:r>
          </a:p>
          <a:p>
            <a:pPr algn="ctr"/>
            <a:r>
              <a:rPr lang="en-US" altLang="zh-CN" sz="2400" dirty="0" smtClean="0"/>
              <a:t>Input</a:t>
            </a:r>
            <a:endParaRPr lang="zh-CN" altLang="en-US" sz="2400" dirty="0"/>
          </a:p>
        </p:txBody>
      </p:sp>
      <p:pic>
        <p:nvPicPr>
          <p:cNvPr id="9" name="图片 8"/>
          <p:cNvPicPr>
            <a:picLocks noChangeAspect="1"/>
          </p:cNvPicPr>
          <p:nvPr/>
        </p:nvPicPr>
        <p:blipFill>
          <a:blip r:embed="rId3"/>
          <a:stretch>
            <a:fillRect/>
          </a:stretch>
        </p:blipFill>
        <p:spPr>
          <a:xfrm>
            <a:off x="775445" y="1717828"/>
            <a:ext cx="2513631" cy="2766560"/>
          </a:xfrm>
          <a:prstGeom prst="rect">
            <a:avLst/>
          </a:prstGeom>
        </p:spPr>
      </p:pic>
      <p:sp>
        <p:nvSpPr>
          <p:cNvPr id="2" name="右箭头 1"/>
          <p:cNvSpPr/>
          <p:nvPr/>
        </p:nvSpPr>
        <p:spPr>
          <a:xfrm rot="21035314">
            <a:off x="2038222" y="1647407"/>
            <a:ext cx="3220754" cy="338041"/>
          </a:xfrm>
          <a:prstGeom prst="rightArrow">
            <a:avLst>
              <a:gd name="adj1" fmla="val 28154"/>
              <a:gd name="adj2" fmla="val 92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环形箭头 11"/>
          <p:cNvSpPr/>
          <p:nvPr/>
        </p:nvSpPr>
        <p:spPr>
          <a:xfrm rot="21306145">
            <a:off x="631951" y="933237"/>
            <a:ext cx="6591010" cy="2820902"/>
          </a:xfrm>
          <a:prstGeom prst="circularArrow">
            <a:avLst>
              <a:gd name="adj1" fmla="val 2879"/>
              <a:gd name="adj2" fmla="val 239292"/>
              <a:gd name="adj3" fmla="val 20446727"/>
              <a:gd name="adj4" fmla="val 11771067"/>
              <a:gd name="adj5" fmla="val 6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p:nvPicPr>
        <p:blipFill>
          <a:blip r:embed="rId4"/>
          <a:stretch>
            <a:fillRect/>
          </a:stretch>
        </p:blipFill>
        <p:spPr>
          <a:xfrm>
            <a:off x="5422652" y="1330023"/>
            <a:ext cx="2850233" cy="3154365"/>
          </a:xfrm>
          <a:prstGeom prst="rect">
            <a:avLst/>
          </a:prstGeom>
        </p:spPr>
      </p:pic>
    </p:spTree>
    <p:extLst>
      <p:ext uri="{BB962C8B-B14F-4D97-AF65-F5344CB8AC3E}">
        <p14:creationId xmlns:p14="http://schemas.microsoft.com/office/powerpoint/2010/main" val="2674513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3" name="直接连接符 222"/>
          <p:cNvCxnSpPr>
            <a:stCxn id="269" idx="3"/>
            <a:endCxn id="281" idx="1"/>
          </p:cNvCxnSpPr>
          <p:nvPr/>
        </p:nvCxnSpPr>
        <p:spPr>
          <a:xfrm>
            <a:off x="5723026" y="2719171"/>
            <a:ext cx="1353628" cy="531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273" idx="3"/>
            <a:endCxn id="281" idx="1"/>
          </p:cNvCxnSpPr>
          <p:nvPr/>
        </p:nvCxnSpPr>
        <p:spPr>
          <a:xfrm flipV="1">
            <a:off x="5723026" y="2724488"/>
            <a:ext cx="1353628" cy="101153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a:stCxn id="277" idx="3"/>
            <a:endCxn id="281" idx="1"/>
          </p:cNvCxnSpPr>
          <p:nvPr/>
        </p:nvCxnSpPr>
        <p:spPr>
          <a:xfrm flipV="1">
            <a:off x="5723026" y="2724488"/>
            <a:ext cx="1353628" cy="20436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a:stCxn id="269" idx="3"/>
            <a:endCxn id="283" idx="1"/>
          </p:cNvCxnSpPr>
          <p:nvPr/>
        </p:nvCxnSpPr>
        <p:spPr>
          <a:xfrm>
            <a:off x="5723026" y="2719171"/>
            <a:ext cx="1353628" cy="20489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a:stCxn id="273" idx="3"/>
            <a:endCxn id="283" idx="1"/>
          </p:cNvCxnSpPr>
          <p:nvPr/>
        </p:nvCxnSpPr>
        <p:spPr>
          <a:xfrm>
            <a:off x="5723026" y="3736018"/>
            <a:ext cx="1353628" cy="10320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a:stCxn id="277" idx="3"/>
            <a:endCxn id="283" idx="1"/>
          </p:cNvCxnSpPr>
          <p:nvPr/>
        </p:nvCxnSpPr>
        <p:spPr>
          <a:xfrm>
            <a:off x="5723026" y="4768088"/>
            <a:ext cx="135362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a:stCxn id="269" idx="3"/>
            <a:endCxn id="282" idx="1"/>
          </p:cNvCxnSpPr>
          <p:nvPr/>
        </p:nvCxnSpPr>
        <p:spPr>
          <a:xfrm>
            <a:off x="5723026" y="2719171"/>
            <a:ext cx="1353628" cy="101684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a:stCxn id="273" idx="3"/>
            <a:endCxn id="282" idx="1"/>
          </p:cNvCxnSpPr>
          <p:nvPr/>
        </p:nvCxnSpPr>
        <p:spPr>
          <a:xfrm>
            <a:off x="5723026" y="3736018"/>
            <a:ext cx="135362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277" idx="3"/>
            <a:endCxn id="282" idx="1"/>
          </p:cNvCxnSpPr>
          <p:nvPr/>
        </p:nvCxnSpPr>
        <p:spPr>
          <a:xfrm flipV="1">
            <a:off x="5723026" y="3736018"/>
            <a:ext cx="1353628" cy="10320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9" name="矩形 268"/>
          <p:cNvSpPr/>
          <p:nvPr/>
        </p:nvSpPr>
        <p:spPr>
          <a:xfrm>
            <a:off x="5074924" y="2618907"/>
            <a:ext cx="648102" cy="324353"/>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2"/>
          <p:cNvSpPr/>
          <p:nvPr/>
        </p:nvSpPr>
        <p:spPr>
          <a:xfrm>
            <a:off x="5074924" y="3635754"/>
            <a:ext cx="648102" cy="324353"/>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6"/>
          <p:cNvSpPr/>
          <p:nvPr/>
        </p:nvSpPr>
        <p:spPr>
          <a:xfrm>
            <a:off x="5074924" y="4667824"/>
            <a:ext cx="648102" cy="324353"/>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0"/>
          <p:cNvSpPr/>
          <p:nvPr/>
        </p:nvSpPr>
        <p:spPr>
          <a:xfrm>
            <a:off x="7076654" y="2624224"/>
            <a:ext cx="683087" cy="324353"/>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1"/>
          <p:cNvSpPr/>
          <p:nvPr/>
        </p:nvSpPr>
        <p:spPr>
          <a:xfrm>
            <a:off x="7076654" y="3635754"/>
            <a:ext cx="683087" cy="324353"/>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2"/>
          <p:cNvSpPr/>
          <p:nvPr/>
        </p:nvSpPr>
        <p:spPr>
          <a:xfrm>
            <a:off x="7076654" y="4667824"/>
            <a:ext cx="683087" cy="324353"/>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文本框 356"/>
          <p:cNvSpPr txBox="1"/>
          <p:nvPr/>
        </p:nvSpPr>
        <p:spPr>
          <a:xfrm>
            <a:off x="4471326" y="3541426"/>
            <a:ext cx="462961" cy="369332"/>
          </a:xfrm>
          <a:prstGeom prst="rect">
            <a:avLst/>
          </a:prstGeom>
          <a:noFill/>
        </p:spPr>
        <p:txBody>
          <a:bodyPr wrap="square" rtlCol="0">
            <a:spAutoFit/>
          </a:bodyPr>
          <a:lstStyle/>
          <a:p>
            <a:r>
              <a:rPr lang="en-US" altLang="zh-CN" sz="1800" dirty="0" smtClean="0">
                <a:solidFill>
                  <a:srgbClr val="FF0000"/>
                </a:solidFill>
              </a:rPr>
              <a:t>32</a:t>
            </a:r>
            <a:endParaRPr lang="zh-CN" altLang="en-US" sz="1800" dirty="0">
              <a:solidFill>
                <a:srgbClr val="FF0000"/>
              </a:solidFill>
            </a:endParaRPr>
          </a:p>
        </p:txBody>
      </p:sp>
      <p:cxnSp>
        <p:nvCxnSpPr>
          <p:cNvPr id="358" name="直接连接符 357"/>
          <p:cNvCxnSpPr/>
          <p:nvPr/>
        </p:nvCxnSpPr>
        <p:spPr>
          <a:xfrm flipH="1">
            <a:off x="4934287" y="2514580"/>
            <a:ext cx="15872" cy="2463086"/>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60" name="文本框 359"/>
          <p:cNvSpPr txBox="1"/>
          <p:nvPr/>
        </p:nvSpPr>
        <p:spPr>
          <a:xfrm>
            <a:off x="7917685" y="3549241"/>
            <a:ext cx="1047206" cy="369332"/>
          </a:xfrm>
          <a:prstGeom prst="rect">
            <a:avLst/>
          </a:prstGeom>
          <a:noFill/>
        </p:spPr>
        <p:txBody>
          <a:bodyPr wrap="square" rtlCol="0">
            <a:spAutoFit/>
          </a:bodyPr>
          <a:lstStyle/>
          <a:p>
            <a:r>
              <a:rPr lang="en-US" altLang="zh-CN" sz="1800" dirty="0" smtClean="0">
                <a:solidFill>
                  <a:srgbClr val="FF0000"/>
                </a:solidFill>
              </a:rPr>
              <a:t>32</a:t>
            </a:r>
            <a:r>
              <a:rPr lang="en-US" altLang="zh-CN" sz="1800" dirty="0">
                <a:solidFill>
                  <a:srgbClr val="FF0000"/>
                </a:solidFill>
              </a:rPr>
              <a:t>*6780</a:t>
            </a:r>
            <a:endParaRPr lang="zh-CN" altLang="en-US" sz="1800" dirty="0">
              <a:solidFill>
                <a:srgbClr val="FF0000"/>
              </a:solidFill>
            </a:endParaRPr>
          </a:p>
        </p:txBody>
      </p:sp>
      <p:cxnSp>
        <p:nvCxnSpPr>
          <p:cNvPr id="361" name="直接连接符 360"/>
          <p:cNvCxnSpPr/>
          <p:nvPr/>
        </p:nvCxnSpPr>
        <p:spPr>
          <a:xfrm flipH="1">
            <a:off x="7917685" y="2514580"/>
            <a:ext cx="6356" cy="2548365"/>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62" name="矩形 361"/>
          <p:cNvSpPr/>
          <p:nvPr/>
        </p:nvSpPr>
        <p:spPr>
          <a:xfrm>
            <a:off x="6495892" y="2681376"/>
            <a:ext cx="221024" cy="1466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4" name="矩形 363"/>
          <p:cNvSpPr/>
          <p:nvPr/>
        </p:nvSpPr>
        <p:spPr>
          <a:xfrm>
            <a:off x="6527266" y="2978121"/>
            <a:ext cx="221024" cy="1466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5" name="矩形 364"/>
          <p:cNvSpPr/>
          <p:nvPr/>
        </p:nvSpPr>
        <p:spPr>
          <a:xfrm>
            <a:off x="6683619" y="3227676"/>
            <a:ext cx="221024" cy="1466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6" name="矩形 365"/>
          <p:cNvSpPr/>
          <p:nvPr/>
        </p:nvSpPr>
        <p:spPr>
          <a:xfrm>
            <a:off x="6715396" y="3477659"/>
            <a:ext cx="221024" cy="1466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矩形 366"/>
          <p:cNvSpPr/>
          <p:nvPr/>
        </p:nvSpPr>
        <p:spPr>
          <a:xfrm>
            <a:off x="6558640" y="3712712"/>
            <a:ext cx="221024" cy="1466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8" name="矩形 367"/>
          <p:cNvSpPr/>
          <p:nvPr/>
        </p:nvSpPr>
        <p:spPr>
          <a:xfrm>
            <a:off x="6714993" y="3962267"/>
            <a:ext cx="221024" cy="1466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9" name="矩形 368"/>
          <p:cNvSpPr/>
          <p:nvPr/>
        </p:nvSpPr>
        <p:spPr>
          <a:xfrm>
            <a:off x="6715396" y="4255355"/>
            <a:ext cx="221024" cy="146669"/>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0" name="矩形 369"/>
          <p:cNvSpPr/>
          <p:nvPr/>
        </p:nvSpPr>
        <p:spPr>
          <a:xfrm>
            <a:off x="6558640" y="4490408"/>
            <a:ext cx="221024" cy="146669"/>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矩形 370"/>
          <p:cNvSpPr/>
          <p:nvPr/>
        </p:nvSpPr>
        <p:spPr>
          <a:xfrm>
            <a:off x="6714993" y="4739963"/>
            <a:ext cx="221024" cy="146669"/>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文本框 371"/>
          <p:cNvSpPr txBox="1"/>
          <p:nvPr/>
        </p:nvSpPr>
        <p:spPr>
          <a:xfrm>
            <a:off x="5901378" y="2207676"/>
            <a:ext cx="813615" cy="369332"/>
          </a:xfrm>
          <a:prstGeom prst="rect">
            <a:avLst/>
          </a:prstGeom>
          <a:noFill/>
        </p:spPr>
        <p:txBody>
          <a:bodyPr wrap="square" rtlCol="0">
            <a:spAutoFit/>
          </a:bodyPr>
          <a:lstStyle/>
          <a:p>
            <a:r>
              <a:rPr lang="en-US" altLang="zh-CN" sz="1800" dirty="0" smtClean="0">
                <a:solidFill>
                  <a:srgbClr val="FF0000"/>
                </a:solidFill>
              </a:rPr>
              <a:t>32*32</a:t>
            </a:r>
            <a:endParaRPr lang="zh-CN" altLang="en-US" sz="1800" dirty="0">
              <a:solidFill>
                <a:srgbClr val="FF0000"/>
              </a:solidFill>
            </a:endParaRPr>
          </a:p>
        </p:txBody>
      </p:sp>
      <p:cxnSp>
        <p:nvCxnSpPr>
          <p:cNvPr id="373" name="直接连接符 372"/>
          <p:cNvCxnSpPr/>
          <p:nvPr/>
        </p:nvCxnSpPr>
        <p:spPr>
          <a:xfrm>
            <a:off x="6399840" y="2540201"/>
            <a:ext cx="10387" cy="252274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aphicFrame>
        <p:nvGraphicFramePr>
          <p:cNvPr id="375" name="表格 374"/>
          <p:cNvGraphicFramePr>
            <a:graphicFrameLocks noGrp="1"/>
          </p:cNvGraphicFramePr>
          <p:nvPr>
            <p:extLst>
              <p:ext uri="{D42A27DB-BD31-4B8C-83A1-F6EECF244321}">
                <p14:modId xmlns:p14="http://schemas.microsoft.com/office/powerpoint/2010/main" val="2652415362"/>
              </p:ext>
            </p:extLst>
          </p:nvPr>
        </p:nvGraphicFramePr>
        <p:xfrm>
          <a:off x="2050487" y="-10007"/>
          <a:ext cx="7008671" cy="1828800"/>
        </p:xfrm>
        <a:graphic>
          <a:graphicData uri="http://schemas.openxmlformats.org/drawingml/2006/table">
            <a:tbl>
              <a:tblPr firstRow="1" bandRow="1">
                <a:tableStyleId>{FAC702DC-3EF9-4AF9-9A26-E1EAC33C0E76}</a:tableStyleId>
              </a:tblPr>
              <a:tblGrid>
                <a:gridCol w="2001035">
                  <a:extLst>
                    <a:ext uri="{9D8B030D-6E8A-4147-A177-3AD203B41FA5}">
                      <a16:colId xmlns:a16="http://schemas.microsoft.com/office/drawing/2014/main" xmlns="" val="1297571740"/>
                    </a:ext>
                  </a:extLst>
                </a:gridCol>
                <a:gridCol w="1303690">
                  <a:extLst>
                    <a:ext uri="{9D8B030D-6E8A-4147-A177-3AD203B41FA5}">
                      <a16:colId xmlns:a16="http://schemas.microsoft.com/office/drawing/2014/main" xmlns="" val="1162440508"/>
                    </a:ext>
                  </a:extLst>
                </a:gridCol>
                <a:gridCol w="1851973">
                  <a:extLst>
                    <a:ext uri="{9D8B030D-6E8A-4147-A177-3AD203B41FA5}">
                      <a16:colId xmlns:a16="http://schemas.microsoft.com/office/drawing/2014/main" xmlns="" val="1793224460"/>
                    </a:ext>
                  </a:extLst>
                </a:gridCol>
                <a:gridCol w="1851973">
                  <a:extLst>
                    <a:ext uri="{9D8B030D-6E8A-4147-A177-3AD203B41FA5}">
                      <a16:colId xmlns:a16="http://schemas.microsoft.com/office/drawing/2014/main" xmlns="" val="4146950702"/>
                    </a:ext>
                  </a:extLst>
                </a:gridCol>
              </a:tblGrid>
              <a:tr h="215884">
                <a:tc>
                  <a:txBody>
                    <a:bodyPr/>
                    <a:lstStyle/>
                    <a:p>
                      <a:r>
                        <a:rPr lang="en-US" altLang="zh-CN" dirty="0" smtClean="0">
                          <a:solidFill>
                            <a:schemeClr val="bg1"/>
                          </a:solidFill>
                        </a:rPr>
                        <a:t>Batch</a:t>
                      </a:r>
                      <a:r>
                        <a:rPr lang="en-US" altLang="zh-CN" baseline="0" dirty="0" smtClean="0">
                          <a:solidFill>
                            <a:schemeClr val="bg1"/>
                          </a:solidFill>
                        </a:rPr>
                        <a:t> #</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FCN</a:t>
                      </a:r>
                      <a:r>
                        <a:rPr lang="en-US" altLang="zh-CN" baseline="0" dirty="0" smtClean="0">
                          <a:solidFill>
                            <a:schemeClr val="bg1"/>
                          </a:solidFill>
                        </a:rPr>
                        <a:t> </a:t>
                      </a:r>
                      <a:r>
                        <a:rPr lang="en-US" altLang="zh-CN" dirty="0" smtClean="0">
                          <a:solidFill>
                            <a:schemeClr val="bg1"/>
                          </a:solidFill>
                        </a:rPr>
                        <a:t>input</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FCN weight</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FCN output</a:t>
                      </a:r>
                      <a:endParaRPr lang="zh-CN" altLang="en-US" dirty="0">
                        <a:solidFill>
                          <a:schemeClr val="bg1"/>
                        </a:solidFill>
                      </a:endParaRPr>
                    </a:p>
                  </a:txBody>
                  <a:tcPr>
                    <a:solidFill>
                      <a:srgbClr val="0070C0"/>
                    </a:solidFill>
                  </a:tcPr>
                </a:tc>
                <a:extLst>
                  <a:ext uri="{0D108BD9-81ED-4DB2-BD59-A6C34878D82A}">
                    <a16:rowId xmlns:a16="http://schemas.microsoft.com/office/drawing/2014/main" xmlns="" val="3148518540"/>
                  </a:ext>
                </a:extLst>
              </a:tr>
              <a:tr h="215884">
                <a:tc>
                  <a:txBody>
                    <a:bodyPr/>
                    <a:lstStyle/>
                    <a:p>
                      <a:r>
                        <a:rPr lang="en-US" altLang="zh-CN" dirty="0" smtClean="0"/>
                        <a:t>1</a:t>
                      </a:r>
                      <a:endParaRPr lang="zh-CN" altLang="en-US" dirty="0"/>
                    </a:p>
                  </a:txBody>
                  <a:tcPr/>
                </a:tc>
                <a:tc>
                  <a:txBody>
                    <a:bodyPr/>
                    <a:lstStyle/>
                    <a:p>
                      <a:r>
                        <a:rPr lang="en-US" altLang="zh-CN" dirty="0" smtClean="0"/>
                        <a:t>25088</a:t>
                      </a:r>
                      <a:endParaRPr lang="zh-CN" altLang="en-US" dirty="0"/>
                    </a:p>
                  </a:txBody>
                  <a:tcPr/>
                </a:tc>
                <a:tc>
                  <a:txBody>
                    <a:bodyPr/>
                    <a:lstStyle/>
                    <a:p>
                      <a:r>
                        <a:rPr lang="en-US" altLang="zh-CN" dirty="0" smtClean="0"/>
                        <a:t>25088*4096</a:t>
                      </a:r>
                      <a:endParaRPr lang="zh-CN" altLang="en-US" dirty="0"/>
                    </a:p>
                  </a:txBody>
                  <a:tcPr/>
                </a:tc>
                <a:tc>
                  <a:txBody>
                    <a:bodyPr/>
                    <a:lstStyle/>
                    <a:p>
                      <a:r>
                        <a:rPr lang="en-US" altLang="zh-CN" dirty="0" smtClean="0"/>
                        <a:t>4096</a:t>
                      </a:r>
                      <a:endParaRPr lang="zh-CN" altLang="en-US" dirty="0"/>
                    </a:p>
                  </a:txBody>
                  <a:tcPr/>
                </a:tc>
                <a:extLst>
                  <a:ext uri="{0D108BD9-81ED-4DB2-BD59-A6C34878D82A}">
                    <a16:rowId xmlns:a16="http://schemas.microsoft.com/office/drawing/2014/main" xmlns="" val="1265445148"/>
                  </a:ext>
                </a:extLst>
              </a:tr>
              <a:tr h="215884">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Input Size</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CONV weight</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CONV input</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tc>
                  <a:txBody>
                    <a:bodyPr/>
                    <a:lstStyle/>
                    <a:p>
                      <a:pPr marR="0" algn="l" rtl="0">
                        <a:lnSpc>
                          <a:spcPct val="100000"/>
                        </a:lnSpc>
                        <a:spcBef>
                          <a:spcPts val="0"/>
                        </a:spcBef>
                        <a:spcAft>
                          <a:spcPts val="0"/>
                        </a:spcAft>
                        <a:buNone/>
                      </a:pPr>
                      <a:r>
                        <a:rPr lang="en-US" altLang="zh-CN" sz="1400" b="0" i="0" u="none" strike="noStrike" cap="none" dirty="0" smtClean="0">
                          <a:solidFill>
                            <a:schemeClr val="bg1"/>
                          </a:solidFill>
                          <a:latin typeface="+mn-lt"/>
                          <a:ea typeface="+mn-ea"/>
                          <a:cs typeface="+mn-cs"/>
                          <a:sym typeface="Arial"/>
                        </a:rPr>
                        <a:t>CONV output</a:t>
                      </a:r>
                      <a:endParaRPr lang="zh-CN" altLang="en-US" sz="1400" b="0" i="0" u="none" strike="noStrike" cap="none" dirty="0">
                        <a:solidFill>
                          <a:schemeClr val="bg1"/>
                        </a:solidFill>
                        <a:latin typeface="+mn-lt"/>
                        <a:ea typeface="+mn-ea"/>
                        <a:cs typeface="+mn-cs"/>
                        <a:sym typeface="Arial"/>
                      </a:endParaRPr>
                    </a:p>
                  </a:txBody>
                  <a:tcPr>
                    <a:solidFill>
                      <a:srgbClr val="0070C0"/>
                    </a:solidFill>
                  </a:tcPr>
                </a:tc>
                <a:extLst>
                  <a:ext uri="{0D108BD9-81ED-4DB2-BD59-A6C34878D82A}">
                    <a16:rowId xmlns:a16="http://schemas.microsoft.com/office/drawing/2014/main" xmlns="" val="2603813464"/>
                  </a:ext>
                </a:extLst>
              </a:tr>
              <a:tr h="215884">
                <a:tc>
                  <a:txBody>
                    <a:bodyPr/>
                    <a:lstStyle/>
                    <a:p>
                      <a:r>
                        <a:rPr lang="en-US" altLang="zh-CN" baseline="0" dirty="0" smtClean="0"/>
                        <a:t>6780</a:t>
                      </a:r>
                      <a:endParaRPr lang="zh-CN" altLang="en-US" dirty="0"/>
                    </a:p>
                  </a:txBody>
                  <a:tcPr/>
                </a:tc>
                <a:tc>
                  <a:txBody>
                    <a:bodyPr/>
                    <a:lstStyle/>
                    <a:p>
                      <a:r>
                        <a:rPr lang="en-US" altLang="zh-CN" dirty="0" smtClean="0"/>
                        <a:t>32</a:t>
                      </a:r>
                      <a:endParaRPr lang="zh-CN" altLang="en-US" dirty="0"/>
                    </a:p>
                  </a:txBody>
                  <a:tcPr/>
                </a:tc>
                <a:tc>
                  <a:txBody>
                    <a:bodyPr/>
                    <a:lstStyle/>
                    <a:p>
                      <a:r>
                        <a:rPr lang="en-US" altLang="zh-CN" dirty="0" smtClean="0"/>
                        <a:t>32*6780</a:t>
                      </a:r>
                      <a:endParaRPr lang="zh-CN" altLang="en-US" dirty="0"/>
                    </a:p>
                  </a:txBody>
                  <a:tcPr/>
                </a:tc>
                <a:tc>
                  <a:txBody>
                    <a:bodyPr/>
                    <a:lstStyle/>
                    <a:p>
                      <a:r>
                        <a:rPr lang="en-US" altLang="zh-CN" dirty="0" smtClean="0"/>
                        <a:t>6780</a:t>
                      </a:r>
                      <a:endParaRPr lang="zh-CN" altLang="en-US" dirty="0"/>
                    </a:p>
                  </a:txBody>
                  <a:tcPr/>
                </a:tc>
                <a:extLst>
                  <a:ext uri="{0D108BD9-81ED-4DB2-BD59-A6C34878D82A}">
                    <a16:rowId xmlns:a16="http://schemas.microsoft.com/office/drawing/2014/main" xmlns="" val="3626079516"/>
                  </a:ext>
                </a:extLst>
              </a:tr>
              <a:tr h="215884">
                <a:tc>
                  <a:txBody>
                    <a:bodyPr/>
                    <a:lstStyle/>
                    <a:p>
                      <a:r>
                        <a:rPr lang="en-US" altLang="zh-CN" dirty="0" smtClean="0">
                          <a:solidFill>
                            <a:schemeClr val="bg1"/>
                          </a:solidFill>
                        </a:rPr>
                        <a:t>Size in each</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Times</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Times</a:t>
                      </a:r>
                      <a:endParaRPr lang="zh-CN" altLang="en-US" dirty="0">
                        <a:solidFill>
                          <a:schemeClr val="bg1"/>
                        </a:solidFill>
                      </a:endParaRPr>
                    </a:p>
                  </a:txBody>
                  <a:tcPr>
                    <a:solidFill>
                      <a:srgbClr val="0070C0"/>
                    </a:solidFill>
                  </a:tcPr>
                </a:tc>
                <a:tc>
                  <a:txBody>
                    <a:bodyPr/>
                    <a:lstStyle/>
                    <a:p>
                      <a:r>
                        <a:rPr lang="en-US" altLang="zh-CN" dirty="0" smtClean="0">
                          <a:solidFill>
                            <a:schemeClr val="bg1"/>
                          </a:solidFill>
                        </a:rPr>
                        <a:t>Times</a:t>
                      </a:r>
                      <a:endParaRPr lang="zh-CN" altLang="en-US" dirty="0">
                        <a:solidFill>
                          <a:schemeClr val="bg1"/>
                        </a:solidFill>
                      </a:endParaRPr>
                    </a:p>
                  </a:txBody>
                  <a:tcPr>
                    <a:solidFill>
                      <a:srgbClr val="0070C0"/>
                    </a:solidFill>
                  </a:tcPr>
                </a:tc>
                <a:extLst>
                  <a:ext uri="{0D108BD9-81ED-4DB2-BD59-A6C34878D82A}">
                    <a16:rowId xmlns:a16="http://schemas.microsoft.com/office/drawing/2014/main" xmlns="" val="3444932048"/>
                  </a:ext>
                </a:extLst>
              </a:tr>
              <a:tr h="215884">
                <a:tc>
                  <a:txBody>
                    <a:bodyPr/>
                    <a:lstStyle/>
                    <a:p>
                      <a:r>
                        <a:rPr lang="en-US" altLang="zh-CN" dirty="0" smtClean="0"/>
                        <a:t>6780</a:t>
                      </a:r>
                      <a:endParaRPr lang="zh-CN" altLang="en-US" dirty="0"/>
                    </a:p>
                  </a:txBody>
                  <a:tcPr/>
                </a:tc>
                <a:tc>
                  <a:txBody>
                    <a:bodyPr/>
                    <a:lstStyle/>
                    <a:p>
                      <a:r>
                        <a:rPr lang="en-US" altLang="zh-CN" dirty="0" smtClean="0"/>
                        <a:t>784</a:t>
                      </a:r>
                      <a:endParaRPr lang="zh-CN" altLang="en-US" dirty="0"/>
                    </a:p>
                  </a:txBody>
                  <a:tcPr/>
                </a:tc>
                <a:tc>
                  <a:txBody>
                    <a:bodyPr/>
                    <a:lstStyle/>
                    <a:p>
                      <a:r>
                        <a:rPr lang="en-US" altLang="zh-CN" dirty="0" smtClean="0"/>
                        <a:t>474</a:t>
                      </a:r>
                      <a:endParaRPr lang="zh-CN" altLang="en-US" dirty="0"/>
                    </a:p>
                  </a:txBody>
                  <a:tcPr/>
                </a:tc>
                <a:tc>
                  <a:txBody>
                    <a:bodyPr/>
                    <a:lstStyle/>
                    <a:p>
                      <a:r>
                        <a:rPr lang="en-US" altLang="zh-CN" dirty="0" smtClean="0"/>
                        <a:t>1</a:t>
                      </a:r>
                      <a:endParaRPr lang="zh-CN" altLang="en-US" dirty="0"/>
                    </a:p>
                  </a:txBody>
                  <a:tcPr/>
                </a:tc>
                <a:extLst>
                  <a:ext uri="{0D108BD9-81ED-4DB2-BD59-A6C34878D82A}">
                    <a16:rowId xmlns:a16="http://schemas.microsoft.com/office/drawing/2014/main" xmlns="" val="1402584808"/>
                  </a:ext>
                </a:extLst>
              </a:tr>
            </a:tbl>
          </a:graphicData>
        </a:graphic>
      </p:graphicFrame>
      <p:sp>
        <p:nvSpPr>
          <p:cNvPr id="376" name="文本框 375"/>
          <p:cNvSpPr txBox="1"/>
          <p:nvPr/>
        </p:nvSpPr>
        <p:spPr>
          <a:xfrm>
            <a:off x="5107870" y="2565282"/>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77" name="文本框 376"/>
          <p:cNvSpPr txBox="1"/>
          <p:nvPr/>
        </p:nvSpPr>
        <p:spPr>
          <a:xfrm>
            <a:off x="5121303" y="3572203"/>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78" name="文本框 377"/>
          <p:cNvSpPr txBox="1"/>
          <p:nvPr/>
        </p:nvSpPr>
        <p:spPr>
          <a:xfrm>
            <a:off x="5121303" y="4645023"/>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79" name="文本框 378"/>
          <p:cNvSpPr txBox="1"/>
          <p:nvPr/>
        </p:nvSpPr>
        <p:spPr>
          <a:xfrm>
            <a:off x="7125944" y="2565282"/>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80" name="文本框 379"/>
          <p:cNvSpPr txBox="1"/>
          <p:nvPr/>
        </p:nvSpPr>
        <p:spPr>
          <a:xfrm>
            <a:off x="7139377" y="3572203"/>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81" name="文本框 380"/>
          <p:cNvSpPr txBox="1"/>
          <p:nvPr/>
        </p:nvSpPr>
        <p:spPr>
          <a:xfrm>
            <a:off x="7139377" y="4645023"/>
            <a:ext cx="582211" cy="307777"/>
          </a:xfrm>
          <a:prstGeom prst="rect">
            <a:avLst/>
          </a:prstGeom>
          <a:noFill/>
        </p:spPr>
        <p:txBody>
          <a:bodyPr wrap="none" rtlCol="0">
            <a:spAutoFit/>
          </a:bodyPr>
          <a:lstStyle/>
          <a:p>
            <a:r>
              <a:rPr lang="en-US" altLang="zh-CN" dirty="0" smtClean="0">
                <a:solidFill>
                  <a:schemeClr val="bg1"/>
                </a:solidFill>
              </a:rPr>
              <a:t>6780</a:t>
            </a:r>
            <a:endParaRPr lang="zh-CN" altLang="en-US" dirty="0">
              <a:solidFill>
                <a:schemeClr val="bg1"/>
              </a:solidFill>
            </a:endParaRPr>
          </a:p>
        </p:txBody>
      </p:sp>
      <p:sp>
        <p:nvSpPr>
          <p:cNvPr id="382" name="矩形 381"/>
          <p:cNvSpPr/>
          <p:nvPr/>
        </p:nvSpPr>
        <p:spPr>
          <a:xfrm>
            <a:off x="7707324" y="2098301"/>
            <a:ext cx="1127843" cy="28598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Size = 3x3</a:t>
            </a:r>
            <a:endParaRPr lang="zh-CN" altLang="en-US" dirty="0">
              <a:solidFill>
                <a:schemeClr val="tx1"/>
              </a:solidFill>
            </a:endParaRPr>
          </a:p>
        </p:txBody>
      </p:sp>
      <p:sp>
        <p:nvSpPr>
          <p:cNvPr id="383" name="任意多边形 382"/>
          <p:cNvSpPr/>
          <p:nvPr/>
        </p:nvSpPr>
        <p:spPr>
          <a:xfrm>
            <a:off x="6624987" y="2258160"/>
            <a:ext cx="1041225" cy="375561"/>
          </a:xfrm>
          <a:custGeom>
            <a:avLst/>
            <a:gdLst>
              <a:gd name="connsiteX0" fmla="*/ 2057 w 567665"/>
              <a:gd name="connsiteY0" fmla="*/ 565608 h 565608"/>
              <a:gd name="connsiteX1" fmla="*/ 86898 w 567665"/>
              <a:gd name="connsiteY1" fmla="*/ 273377 h 565608"/>
              <a:gd name="connsiteX2" fmla="*/ 567665 w 567665"/>
              <a:gd name="connsiteY2" fmla="*/ 0 h 565608"/>
            </a:gdLst>
            <a:ahLst/>
            <a:cxnLst>
              <a:cxn ang="0">
                <a:pos x="connsiteX0" y="connsiteY0"/>
              </a:cxn>
              <a:cxn ang="0">
                <a:pos x="connsiteX1" y="connsiteY1"/>
              </a:cxn>
              <a:cxn ang="0">
                <a:pos x="connsiteX2" y="connsiteY2"/>
              </a:cxn>
            </a:cxnLst>
            <a:rect l="l" t="t" r="r" b="b"/>
            <a:pathLst>
              <a:path w="567665" h="565608">
                <a:moveTo>
                  <a:pt x="2057" y="565608"/>
                </a:moveTo>
                <a:cubicBezTo>
                  <a:pt x="-2657" y="466626"/>
                  <a:pt x="-7370" y="367645"/>
                  <a:pt x="86898" y="273377"/>
                </a:cubicBezTo>
                <a:cubicBezTo>
                  <a:pt x="181166" y="179109"/>
                  <a:pt x="374415" y="89554"/>
                  <a:pt x="567665"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423359" y="1847548"/>
            <a:ext cx="3374538" cy="3249898"/>
            <a:chOff x="423359" y="1847548"/>
            <a:chExt cx="3374538" cy="3249898"/>
          </a:xfrm>
        </p:grpSpPr>
        <p:cxnSp>
          <p:nvCxnSpPr>
            <p:cNvPr id="120" name="直接连接符 119"/>
            <p:cNvCxnSpPr>
              <a:stCxn id="130" idx="6"/>
              <a:endCxn id="152" idx="2"/>
            </p:cNvCxnSpPr>
            <p:nvPr/>
          </p:nvCxnSpPr>
          <p:spPr>
            <a:xfrm>
              <a:off x="1538737" y="2016134"/>
              <a:ext cx="1155317" cy="21234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131" idx="6"/>
              <a:endCxn id="152" idx="2"/>
            </p:cNvCxnSpPr>
            <p:nvPr/>
          </p:nvCxnSpPr>
          <p:spPr>
            <a:xfrm>
              <a:off x="1538737" y="2385465"/>
              <a:ext cx="1155317" cy="17541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132" idx="6"/>
              <a:endCxn id="152" idx="2"/>
            </p:cNvCxnSpPr>
            <p:nvPr/>
          </p:nvCxnSpPr>
          <p:spPr>
            <a:xfrm>
              <a:off x="1538737" y="2754058"/>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133" idx="6"/>
              <a:endCxn id="152" idx="2"/>
            </p:cNvCxnSpPr>
            <p:nvPr/>
          </p:nvCxnSpPr>
          <p:spPr>
            <a:xfrm>
              <a:off x="1538737" y="3123389"/>
              <a:ext cx="1155317" cy="10162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34" idx="6"/>
              <a:endCxn id="152" idx="2"/>
            </p:cNvCxnSpPr>
            <p:nvPr/>
          </p:nvCxnSpPr>
          <p:spPr>
            <a:xfrm>
              <a:off x="1538737" y="3491982"/>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135" idx="6"/>
              <a:endCxn id="152" idx="2"/>
            </p:cNvCxnSpPr>
            <p:nvPr/>
          </p:nvCxnSpPr>
          <p:spPr>
            <a:xfrm>
              <a:off x="1538737" y="3861313"/>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136" idx="6"/>
              <a:endCxn id="152" idx="2"/>
            </p:cNvCxnSpPr>
            <p:nvPr/>
          </p:nvCxnSpPr>
          <p:spPr>
            <a:xfrm flipV="1">
              <a:off x="1538737" y="4139613"/>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37" idx="6"/>
              <a:endCxn id="152" idx="2"/>
            </p:cNvCxnSpPr>
            <p:nvPr/>
          </p:nvCxnSpPr>
          <p:spPr>
            <a:xfrm flipV="1">
              <a:off x="1538737" y="4139613"/>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stCxn id="147" idx="6"/>
              <a:endCxn id="152" idx="2"/>
            </p:cNvCxnSpPr>
            <p:nvPr/>
          </p:nvCxnSpPr>
          <p:spPr>
            <a:xfrm flipV="1">
              <a:off x="1538737" y="4139613"/>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9" name="文本框 128"/>
            <p:cNvSpPr txBox="1"/>
            <p:nvPr/>
          </p:nvSpPr>
          <p:spPr>
            <a:xfrm rot="5400000">
              <a:off x="195091" y="3143212"/>
              <a:ext cx="825867" cy="369332"/>
            </a:xfrm>
            <a:prstGeom prst="rect">
              <a:avLst/>
            </a:prstGeom>
            <a:noFill/>
          </p:spPr>
          <p:txBody>
            <a:bodyPr wrap="none" rtlCol="0">
              <a:spAutoFit/>
            </a:bodyPr>
            <a:lstStyle/>
            <a:p>
              <a:r>
                <a:rPr lang="en-US" altLang="zh-CN" sz="1800" dirty="0" smtClean="0">
                  <a:solidFill>
                    <a:srgbClr val="FF0000"/>
                  </a:solidFill>
                </a:rPr>
                <a:t>25088</a:t>
              </a:r>
              <a:endParaRPr lang="zh-CN" altLang="en-US" sz="1800" dirty="0">
                <a:solidFill>
                  <a:srgbClr val="FF0000"/>
                </a:solidFill>
              </a:endParaRPr>
            </a:p>
          </p:txBody>
        </p:sp>
        <p:sp>
          <p:nvSpPr>
            <p:cNvPr id="130" name="椭圆 129"/>
            <p:cNvSpPr/>
            <p:nvPr/>
          </p:nvSpPr>
          <p:spPr>
            <a:xfrm>
              <a:off x="1303067" y="1898299"/>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303067" y="226763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303067" y="2636223"/>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303067" y="300555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303067" y="3374147"/>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p:cNvSpPr/>
            <p:nvPr/>
          </p:nvSpPr>
          <p:spPr>
            <a:xfrm>
              <a:off x="1303067" y="3743478"/>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1303067" y="411207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p:cNvSpPr/>
            <p:nvPr/>
          </p:nvSpPr>
          <p:spPr>
            <a:xfrm>
              <a:off x="1303067" y="4481402"/>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303067" y="4849995"/>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2694054" y="2545930"/>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2694054" y="2915261"/>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p:nvPr/>
          </p:nvSpPr>
          <p:spPr>
            <a:xfrm>
              <a:off x="2694054" y="3283854"/>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p:nvPr/>
          </p:nvSpPr>
          <p:spPr>
            <a:xfrm>
              <a:off x="2694054" y="3653185"/>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2694054" y="4021778"/>
              <a:ext cx="235670" cy="23567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3" name="直接连接符 152"/>
            <p:cNvCxnSpPr>
              <a:stCxn id="130" idx="6"/>
              <a:endCxn id="151" idx="2"/>
            </p:cNvCxnSpPr>
            <p:nvPr/>
          </p:nvCxnSpPr>
          <p:spPr>
            <a:xfrm>
              <a:off x="1538737" y="2016134"/>
              <a:ext cx="1155317" cy="1754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a:stCxn id="131" idx="6"/>
              <a:endCxn id="151" idx="2"/>
            </p:cNvCxnSpPr>
            <p:nvPr/>
          </p:nvCxnSpPr>
          <p:spPr>
            <a:xfrm>
              <a:off x="1538737" y="2385465"/>
              <a:ext cx="1155317" cy="13855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a:stCxn id="132" idx="6"/>
              <a:endCxn id="151" idx="2"/>
            </p:cNvCxnSpPr>
            <p:nvPr/>
          </p:nvCxnSpPr>
          <p:spPr>
            <a:xfrm>
              <a:off x="1538737" y="2754058"/>
              <a:ext cx="1155317" cy="101696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a:stCxn id="133" idx="6"/>
              <a:endCxn id="151" idx="2"/>
            </p:cNvCxnSpPr>
            <p:nvPr/>
          </p:nvCxnSpPr>
          <p:spPr>
            <a:xfrm>
              <a:off x="1538737" y="3123389"/>
              <a:ext cx="1155317" cy="6476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a:stCxn id="134" idx="6"/>
              <a:endCxn id="151" idx="2"/>
            </p:cNvCxnSpPr>
            <p:nvPr/>
          </p:nvCxnSpPr>
          <p:spPr>
            <a:xfrm>
              <a:off x="1538737" y="3491982"/>
              <a:ext cx="1155317" cy="27903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a:stCxn id="135" idx="6"/>
              <a:endCxn id="151" idx="2"/>
            </p:cNvCxnSpPr>
            <p:nvPr/>
          </p:nvCxnSpPr>
          <p:spPr>
            <a:xfrm flipV="1">
              <a:off x="1538737" y="3771020"/>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36" idx="6"/>
              <a:endCxn id="151" idx="2"/>
            </p:cNvCxnSpPr>
            <p:nvPr/>
          </p:nvCxnSpPr>
          <p:spPr>
            <a:xfrm flipV="1">
              <a:off x="1538737" y="3771020"/>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a:stCxn id="137" idx="6"/>
              <a:endCxn id="151" idx="2"/>
            </p:cNvCxnSpPr>
            <p:nvPr/>
          </p:nvCxnSpPr>
          <p:spPr>
            <a:xfrm flipV="1">
              <a:off x="1538737" y="3771020"/>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a:stCxn id="147" idx="6"/>
              <a:endCxn id="151" idx="2"/>
            </p:cNvCxnSpPr>
            <p:nvPr/>
          </p:nvCxnSpPr>
          <p:spPr>
            <a:xfrm flipV="1">
              <a:off x="1538737" y="3771020"/>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a:stCxn id="130" idx="6"/>
              <a:endCxn id="150" idx="2"/>
            </p:cNvCxnSpPr>
            <p:nvPr/>
          </p:nvCxnSpPr>
          <p:spPr>
            <a:xfrm>
              <a:off x="1538737" y="2016134"/>
              <a:ext cx="1155317" cy="138555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a:stCxn id="131" idx="6"/>
              <a:endCxn id="150" idx="2"/>
            </p:cNvCxnSpPr>
            <p:nvPr/>
          </p:nvCxnSpPr>
          <p:spPr>
            <a:xfrm>
              <a:off x="1538737" y="2385465"/>
              <a:ext cx="1155317" cy="101622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a:stCxn id="132" idx="6"/>
              <a:endCxn id="150" idx="2"/>
            </p:cNvCxnSpPr>
            <p:nvPr/>
          </p:nvCxnSpPr>
          <p:spPr>
            <a:xfrm>
              <a:off x="1538737" y="2754058"/>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stCxn id="133" idx="6"/>
              <a:endCxn id="150" idx="2"/>
            </p:cNvCxnSpPr>
            <p:nvPr/>
          </p:nvCxnSpPr>
          <p:spPr>
            <a:xfrm>
              <a:off x="1538737" y="3123389"/>
              <a:ext cx="1155317" cy="2783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a:stCxn id="134" idx="6"/>
              <a:endCxn id="150" idx="2"/>
            </p:cNvCxnSpPr>
            <p:nvPr/>
          </p:nvCxnSpPr>
          <p:spPr>
            <a:xfrm flipV="1">
              <a:off x="1538737" y="3401689"/>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a:stCxn id="135" idx="6"/>
              <a:endCxn id="150" idx="2"/>
            </p:cNvCxnSpPr>
            <p:nvPr/>
          </p:nvCxnSpPr>
          <p:spPr>
            <a:xfrm flipV="1">
              <a:off x="1538737" y="3401689"/>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a:stCxn id="136" idx="6"/>
              <a:endCxn id="150" idx="2"/>
            </p:cNvCxnSpPr>
            <p:nvPr/>
          </p:nvCxnSpPr>
          <p:spPr>
            <a:xfrm flipV="1">
              <a:off x="1538737" y="3401689"/>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a:stCxn id="137" idx="6"/>
              <a:endCxn id="150" idx="2"/>
            </p:cNvCxnSpPr>
            <p:nvPr/>
          </p:nvCxnSpPr>
          <p:spPr>
            <a:xfrm flipV="1">
              <a:off x="1538737" y="3401689"/>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a:stCxn id="147" idx="6"/>
              <a:endCxn id="150" idx="2"/>
            </p:cNvCxnSpPr>
            <p:nvPr/>
          </p:nvCxnSpPr>
          <p:spPr>
            <a:xfrm flipV="1">
              <a:off x="1538737" y="3401689"/>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a:stCxn id="130" idx="6"/>
              <a:endCxn id="149" idx="2"/>
            </p:cNvCxnSpPr>
            <p:nvPr/>
          </p:nvCxnSpPr>
          <p:spPr>
            <a:xfrm>
              <a:off x="1538737" y="2016134"/>
              <a:ext cx="1155317" cy="10169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a:stCxn id="131" idx="6"/>
              <a:endCxn id="149" idx="2"/>
            </p:cNvCxnSpPr>
            <p:nvPr/>
          </p:nvCxnSpPr>
          <p:spPr>
            <a:xfrm>
              <a:off x="1538737" y="2385465"/>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a:stCxn id="132" idx="6"/>
              <a:endCxn id="149" idx="2"/>
            </p:cNvCxnSpPr>
            <p:nvPr/>
          </p:nvCxnSpPr>
          <p:spPr>
            <a:xfrm>
              <a:off x="1538737" y="2754058"/>
              <a:ext cx="1155317" cy="2790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a:stCxn id="133" idx="6"/>
              <a:endCxn id="149" idx="2"/>
            </p:cNvCxnSpPr>
            <p:nvPr/>
          </p:nvCxnSpPr>
          <p:spPr>
            <a:xfrm flipV="1">
              <a:off x="1538737" y="3033096"/>
              <a:ext cx="1155317" cy="902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a:stCxn id="134" idx="6"/>
              <a:endCxn id="149" idx="2"/>
            </p:cNvCxnSpPr>
            <p:nvPr/>
          </p:nvCxnSpPr>
          <p:spPr>
            <a:xfrm flipV="1">
              <a:off x="1538737" y="3033096"/>
              <a:ext cx="1155317" cy="45888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a:stCxn id="135" idx="6"/>
              <a:endCxn id="149" idx="2"/>
            </p:cNvCxnSpPr>
            <p:nvPr/>
          </p:nvCxnSpPr>
          <p:spPr>
            <a:xfrm flipV="1">
              <a:off x="1538737" y="3033096"/>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a:stCxn id="136" idx="6"/>
              <a:endCxn id="149" idx="2"/>
            </p:cNvCxnSpPr>
            <p:nvPr/>
          </p:nvCxnSpPr>
          <p:spPr>
            <a:xfrm flipV="1">
              <a:off x="1538737" y="3033096"/>
              <a:ext cx="1155317" cy="119681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a:stCxn id="137" idx="6"/>
              <a:endCxn id="149" idx="2"/>
            </p:cNvCxnSpPr>
            <p:nvPr/>
          </p:nvCxnSpPr>
          <p:spPr>
            <a:xfrm flipV="1">
              <a:off x="1538737" y="3033096"/>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a:stCxn id="147" idx="6"/>
              <a:endCxn id="149" idx="2"/>
            </p:cNvCxnSpPr>
            <p:nvPr/>
          </p:nvCxnSpPr>
          <p:spPr>
            <a:xfrm flipV="1">
              <a:off x="1538737" y="3033096"/>
              <a:ext cx="1155317" cy="193473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flipV="1">
              <a:off x="788686" y="1847548"/>
              <a:ext cx="0" cy="3230395"/>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flipV="1">
              <a:off x="3464842" y="2520836"/>
              <a:ext cx="0" cy="1736612"/>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91" name="文本框 190"/>
            <p:cNvSpPr txBox="1"/>
            <p:nvPr/>
          </p:nvSpPr>
          <p:spPr>
            <a:xfrm rot="5400000">
              <a:off x="3264417" y="3170267"/>
              <a:ext cx="697627" cy="369332"/>
            </a:xfrm>
            <a:prstGeom prst="rect">
              <a:avLst/>
            </a:prstGeom>
            <a:noFill/>
          </p:spPr>
          <p:txBody>
            <a:bodyPr wrap="none" rtlCol="0">
              <a:spAutoFit/>
            </a:bodyPr>
            <a:lstStyle/>
            <a:p>
              <a:r>
                <a:rPr lang="en-US" altLang="zh-CN" sz="1800" dirty="0" smtClean="0">
                  <a:solidFill>
                    <a:srgbClr val="FF0000"/>
                  </a:solidFill>
                </a:rPr>
                <a:t>4096</a:t>
              </a:r>
              <a:endParaRPr lang="zh-CN" altLang="en-US" sz="1800" dirty="0">
                <a:solidFill>
                  <a:srgbClr val="FF0000"/>
                </a:solidFill>
              </a:endParaRPr>
            </a:p>
          </p:txBody>
        </p:sp>
        <p:sp>
          <p:nvSpPr>
            <p:cNvPr id="193" name="文本框 192"/>
            <p:cNvSpPr txBox="1"/>
            <p:nvPr/>
          </p:nvSpPr>
          <p:spPr>
            <a:xfrm>
              <a:off x="2030568" y="4442105"/>
              <a:ext cx="1428596" cy="646331"/>
            </a:xfrm>
            <a:prstGeom prst="rect">
              <a:avLst/>
            </a:prstGeom>
            <a:noFill/>
          </p:spPr>
          <p:txBody>
            <a:bodyPr wrap="none" rtlCol="0">
              <a:spAutoFit/>
            </a:bodyPr>
            <a:lstStyle/>
            <a:p>
              <a:r>
                <a:rPr lang="en-US" altLang="zh-CN" sz="1800" dirty="0" smtClean="0">
                  <a:solidFill>
                    <a:srgbClr val="FF0000"/>
                  </a:solidFill>
                </a:rPr>
                <a:t>Weight:</a:t>
              </a:r>
            </a:p>
            <a:p>
              <a:r>
                <a:rPr lang="en-US" altLang="zh-CN" sz="1800" dirty="0" smtClean="0">
                  <a:solidFill>
                    <a:srgbClr val="FF0000"/>
                  </a:solidFill>
                </a:rPr>
                <a:t>4096*25088</a:t>
              </a:r>
              <a:endParaRPr lang="zh-CN" altLang="en-US" sz="1800" dirty="0">
                <a:solidFill>
                  <a:srgbClr val="FF0000"/>
                </a:solidFill>
              </a:endParaRPr>
            </a:p>
          </p:txBody>
        </p:sp>
        <p:cxnSp>
          <p:nvCxnSpPr>
            <p:cNvPr id="195" name="直接连接符 194"/>
            <p:cNvCxnSpPr/>
            <p:nvPr/>
          </p:nvCxnSpPr>
          <p:spPr>
            <a:xfrm>
              <a:off x="1553348" y="2025825"/>
              <a:ext cx="1155317" cy="6476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a:stCxn id="131" idx="6"/>
              <a:endCxn id="148" idx="2"/>
            </p:cNvCxnSpPr>
            <p:nvPr/>
          </p:nvCxnSpPr>
          <p:spPr>
            <a:xfrm>
              <a:off x="1538737" y="2385465"/>
              <a:ext cx="1155317" cy="2783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a:stCxn id="132" idx="6"/>
              <a:endCxn id="148" idx="2"/>
            </p:cNvCxnSpPr>
            <p:nvPr/>
          </p:nvCxnSpPr>
          <p:spPr>
            <a:xfrm flipV="1">
              <a:off x="1538737" y="2663765"/>
              <a:ext cx="1155317" cy="90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stCxn id="133" idx="6"/>
              <a:endCxn id="148" idx="2"/>
            </p:cNvCxnSpPr>
            <p:nvPr/>
          </p:nvCxnSpPr>
          <p:spPr>
            <a:xfrm flipV="1">
              <a:off x="1538737" y="2663765"/>
              <a:ext cx="1155317" cy="4596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a:stCxn id="134" idx="6"/>
              <a:endCxn id="148" idx="2"/>
            </p:cNvCxnSpPr>
            <p:nvPr/>
          </p:nvCxnSpPr>
          <p:spPr>
            <a:xfrm flipV="1">
              <a:off x="1538737" y="2663765"/>
              <a:ext cx="1155317" cy="82821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a:stCxn id="135" idx="6"/>
              <a:endCxn id="148" idx="2"/>
            </p:cNvCxnSpPr>
            <p:nvPr/>
          </p:nvCxnSpPr>
          <p:spPr>
            <a:xfrm flipV="1">
              <a:off x="1538737" y="2663765"/>
              <a:ext cx="1155317" cy="11975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a:stCxn id="136" idx="6"/>
              <a:endCxn id="148" idx="2"/>
            </p:cNvCxnSpPr>
            <p:nvPr/>
          </p:nvCxnSpPr>
          <p:spPr>
            <a:xfrm flipV="1">
              <a:off x="1538737" y="2663765"/>
              <a:ext cx="1155317" cy="156614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a:stCxn id="137" idx="6"/>
              <a:endCxn id="148" idx="2"/>
            </p:cNvCxnSpPr>
            <p:nvPr/>
          </p:nvCxnSpPr>
          <p:spPr>
            <a:xfrm flipV="1">
              <a:off x="1538737" y="2663765"/>
              <a:ext cx="1155317" cy="193547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a:stCxn id="147" idx="6"/>
              <a:endCxn id="148" idx="2"/>
            </p:cNvCxnSpPr>
            <p:nvPr/>
          </p:nvCxnSpPr>
          <p:spPr>
            <a:xfrm flipV="1">
              <a:off x="1538737" y="2663765"/>
              <a:ext cx="1155317" cy="230406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6" name="文本框 205"/>
            <p:cNvSpPr txBox="1"/>
            <p:nvPr/>
          </p:nvSpPr>
          <p:spPr>
            <a:xfrm rot="5400000">
              <a:off x="831223" y="2167526"/>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sp>
          <p:nvSpPr>
            <p:cNvPr id="207" name="文本框 206"/>
            <p:cNvSpPr txBox="1"/>
            <p:nvPr/>
          </p:nvSpPr>
          <p:spPr>
            <a:xfrm rot="5400000">
              <a:off x="2960633" y="2866937"/>
              <a:ext cx="441146" cy="369332"/>
            </a:xfrm>
            <a:prstGeom prst="rect">
              <a:avLst/>
            </a:prstGeom>
            <a:noFill/>
          </p:spPr>
          <p:txBody>
            <a:bodyPr wrap="none" rtlCol="0">
              <a:spAutoFit/>
            </a:bodyPr>
            <a:lstStyle/>
            <a:p>
              <a:r>
                <a:rPr lang="en-US" altLang="zh-CN" sz="1800" dirty="0" smtClean="0">
                  <a:solidFill>
                    <a:srgbClr val="FF0000"/>
                  </a:solidFill>
                </a:rPr>
                <a:t>32</a:t>
              </a:r>
              <a:endParaRPr lang="zh-CN" altLang="en-US" sz="1800" dirty="0">
                <a:solidFill>
                  <a:srgbClr val="FF0000"/>
                </a:solidFill>
              </a:endParaRPr>
            </a:p>
          </p:txBody>
        </p:sp>
        <p:cxnSp>
          <p:nvCxnSpPr>
            <p:cNvPr id="208" name="直接连接符 207"/>
            <p:cNvCxnSpPr/>
            <p:nvPr/>
          </p:nvCxnSpPr>
          <p:spPr>
            <a:xfrm flipV="1">
              <a:off x="3066507" y="2520835"/>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flipV="1">
              <a:off x="1202434" y="1855270"/>
              <a:ext cx="0" cy="1025484"/>
            </a:xfrm>
            <a:prstGeom prst="line">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722699" y="1847548"/>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a:off x="867130" y="2871893"/>
              <a:ext cx="435937"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a:off x="722699" y="5097446"/>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a:off x="2996540" y="2535834"/>
              <a:ext cx="58036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2996540" y="4257448"/>
              <a:ext cx="717550"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2929724" y="3559367"/>
              <a:ext cx="535118" cy="0"/>
            </a:xfrm>
            <a:prstGeom prst="line">
              <a:avLst/>
            </a:prstGeom>
            <a:ln w="34925">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2052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dirty="0"/>
              <a:t>An </a:t>
            </a:r>
            <a:r>
              <a:rPr lang="en" dirty="0" smtClean="0"/>
              <a:t>Automated </a:t>
            </a:r>
            <a:r>
              <a:rPr lang="en" dirty="0"/>
              <a:t>F</a:t>
            </a:r>
            <a:r>
              <a:rPr lang="en" dirty="0" smtClean="0"/>
              <a:t>low </a:t>
            </a:r>
            <a:r>
              <a:rPr lang="en" dirty="0"/>
              <a:t>from Caffe to FPGA</a:t>
            </a:r>
          </a:p>
        </p:txBody>
      </p:sp>
      <p:pic>
        <p:nvPicPr>
          <p:cNvPr id="428" name="Shape 428"/>
          <p:cNvPicPr preferRelativeResize="0"/>
          <p:nvPr/>
        </p:nvPicPr>
        <p:blipFill>
          <a:blip r:embed="rId3">
            <a:alphaModFix/>
          </a:blip>
          <a:stretch>
            <a:fillRect/>
          </a:stretch>
        </p:blipFill>
        <p:spPr>
          <a:xfrm>
            <a:off x="191882" y="1184006"/>
            <a:ext cx="6959573" cy="3609399"/>
          </a:xfrm>
          <a:prstGeom prst="rect">
            <a:avLst/>
          </a:prstGeom>
          <a:noFill/>
          <a:ln>
            <a:noFill/>
          </a:ln>
        </p:spPr>
      </p:pic>
      <p:sp>
        <p:nvSpPr>
          <p:cNvPr id="2" name="文本框 1"/>
          <p:cNvSpPr txBox="1"/>
          <p:nvPr/>
        </p:nvSpPr>
        <p:spPr>
          <a:xfrm>
            <a:off x="5978284" y="1780076"/>
            <a:ext cx="2938692"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dirty="0" smtClean="0"/>
              <a:t>Execute Once for a New Network</a:t>
            </a:r>
            <a:endParaRPr lang="zh-CN" altLang="en-US" dirty="0"/>
          </a:p>
        </p:txBody>
      </p:sp>
      <p:sp>
        <p:nvSpPr>
          <p:cNvPr id="5" name="文本框 4"/>
          <p:cNvSpPr txBox="1"/>
          <p:nvPr/>
        </p:nvSpPr>
        <p:spPr>
          <a:xfrm>
            <a:off x="5978284" y="2850205"/>
            <a:ext cx="2854016" cy="27699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sz="1200" dirty="0" smtClean="0"/>
              <a:t>Execute Once for a New image</a:t>
            </a:r>
            <a:endParaRPr lang="zh-CN" altLang="en-US" sz="1200" dirty="0"/>
          </a:p>
        </p:txBody>
      </p:sp>
      <p:grpSp>
        <p:nvGrpSpPr>
          <p:cNvPr id="4" name="组合 3"/>
          <p:cNvGrpSpPr/>
          <p:nvPr/>
        </p:nvGrpSpPr>
        <p:grpSpPr>
          <a:xfrm>
            <a:off x="311700" y="3538493"/>
            <a:ext cx="3917127" cy="523220"/>
            <a:chOff x="311700" y="3429163"/>
            <a:chExt cx="3917127" cy="523220"/>
          </a:xfrm>
        </p:grpSpPr>
        <p:sp>
          <p:nvSpPr>
            <p:cNvPr id="3" name="文本框 2"/>
            <p:cNvSpPr txBox="1"/>
            <p:nvPr/>
          </p:nvSpPr>
          <p:spPr>
            <a:xfrm>
              <a:off x="311700" y="3429163"/>
              <a:ext cx="1338828"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altLang="zh-CN" dirty="0" smtClean="0"/>
                <a:t>Layer</a:t>
              </a:r>
            </a:p>
            <a:p>
              <a:pPr algn="ctr"/>
              <a:r>
                <a:rPr lang="en-US" altLang="zh-CN" dirty="0" smtClean="0"/>
                <a:t>Configurations</a:t>
              </a:r>
              <a:endParaRPr lang="zh-CN" altLang="en-US" dirty="0"/>
            </a:p>
          </p:txBody>
        </p:sp>
        <p:sp>
          <p:nvSpPr>
            <p:cNvPr id="7" name="文本框 6"/>
            <p:cNvSpPr txBox="1"/>
            <p:nvPr/>
          </p:nvSpPr>
          <p:spPr>
            <a:xfrm>
              <a:off x="1770346" y="3435586"/>
              <a:ext cx="1251149"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spcBef>
                  <a:spcPts val="1200"/>
                </a:spcBef>
                <a:spcAft>
                  <a:spcPts val="1200"/>
                </a:spcAft>
              </a:pPr>
              <a:r>
                <a:rPr lang="en-US" altLang="zh-CN" sz="2000" dirty="0" smtClean="0"/>
                <a:t>Weights</a:t>
              </a:r>
              <a:endParaRPr lang="zh-CN" altLang="en-US" sz="2000" dirty="0"/>
            </a:p>
          </p:txBody>
        </p:sp>
        <p:sp>
          <p:nvSpPr>
            <p:cNvPr id="8" name="文本框 7"/>
            <p:cNvSpPr txBox="1"/>
            <p:nvPr/>
          </p:nvSpPr>
          <p:spPr>
            <a:xfrm>
              <a:off x="3114508" y="3435586"/>
              <a:ext cx="1114319"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2000" dirty="0" smtClean="0"/>
                <a:t>Images</a:t>
              </a:r>
              <a:endParaRPr lang="zh-CN" alt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1700" y="445025"/>
            <a:ext cx="8520600" cy="875748"/>
          </a:xfrm>
        </p:spPr>
        <p:txBody>
          <a:bodyPr/>
          <a:lstStyle/>
          <a:p>
            <a:r>
              <a:rPr lang="en-US" altLang="zh-CN" dirty="0" smtClean="0"/>
              <a:t>Software Defined Accelerator</a:t>
            </a:r>
            <a:br>
              <a:rPr lang="en-US" altLang="zh-CN" dirty="0" smtClean="0"/>
            </a:br>
            <a:r>
              <a:rPr lang="en-US" altLang="zh-CN" sz="2000" dirty="0" smtClean="0"/>
              <a:t>with customized instructions</a:t>
            </a:r>
            <a:r>
              <a:rPr lang="en-US" altLang="zh-CN" sz="2000" dirty="0"/>
              <a:t>,</a:t>
            </a:r>
            <a:r>
              <a:rPr lang="en-US" altLang="zh-CN" sz="2000" dirty="0" smtClean="0"/>
              <a:t> all layers’ instructions cached in DRAM</a:t>
            </a:r>
            <a:endParaRPr lang="zh-CN" altLang="en-US" dirty="0"/>
          </a:p>
        </p:txBody>
      </p:sp>
      <p:sp>
        <p:nvSpPr>
          <p:cNvPr id="4" name="矩形 27"/>
          <p:cNvSpPr>
            <a:spLocks noChangeArrowheads="1"/>
          </p:cNvSpPr>
          <p:nvPr/>
        </p:nvSpPr>
        <p:spPr bwMode="auto">
          <a:xfrm>
            <a:off x="311700" y="3491352"/>
            <a:ext cx="8764588" cy="1064831"/>
          </a:xfrm>
          <a:prstGeom prst="rect">
            <a:avLst/>
          </a:prstGeom>
          <a:solidFill>
            <a:srgbClr val="FFFFFF"/>
          </a:solidFill>
          <a:ln w="95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endParaRPr lang="zh-CN" altLang="en-US" sz="1800">
              <a:latin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926490260"/>
              </p:ext>
            </p:extLst>
          </p:nvPr>
        </p:nvGraphicFramePr>
        <p:xfrm>
          <a:off x="391343" y="4156369"/>
          <a:ext cx="8572134" cy="335372"/>
        </p:xfrm>
        <a:graphic>
          <a:graphicData uri="http://schemas.openxmlformats.org/drawingml/2006/table">
            <a:tbl>
              <a:tblPr firstRow="1" bandRow="1">
                <a:tableStyleId>{5C22544A-7EE6-4342-B048-85BDC9FD1C3A}</a:tableStyleId>
              </a:tblPr>
              <a:tblGrid>
                <a:gridCol w="2135837">
                  <a:extLst>
                    <a:ext uri="{9D8B030D-6E8A-4147-A177-3AD203B41FA5}">
                      <a16:colId xmlns:a16="http://schemas.microsoft.com/office/drawing/2014/main" xmlns="" val="20000"/>
                    </a:ext>
                  </a:extLst>
                </a:gridCol>
                <a:gridCol w="3281475">
                  <a:extLst>
                    <a:ext uri="{9D8B030D-6E8A-4147-A177-3AD203B41FA5}">
                      <a16:colId xmlns:a16="http://schemas.microsoft.com/office/drawing/2014/main" xmlns="" val="20001"/>
                    </a:ext>
                  </a:extLst>
                </a:gridCol>
                <a:gridCol w="3154822">
                  <a:extLst>
                    <a:ext uri="{9D8B030D-6E8A-4147-A177-3AD203B41FA5}">
                      <a16:colId xmlns:a16="http://schemas.microsoft.com/office/drawing/2014/main" xmlns="" val="20002"/>
                    </a:ext>
                  </a:extLst>
                </a:gridCol>
              </a:tblGrid>
              <a:tr h="312738">
                <a:tc>
                  <a:txBody>
                    <a:bodyPr/>
                    <a:lstStyle/>
                    <a:p>
                      <a:r>
                        <a:rPr lang="en-US" altLang="zh-CN" sz="1600" dirty="0" smtClean="0"/>
                        <a:t>Instruction Region</a:t>
                      </a:r>
                      <a:endParaRPr lang="zh-CN" altLang="en-US" sz="1600" dirty="0"/>
                    </a:p>
                  </a:txBody>
                  <a:tcPr marL="91450" marR="91450" marT="45766" marB="45766" anchor="ctr">
                    <a:solidFill>
                      <a:srgbClr val="0070C0"/>
                    </a:solidFill>
                  </a:tcPr>
                </a:tc>
                <a:tc>
                  <a:txBody>
                    <a:bodyPr/>
                    <a:lstStyle/>
                    <a:p>
                      <a:r>
                        <a:rPr lang="en-US" altLang="zh-CN" sz="1600" dirty="0" smtClean="0"/>
                        <a:t>Weight &amp; bias Region</a:t>
                      </a:r>
                      <a:endParaRPr lang="zh-CN" altLang="en-US" sz="1600" dirty="0"/>
                    </a:p>
                  </a:txBody>
                  <a:tcPr marL="91450" marR="91450" marT="45766" marB="45766" anchor="ctr">
                    <a:solidFill>
                      <a:srgbClr val="00B050"/>
                    </a:solidFill>
                  </a:tcPr>
                </a:tc>
                <a:tc>
                  <a:txBody>
                    <a:bodyPr/>
                    <a:lstStyle/>
                    <a:p>
                      <a:r>
                        <a:rPr lang="en-US" altLang="zh-CN" sz="1600" dirty="0" smtClean="0"/>
                        <a:t>Feature map Region</a:t>
                      </a:r>
                      <a:endParaRPr lang="zh-CN" altLang="en-US" sz="1600" dirty="0"/>
                    </a:p>
                  </a:txBody>
                  <a:tcPr marL="91450" marR="91450" marT="45766" marB="45766" anchor="ctr">
                    <a:solidFill>
                      <a:srgbClr val="FF9933"/>
                    </a:solidFill>
                  </a:tcPr>
                </a:tc>
                <a:extLst>
                  <a:ext uri="{0D108BD9-81ED-4DB2-BD59-A6C34878D82A}">
                    <a16:rowId xmlns:a16="http://schemas.microsoft.com/office/drawing/2014/main" xmlns=""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690543153"/>
              </p:ext>
            </p:extLst>
          </p:nvPr>
        </p:nvGraphicFramePr>
        <p:xfrm>
          <a:off x="391344" y="3806331"/>
          <a:ext cx="2125293" cy="369888"/>
        </p:xfrm>
        <a:graphic>
          <a:graphicData uri="http://schemas.openxmlformats.org/drawingml/2006/table">
            <a:tbl>
              <a:tblPr firstRow="1" bandRow="1">
                <a:tableStyleId>{5C22544A-7EE6-4342-B048-85BDC9FD1C3A}</a:tableStyleId>
              </a:tblPr>
              <a:tblGrid>
                <a:gridCol w="708431">
                  <a:extLst>
                    <a:ext uri="{9D8B030D-6E8A-4147-A177-3AD203B41FA5}">
                      <a16:colId xmlns:a16="http://schemas.microsoft.com/office/drawing/2014/main" xmlns="" val="20000"/>
                    </a:ext>
                  </a:extLst>
                </a:gridCol>
                <a:gridCol w="708431">
                  <a:extLst>
                    <a:ext uri="{9D8B030D-6E8A-4147-A177-3AD203B41FA5}">
                      <a16:colId xmlns:a16="http://schemas.microsoft.com/office/drawing/2014/main" xmlns="" val="20001"/>
                    </a:ext>
                  </a:extLst>
                </a:gridCol>
                <a:gridCol w="708431">
                  <a:extLst>
                    <a:ext uri="{9D8B030D-6E8A-4147-A177-3AD203B41FA5}">
                      <a16:colId xmlns:a16="http://schemas.microsoft.com/office/drawing/2014/main" xmlns="" val="20002"/>
                    </a:ext>
                  </a:extLst>
                </a:gridCol>
              </a:tblGrid>
              <a:tr h="369888">
                <a:tc>
                  <a:txBody>
                    <a:bodyPr/>
                    <a:lstStyle/>
                    <a:p>
                      <a:r>
                        <a:rPr lang="en-US" altLang="zh-CN" sz="1400" dirty="0" smtClean="0"/>
                        <a:t>layer1</a:t>
                      </a:r>
                      <a:endParaRPr lang="zh-CN" altLang="en-US" sz="1400" dirty="0"/>
                    </a:p>
                  </a:txBody>
                  <a:tcPr marL="91426" marR="91426" marT="45603" marB="45603">
                    <a:solidFill>
                      <a:srgbClr val="0070C0"/>
                    </a:solidFill>
                  </a:tcPr>
                </a:tc>
                <a:tc>
                  <a:txBody>
                    <a:bodyPr/>
                    <a:lstStyle/>
                    <a:p>
                      <a:r>
                        <a:rPr lang="en-US" altLang="zh-CN" sz="1400" dirty="0" smtClean="0"/>
                        <a:t>layer2</a:t>
                      </a:r>
                      <a:endParaRPr lang="zh-CN" altLang="en-US" sz="1400" dirty="0"/>
                    </a:p>
                  </a:txBody>
                  <a:tcPr marL="91426" marR="91426" marT="45603" marB="45603">
                    <a:solidFill>
                      <a:srgbClr val="0070C0"/>
                    </a:solidFill>
                  </a:tcPr>
                </a:tc>
                <a:tc>
                  <a:txBody>
                    <a:bodyPr/>
                    <a:lstStyle/>
                    <a:p>
                      <a:r>
                        <a:rPr lang="en-US" altLang="zh-CN" sz="1400" dirty="0" smtClean="0"/>
                        <a:t>…</a:t>
                      </a:r>
                      <a:endParaRPr lang="zh-CN" altLang="en-US" sz="1400" dirty="0"/>
                    </a:p>
                  </a:txBody>
                  <a:tcPr marL="91426" marR="91426" marT="45603" marB="45603">
                    <a:solidFill>
                      <a:srgbClr val="0070C0"/>
                    </a:solidFill>
                  </a:tcPr>
                </a:tc>
                <a:extLst>
                  <a:ext uri="{0D108BD9-81ED-4DB2-BD59-A6C34878D82A}">
                    <a16:rowId xmlns:a16="http://schemas.microsoft.com/office/drawing/2014/main" xmlns="" val="10000"/>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400569529"/>
              </p:ext>
            </p:extLst>
          </p:nvPr>
        </p:nvGraphicFramePr>
        <p:xfrm>
          <a:off x="2516638" y="3806331"/>
          <a:ext cx="3292476" cy="369888"/>
        </p:xfrm>
        <a:graphic>
          <a:graphicData uri="http://schemas.openxmlformats.org/drawingml/2006/table">
            <a:tbl>
              <a:tblPr firstRow="1" bandRow="1">
                <a:tableStyleId>{5C22544A-7EE6-4342-B048-85BDC9FD1C3A}</a:tableStyleId>
              </a:tblPr>
              <a:tblGrid>
                <a:gridCol w="823119">
                  <a:extLst>
                    <a:ext uri="{9D8B030D-6E8A-4147-A177-3AD203B41FA5}">
                      <a16:colId xmlns:a16="http://schemas.microsoft.com/office/drawing/2014/main" xmlns="" val="20000"/>
                    </a:ext>
                  </a:extLst>
                </a:gridCol>
                <a:gridCol w="823119">
                  <a:extLst>
                    <a:ext uri="{9D8B030D-6E8A-4147-A177-3AD203B41FA5}">
                      <a16:colId xmlns:a16="http://schemas.microsoft.com/office/drawing/2014/main" xmlns="" val="20001"/>
                    </a:ext>
                  </a:extLst>
                </a:gridCol>
                <a:gridCol w="823119">
                  <a:extLst>
                    <a:ext uri="{9D8B030D-6E8A-4147-A177-3AD203B41FA5}">
                      <a16:colId xmlns:a16="http://schemas.microsoft.com/office/drawing/2014/main" xmlns="" val="20002"/>
                    </a:ext>
                  </a:extLst>
                </a:gridCol>
                <a:gridCol w="823119">
                  <a:extLst>
                    <a:ext uri="{9D8B030D-6E8A-4147-A177-3AD203B41FA5}">
                      <a16:colId xmlns:a16="http://schemas.microsoft.com/office/drawing/2014/main" xmlns="" val="20003"/>
                    </a:ext>
                  </a:extLst>
                </a:gridCol>
              </a:tblGrid>
              <a:tr h="369888">
                <a:tc>
                  <a:txBody>
                    <a:bodyPr/>
                    <a:lstStyle/>
                    <a:p>
                      <a:r>
                        <a:rPr lang="en-US" altLang="zh-CN" sz="1200" dirty="0" smtClean="0"/>
                        <a:t>Weight1</a:t>
                      </a:r>
                      <a:endParaRPr lang="zh-CN" altLang="en-US" sz="1200" dirty="0"/>
                    </a:p>
                  </a:txBody>
                  <a:tcPr marL="91458" marR="91458" marT="45603" marB="45603">
                    <a:solidFill>
                      <a:srgbClr val="00B050"/>
                    </a:solidFill>
                  </a:tcPr>
                </a:tc>
                <a:tc>
                  <a:txBody>
                    <a:bodyPr/>
                    <a:lstStyle/>
                    <a:p>
                      <a:r>
                        <a:rPr lang="en-US" altLang="zh-CN" sz="1200" dirty="0" smtClean="0"/>
                        <a:t>Bias 1</a:t>
                      </a:r>
                      <a:endParaRPr lang="zh-CN" altLang="en-US" sz="1200" dirty="0"/>
                    </a:p>
                  </a:txBody>
                  <a:tcPr marL="91458" marR="91458" marT="45603" marB="45603">
                    <a:solidFill>
                      <a:srgbClr val="00B050"/>
                    </a:solidFill>
                  </a:tcPr>
                </a:tc>
                <a:tc>
                  <a:txBody>
                    <a:bodyPr/>
                    <a:lstStyle/>
                    <a:p>
                      <a:r>
                        <a:rPr lang="en-US" altLang="zh-CN" sz="1200" dirty="0" smtClean="0"/>
                        <a:t>Weight2</a:t>
                      </a:r>
                      <a:endParaRPr lang="zh-CN" altLang="en-US" sz="1200" dirty="0"/>
                    </a:p>
                  </a:txBody>
                  <a:tcPr marL="91458" marR="91458" marT="45603" marB="45603">
                    <a:solidFill>
                      <a:srgbClr val="00B050"/>
                    </a:solidFill>
                  </a:tcPr>
                </a:tc>
                <a:tc>
                  <a:txBody>
                    <a:bodyPr/>
                    <a:lstStyle/>
                    <a:p>
                      <a:r>
                        <a:rPr lang="en-US" altLang="zh-CN" sz="1200" dirty="0" smtClean="0"/>
                        <a:t>…</a:t>
                      </a:r>
                      <a:endParaRPr lang="zh-CN" altLang="en-US" sz="1200" dirty="0"/>
                    </a:p>
                  </a:txBody>
                  <a:tcPr marL="91458" marR="91458" marT="45603" marB="45603">
                    <a:solidFill>
                      <a:srgbClr val="00B050"/>
                    </a:solidFill>
                  </a:tcPr>
                </a:tc>
                <a:extLst>
                  <a:ext uri="{0D108BD9-81ED-4DB2-BD59-A6C34878D82A}">
                    <a16:rowId xmlns:a16="http://schemas.microsoft.com/office/drawing/2014/main" xmlns="" val="10000"/>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2474601"/>
              </p:ext>
            </p:extLst>
          </p:nvPr>
        </p:nvGraphicFramePr>
        <p:xfrm>
          <a:off x="5809113" y="3806331"/>
          <a:ext cx="3154364" cy="369888"/>
        </p:xfrm>
        <a:graphic>
          <a:graphicData uri="http://schemas.openxmlformats.org/drawingml/2006/table">
            <a:tbl>
              <a:tblPr firstRow="1" bandRow="1">
                <a:tableStyleId>{5C22544A-7EE6-4342-B048-85BDC9FD1C3A}</a:tableStyleId>
              </a:tblPr>
              <a:tblGrid>
                <a:gridCol w="788591">
                  <a:extLst>
                    <a:ext uri="{9D8B030D-6E8A-4147-A177-3AD203B41FA5}">
                      <a16:colId xmlns:a16="http://schemas.microsoft.com/office/drawing/2014/main" xmlns="" val="20000"/>
                    </a:ext>
                  </a:extLst>
                </a:gridCol>
                <a:gridCol w="788591">
                  <a:extLst>
                    <a:ext uri="{9D8B030D-6E8A-4147-A177-3AD203B41FA5}">
                      <a16:colId xmlns:a16="http://schemas.microsoft.com/office/drawing/2014/main" xmlns="" val="20001"/>
                    </a:ext>
                  </a:extLst>
                </a:gridCol>
                <a:gridCol w="788591">
                  <a:extLst>
                    <a:ext uri="{9D8B030D-6E8A-4147-A177-3AD203B41FA5}">
                      <a16:colId xmlns:a16="http://schemas.microsoft.com/office/drawing/2014/main" xmlns="" val="20002"/>
                    </a:ext>
                  </a:extLst>
                </a:gridCol>
                <a:gridCol w="788591">
                  <a:extLst>
                    <a:ext uri="{9D8B030D-6E8A-4147-A177-3AD203B41FA5}">
                      <a16:colId xmlns:a16="http://schemas.microsoft.com/office/drawing/2014/main" xmlns="" val="20003"/>
                    </a:ext>
                  </a:extLst>
                </a:gridCol>
              </a:tblGrid>
              <a:tr h="369888">
                <a:tc>
                  <a:txBody>
                    <a:bodyPr/>
                    <a:lstStyle/>
                    <a:p>
                      <a:r>
                        <a:rPr lang="en-US" altLang="zh-CN" sz="1600" dirty="0" smtClean="0"/>
                        <a:t>image</a:t>
                      </a:r>
                      <a:endParaRPr lang="zh-CN" altLang="en-US" sz="1600" dirty="0"/>
                    </a:p>
                  </a:txBody>
                  <a:tcPr marL="91431" marR="91431" marT="45603" marB="45603">
                    <a:solidFill>
                      <a:srgbClr val="FF9933"/>
                    </a:solidFill>
                  </a:tcPr>
                </a:tc>
                <a:tc>
                  <a:txBody>
                    <a:bodyPr/>
                    <a:lstStyle/>
                    <a:p>
                      <a:r>
                        <a:rPr lang="en-US" altLang="zh-CN" sz="1600" dirty="0" smtClean="0"/>
                        <a:t>fm1</a:t>
                      </a:r>
                      <a:endParaRPr lang="zh-CN" altLang="en-US" sz="1600" dirty="0"/>
                    </a:p>
                  </a:txBody>
                  <a:tcPr marL="91431" marR="91431" marT="45603" marB="45603">
                    <a:solidFill>
                      <a:srgbClr val="FF9933"/>
                    </a:solidFill>
                  </a:tcPr>
                </a:tc>
                <a:tc>
                  <a:txBody>
                    <a:bodyPr/>
                    <a:lstStyle/>
                    <a:p>
                      <a:r>
                        <a:rPr lang="en-US" altLang="zh-CN" sz="1600" dirty="0" smtClean="0"/>
                        <a:t>fm2</a:t>
                      </a:r>
                      <a:endParaRPr lang="zh-CN" altLang="en-US" sz="1600" dirty="0"/>
                    </a:p>
                  </a:txBody>
                  <a:tcPr marL="91431" marR="91431" marT="45603" marB="45603">
                    <a:solidFill>
                      <a:srgbClr val="FF9933"/>
                    </a:solidFill>
                  </a:tcPr>
                </a:tc>
                <a:tc>
                  <a:txBody>
                    <a:bodyPr/>
                    <a:lstStyle/>
                    <a:p>
                      <a:r>
                        <a:rPr lang="en-US" altLang="zh-CN" sz="1600" dirty="0" smtClean="0"/>
                        <a:t>…</a:t>
                      </a:r>
                      <a:endParaRPr lang="zh-CN" altLang="en-US" sz="1600" dirty="0"/>
                    </a:p>
                  </a:txBody>
                  <a:tcPr marL="91431" marR="91431" marT="45603" marB="45603">
                    <a:solidFill>
                      <a:srgbClr val="FF9933"/>
                    </a:solidFill>
                  </a:tcPr>
                </a:tc>
                <a:extLst>
                  <a:ext uri="{0D108BD9-81ED-4DB2-BD59-A6C34878D82A}">
                    <a16:rowId xmlns:a16="http://schemas.microsoft.com/office/drawing/2014/main" xmlns="" val="10000"/>
                  </a:ext>
                </a:extLst>
              </a:tr>
            </a:tbl>
          </a:graphicData>
        </a:graphic>
      </p:graphicFrame>
      <p:sp>
        <p:nvSpPr>
          <p:cNvPr id="9" name="矩形 11"/>
          <p:cNvSpPr>
            <a:spLocks noChangeArrowheads="1"/>
          </p:cNvSpPr>
          <p:nvPr/>
        </p:nvSpPr>
        <p:spPr bwMode="auto">
          <a:xfrm>
            <a:off x="1629325" y="1741461"/>
            <a:ext cx="4767263" cy="1568683"/>
          </a:xfrm>
          <a:prstGeom prst="rect">
            <a:avLst/>
          </a:prstGeom>
          <a:solidFill>
            <a:srgbClr val="FFFFFF"/>
          </a:solidFill>
          <a:ln w="95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r>
              <a:rPr lang="en-US" altLang="zh-CN" sz="1800" dirty="0">
                <a:latin typeface="Times New Roman" panose="02020603050405020304" pitchFamily="18" charset="0"/>
              </a:rPr>
              <a:t>FPGA</a:t>
            </a:r>
            <a:endParaRPr lang="zh-CN" altLang="en-US" sz="1800" dirty="0">
              <a:latin typeface="Times New Roman" panose="02020603050405020304" pitchFamily="18" charset="0"/>
            </a:endParaRPr>
          </a:p>
        </p:txBody>
      </p:sp>
      <p:sp>
        <p:nvSpPr>
          <p:cNvPr id="10" name="矩形 12"/>
          <p:cNvSpPr>
            <a:spLocks noChangeArrowheads="1"/>
          </p:cNvSpPr>
          <p:nvPr/>
        </p:nvSpPr>
        <p:spPr bwMode="auto">
          <a:xfrm>
            <a:off x="3803029" y="3522081"/>
            <a:ext cx="1664493" cy="273838"/>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r>
              <a:rPr lang="en-US" altLang="zh-CN" sz="1600" dirty="0">
                <a:latin typeface="Times New Roman" panose="02020603050405020304" pitchFamily="18" charset="0"/>
              </a:rPr>
              <a:t>DRAM Space</a:t>
            </a:r>
            <a:endParaRPr lang="zh-CN" altLang="en-US" sz="1600" dirty="0">
              <a:latin typeface="Times New Roman" panose="02020603050405020304" pitchFamily="18" charset="0"/>
            </a:endParaRPr>
          </a:p>
        </p:txBody>
      </p:sp>
      <p:sp>
        <p:nvSpPr>
          <p:cNvPr id="11" name="任意多边形 13"/>
          <p:cNvSpPr>
            <a:spLocks/>
          </p:cNvSpPr>
          <p:nvPr/>
        </p:nvSpPr>
        <p:spPr bwMode="auto">
          <a:xfrm>
            <a:off x="749850" y="2562432"/>
            <a:ext cx="1048167" cy="1241922"/>
          </a:xfrm>
          <a:custGeom>
            <a:avLst/>
            <a:gdLst>
              <a:gd name="T0" fmla="*/ 0 w 1645920"/>
              <a:gd name="T1" fmla="*/ 1323630 h 1034415"/>
              <a:gd name="T2" fmla="*/ 263338 w 1645920"/>
              <a:gd name="T3" fmla="*/ 453398 h 1034415"/>
              <a:gd name="T4" fmla="*/ 806823 w 1645920"/>
              <a:gd name="T5" fmla="*/ 0 h 1034415"/>
              <a:gd name="T6" fmla="*/ 806823 w 1645920"/>
              <a:gd name="T7" fmla="*/ 0 h 10344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5920" h="1034415">
                <a:moveTo>
                  <a:pt x="0" y="1034415"/>
                </a:moveTo>
                <a:cubicBezTo>
                  <a:pt x="131445" y="780573"/>
                  <a:pt x="262890" y="526732"/>
                  <a:pt x="537210" y="354330"/>
                </a:cubicBezTo>
                <a:cubicBezTo>
                  <a:pt x="811530" y="181928"/>
                  <a:pt x="1645920" y="0"/>
                  <a:pt x="1645920" y="0"/>
                </a:cubicBezTo>
              </a:path>
            </a:pathLst>
          </a:custGeom>
          <a:noFill/>
          <a:ln w="22225" cap="flat" cmpd="sng" algn="ctr">
            <a:solidFill>
              <a:schemeClr val="tx1"/>
            </a:solidFill>
            <a:prstDash val="solid"/>
            <a:round/>
            <a:headEnd type="none" w="med" len="med"/>
            <a:tailEnd type="arrow" w="lg" len="lg"/>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2" name="任意多边形 14"/>
          <p:cNvSpPr>
            <a:spLocks/>
          </p:cNvSpPr>
          <p:nvPr/>
        </p:nvSpPr>
        <p:spPr bwMode="auto">
          <a:xfrm>
            <a:off x="2870750" y="3049793"/>
            <a:ext cx="455613" cy="754561"/>
          </a:xfrm>
          <a:custGeom>
            <a:avLst/>
            <a:gdLst>
              <a:gd name="T0" fmla="*/ 0 w 1645920"/>
              <a:gd name="T1" fmla="*/ 317670 h 1034415"/>
              <a:gd name="T2" fmla="*/ 41155 w 1645920"/>
              <a:gd name="T3" fmla="*/ 108815 h 1034415"/>
              <a:gd name="T4" fmla="*/ 126091 w 1645920"/>
              <a:gd name="T5" fmla="*/ 0 h 1034415"/>
              <a:gd name="T6" fmla="*/ 126091 w 1645920"/>
              <a:gd name="T7" fmla="*/ 0 h 10344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5920" h="1034415">
                <a:moveTo>
                  <a:pt x="0" y="1034415"/>
                </a:moveTo>
                <a:cubicBezTo>
                  <a:pt x="131445" y="780573"/>
                  <a:pt x="262890" y="526732"/>
                  <a:pt x="537210" y="354330"/>
                </a:cubicBezTo>
                <a:cubicBezTo>
                  <a:pt x="811530" y="181928"/>
                  <a:pt x="1645920" y="0"/>
                  <a:pt x="1645920" y="0"/>
                </a:cubicBezTo>
              </a:path>
            </a:pathLst>
          </a:custGeom>
          <a:noFill/>
          <a:ln w="22225" cap="flat" cmpd="sng" algn="ctr">
            <a:solidFill>
              <a:schemeClr val="tx1"/>
            </a:solidFill>
            <a:prstDash val="solid"/>
            <a:round/>
            <a:headEnd type="none" w="med" len="med"/>
            <a:tailEnd type="arrow" w="lg" len="lg"/>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3" name="任意多边形 17"/>
          <p:cNvSpPr>
            <a:spLocks/>
          </p:cNvSpPr>
          <p:nvPr/>
        </p:nvSpPr>
        <p:spPr bwMode="auto">
          <a:xfrm>
            <a:off x="5929864" y="2437019"/>
            <a:ext cx="1141412" cy="1415072"/>
          </a:xfrm>
          <a:custGeom>
            <a:avLst/>
            <a:gdLst>
              <a:gd name="T0" fmla="*/ 0 w 2337435"/>
              <a:gd name="T1" fmla="*/ 0 h 1177290"/>
              <a:gd name="T2" fmla="*/ 420682 w 2337435"/>
              <a:gd name="T3" fmla="*/ 239841 h 1177290"/>
              <a:gd name="T4" fmla="*/ 562284 w 2337435"/>
              <a:gd name="T5" fmla="*/ 866794 h 1177290"/>
              <a:gd name="T6" fmla="*/ 0 60000 65536"/>
              <a:gd name="T7" fmla="*/ 0 60000 65536"/>
              <a:gd name="T8" fmla="*/ 0 60000 65536"/>
            </a:gdLst>
            <a:ahLst/>
            <a:cxnLst>
              <a:cxn ang="T6">
                <a:pos x="T0" y="T1"/>
              </a:cxn>
              <a:cxn ang="T7">
                <a:pos x="T2" y="T3"/>
              </a:cxn>
              <a:cxn ang="T8">
                <a:pos x="T4" y="T5"/>
              </a:cxn>
            </a:cxnLst>
            <a:rect l="0" t="0" r="r" b="b"/>
            <a:pathLst>
              <a:path w="2337435" h="1177290">
                <a:moveTo>
                  <a:pt x="0" y="0"/>
                </a:moveTo>
                <a:cubicBezTo>
                  <a:pt x="679609" y="64770"/>
                  <a:pt x="1359218" y="129540"/>
                  <a:pt x="1748790" y="325755"/>
                </a:cubicBezTo>
                <a:cubicBezTo>
                  <a:pt x="2138362" y="521970"/>
                  <a:pt x="2237898" y="849630"/>
                  <a:pt x="2337435" y="1177290"/>
                </a:cubicBezTo>
              </a:path>
            </a:pathLst>
          </a:custGeom>
          <a:noFill/>
          <a:ln w="22225" cap="flat" cmpd="sng" algn="ctr">
            <a:solidFill>
              <a:schemeClr val="tx1"/>
            </a:solidFill>
            <a:prstDash val="solid"/>
            <a:round/>
            <a:headEnd type="none" w="med" len="med"/>
            <a:tailEnd type="arrow" w="lg" len="lg"/>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4" name="矩形 18"/>
          <p:cNvSpPr>
            <a:spLocks noChangeArrowheads="1"/>
          </p:cNvSpPr>
          <p:nvPr/>
        </p:nvSpPr>
        <p:spPr bwMode="auto">
          <a:xfrm>
            <a:off x="1776652" y="2084787"/>
            <a:ext cx="1144588" cy="1152331"/>
          </a:xfrm>
          <a:prstGeom prst="rect">
            <a:avLst/>
          </a:prstGeom>
          <a:solidFill>
            <a:srgbClr val="99CCFF"/>
          </a:solidFill>
          <a:ln w="9525" algn="ctr">
            <a:solidFill>
              <a:schemeClr val="tx1"/>
            </a:solidFill>
            <a:round/>
            <a:headEnd/>
            <a:tailEnd/>
          </a:ln>
        </p:spPr>
        <p:txBody>
          <a:bodyPr anchor="ct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0"/>
              </a:spcBef>
              <a:buClrTx/>
              <a:buSzTx/>
              <a:buFontTx/>
              <a:buNone/>
            </a:pPr>
            <a:r>
              <a:rPr lang="en-US" altLang="zh-CN" sz="1400" dirty="0">
                <a:latin typeface="Times New Roman" panose="02020603050405020304" pitchFamily="18" charset="0"/>
              </a:rPr>
              <a:t>Instruction</a:t>
            </a:r>
          </a:p>
          <a:p>
            <a:pPr algn="ctr" eaLnBrk="1" hangingPunct="1">
              <a:lnSpc>
                <a:spcPct val="100000"/>
              </a:lnSpc>
              <a:spcBef>
                <a:spcPct val="0"/>
              </a:spcBef>
              <a:buClrTx/>
              <a:buSzTx/>
              <a:buFontTx/>
              <a:buNone/>
            </a:pPr>
            <a:r>
              <a:rPr lang="en-US" altLang="zh-CN" sz="1400" dirty="0">
                <a:latin typeface="Times New Roman" panose="02020603050405020304" pitchFamily="18" charset="0"/>
              </a:rPr>
              <a:t>Cache</a:t>
            </a:r>
            <a:endParaRPr lang="zh-CN" altLang="en-US" sz="1400" dirty="0">
              <a:latin typeface="Times New Roman" panose="02020603050405020304" pitchFamily="18" charset="0"/>
            </a:endParaRPr>
          </a:p>
        </p:txBody>
      </p:sp>
      <p:sp>
        <p:nvSpPr>
          <p:cNvPr id="15" name="矩形 19"/>
          <p:cNvSpPr>
            <a:spLocks noChangeArrowheads="1"/>
          </p:cNvSpPr>
          <p:nvPr/>
        </p:nvSpPr>
        <p:spPr bwMode="auto">
          <a:xfrm>
            <a:off x="5396463" y="2102057"/>
            <a:ext cx="830262" cy="576262"/>
          </a:xfrm>
          <a:prstGeom prst="rect">
            <a:avLst/>
          </a:prstGeom>
          <a:solidFill>
            <a:srgbClr val="FFC000"/>
          </a:solidFill>
          <a:ln w="95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r>
              <a:rPr lang="en-US" altLang="zh-CN" sz="1400">
                <a:latin typeface="Times New Roman" panose="02020603050405020304" pitchFamily="18" charset="0"/>
              </a:rPr>
              <a:t>Output buffer</a:t>
            </a:r>
            <a:endParaRPr lang="zh-CN" altLang="en-US" sz="1400">
              <a:latin typeface="Times New Roman" panose="02020603050405020304" pitchFamily="18" charset="0"/>
            </a:endParaRPr>
          </a:p>
        </p:txBody>
      </p:sp>
      <p:sp>
        <p:nvSpPr>
          <p:cNvPr id="16" name="矩形 20"/>
          <p:cNvSpPr>
            <a:spLocks noChangeArrowheads="1"/>
          </p:cNvSpPr>
          <p:nvPr/>
        </p:nvSpPr>
        <p:spPr bwMode="auto">
          <a:xfrm>
            <a:off x="4297913" y="2786269"/>
            <a:ext cx="830262" cy="450850"/>
          </a:xfrm>
          <a:prstGeom prst="rect">
            <a:avLst/>
          </a:prstGeom>
          <a:solidFill>
            <a:srgbClr val="FF9933"/>
          </a:solidFill>
          <a:ln w="9525" algn="ctr">
            <a:solidFill>
              <a:schemeClr val="tx1"/>
            </a:solidFill>
            <a:round/>
            <a:headEnd/>
            <a:tailEnd/>
          </a:ln>
        </p:spPr>
        <p:txBody>
          <a:bodyPr anchor="ct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r>
              <a:rPr lang="en-US" altLang="zh-CN" sz="1400">
                <a:latin typeface="Times New Roman" panose="02020603050405020304" pitchFamily="18" charset="0"/>
              </a:rPr>
              <a:t>Input buffer</a:t>
            </a:r>
            <a:endParaRPr lang="zh-CN" altLang="en-US" sz="1400">
              <a:latin typeface="Times New Roman" panose="02020603050405020304" pitchFamily="18" charset="0"/>
            </a:endParaRPr>
          </a:p>
        </p:txBody>
      </p:sp>
      <p:sp>
        <p:nvSpPr>
          <p:cNvPr id="17" name="矩形 16"/>
          <p:cNvSpPr/>
          <p:nvPr/>
        </p:nvSpPr>
        <p:spPr bwMode="auto">
          <a:xfrm>
            <a:off x="3321600" y="2786269"/>
            <a:ext cx="830263" cy="450850"/>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nchor="ctr"/>
          <a:lstStyle/>
          <a:p>
            <a:pPr algn="ctr" eaLnBrk="1" hangingPunct="1">
              <a:spcBef>
                <a:spcPct val="50000"/>
              </a:spcBef>
              <a:defRPr/>
            </a:pPr>
            <a:r>
              <a:rPr lang="en-US" altLang="zh-CN" dirty="0">
                <a:latin typeface="Times New Roman" charset="0"/>
              </a:rPr>
              <a:t>Weight</a:t>
            </a:r>
            <a:endParaRPr lang="zh-CN" altLang="en-US" dirty="0">
              <a:latin typeface="Times New Roman" charset="0"/>
            </a:endParaRPr>
          </a:p>
        </p:txBody>
      </p:sp>
      <p:sp>
        <p:nvSpPr>
          <p:cNvPr id="18" name="矩形 22"/>
          <p:cNvSpPr>
            <a:spLocks noChangeArrowheads="1"/>
          </p:cNvSpPr>
          <p:nvPr/>
        </p:nvSpPr>
        <p:spPr bwMode="auto">
          <a:xfrm>
            <a:off x="3269213" y="2102057"/>
            <a:ext cx="1865312" cy="568325"/>
          </a:xfrm>
          <a:prstGeom prst="rect">
            <a:avLst/>
          </a:prstGeom>
          <a:solidFill>
            <a:srgbClr val="CCCCFF"/>
          </a:solidFill>
          <a:ln w="95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0"/>
              </a:spcBef>
              <a:buClrTx/>
              <a:buSzTx/>
              <a:buFontTx/>
              <a:buNone/>
            </a:pPr>
            <a:r>
              <a:rPr lang="en-US" altLang="zh-CN" sz="1400">
                <a:latin typeface="Times New Roman" panose="02020603050405020304" pitchFamily="18" charset="0"/>
              </a:rPr>
              <a:t>Computation</a:t>
            </a:r>
          </a:p>
          <a:p>
            <a:pPr algn="ctr" eaLnBrk="1" hangingPunct="1">
              <a:lnSpc>
                <a:spcPct val="100000"/>
              </a:lnSpc>
              <a:spcBef>
                <a:spcPct val="0"/>
              </a:spcBef>
              <a:buClrTx/>
              <a:buSzTx/>
              <a:buFontTx/>
              <a:buNone/>
            </a:pPr>
            <a:r>
              <a:rPr lang="en-US" altLang="zh-CN" sz="1400">
                <a:latin typeface="Times New Roman" panose="02020603050405020304" pitchFamily="18" charset="0"/>
              </a:rPr>
              <a:t>Engine</a:t>
            </a:r>
            <a:endParaRPr lang="zh-CN" altLang="en-US" sz="1400">
              <a:latin typeface="Times New Roman" panose="02020603050405020304" pitchFamily="18" charset="0"/>
            </a:endParaRPr>
          </a:p>
        </p:txBody>
      </p:sp>
      <p:sp>
        <p:nvSpPr>
          <p:cNvPr id="19" name="右箭头 23"/>
          <p:cNvSpPr>
            <a:spLocks noChangeArrowheads="1"/>
          </p:cNvSpPr>
          <p:nvPr/>
        </p:nvSpPr>
        <p:spPr bwMode="auto">
          <a:xfrm>
            <a:off x="5145638" y="2241757"/>
            <a:ext cx="290512" cy="320675"/>
          </a:xfrm>
          <a:prstGeom prst="rightArrow">
            <a:avLst>
              <a:gd name="adj1" fmla="val 50000"/>
              <a:gd name="adj2" fmla="val 50000"/>
            </a:avLst>
          </a:prstGeom>
          <a:solidFill>
            <a:srgbClr val="FFFFFF"/>
          </a:solidFill>
          <a:ln w="222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endParaRPr lang="zh-CN" altLang="en-US" sz="1400">
              <a:latin typeface="Times New Roman" panose="02020603050405020304" pitchFamily="18" charset="0"/>
            </a:endParaRPr>
          </a:p>
        </p:txBody>
      </p:sp>
      <p:sp>
        <p:nvSpPr>
          <p:cNvPr id="20" name="下箭头 25"/>
          <p:cNvSpPr>
            <a:spLocks noChangeArrowheads="1"/>
          </p:cNvSpPr>
          <p:nvPr/>
        </p:nvSpPr>
        <p:spPr bwMode="auto">
          <a:xfrm flipV="1">
            <a:off x="3580363" y="2579894"/>
            <a:ext cx="285750" cy="246063"/>
          </a:xfrm>
          <a:prstGeom prst="downArrow">
            <a:avLst>
              <a:gd name="adj1" fmla="val 50000"/>
              <a:gd name="adj2" fmla="val 50000"/>
            </a:avLst>
          </a:prstGeom>
          <a:solidFill>
            <a:srgbClr val="FFFFFF"/>
          </a:solidFill>
          <a:ln w="222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endParaRPr lang="zh-CN" altLang="en-US" sz="1400">
              <a:latin typeface="Times New Roman" panose="02020603050405020304" pitchFamily="18" charset="0"/>
            </a:endParaRPr>
          </a:p>
        </p:txBody>
      </p:sp>
      <p:sp>
        <p:nvSpPr>
          <p:cNvPr id="21" name="下箭头 26"/>
          <p:cNvSpPr>
            <a:spLocks noChangeArrowheads="1"/>
          </p:cNvSpPr>
          <p:nvPr/>
        </p:nvSpPr>
        <p:spPr bwMode="auto">
          <a:xfrm flipV="1">
            <a:off x="4540800" y="2575132"/>
            <a:ext cx="285750" cy="246062"/>
          </a:xfrm>
          <a:prstGeom prst="downArrow">
            <a:avLst>
              <a:gd name="adj1" fmla="val 50000"/>
              <a:gd name="adj2" fmla="val 50000"/>
            </a:avLst>
          </a:prstGeom>
          <a:solidFill>
            <a:srgbClr val="FFFFFF"/>
          </a:solidFill>
          <a:ln w="222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endParaRPr lang="zh-CN" altLang="en-US" sz="1400">
              <a:latin typeface="Times New Roman" panose="02020603050405020304" pitchFamily="18" charset="0"/>
            </a:endParaRPr>
          </a:p>
        </p:txBody>
      </p:sp>
      <p:sp>
        <p:nvSpPr>
          <p:cNvPr id="22" name="任意多边形 28"/>
          <p:cNvSpPr>
            <a:spLocks/>
          </p:cNvSpPr>
          <p:nvPr/>
        </p:nvSpPr>
        <p:spPr bwMode="auto">
          <a:xfrm>
            <a:off x="5145638" y="3006931"/>
            <a:ext cx="862012" cy="797423"/>
          </a:xfrm>
          <a:custGeom>
            <a:avLst/>
            <a:gdLst>
              <a:gd name="T0" fmla="*/ 0 w 2337435"/>
              <a:gd name="T1" fmla="*/ 0 h 1177290"/>
              <a:gd name="T2" fmla="*/ 238199 w 2337435"/>
              <a:gd name="T3" fmla="*/ 102467 h 1177290"/>
              <a:gd name="T4" fmla="*/ 318377 w 2337435"/>
              <a:gd name="T5" fmla="*/ 370321 h 1177290"/>
              <a:gd name="T6" fmla="*/ 0 60000 65536"/>
              <a:gd name="T7" fmla="*/ 0 60000 65536"/>
              <a:gd name="T8" fmla="*/ 0 60000 65536"/>
            </a:gdLst>
            <a:ahLst/>
            <a:cxnLst>
              <a:cxn ang="T6">
                <a:pos x="T0" y="T1"/>
              </a:cxn>
              <a:cxn ang="T7">
                <a:pos x="T2" y="T3"/>
              </a:cxn>
              <a:cxn ang="T8">
                <a:pos x="T4" y="T5"/>
              </a:cxn>
            </a:cxnLst>
            <a:rect l="0" t="0" r="r" b="b"/>
            <a:pathLst>
              <a:path w="2337435" h="1177290">
                <a:moveTo>
                  <a:pt x="0" y="0"/>
                </a:moveTo>
                <a:cubicBezTo>
                  <a:pt x="679609" y="64770"/>
                  <a:pt x="1359218" y="129540"/>
                  <a:pt x="1748790" y="325755"/>
                </a:cubicBezTo>
                <a:cubicBezTo>
                  <a:pt x="2138362" y="521970"/>
                  <a:pt x="2237898" y="849630"/>
                  <a:pt x="2337435" y="1177290"/>
                </a:cubicBezTo>
              </a:path>
            </a:pathLst>
          </a:custGeom>
          <a:noFill/>
          <a:ln w="22225" cap="flat" cmpd="sng" algn="ctr">
            <a:solidFill>
              <a:schemeClr val="tx1"/>
            </a:solidFill>
            <a:prstDash val="solid"/>
            <a:round/>
            <a:headEnd type="arrow" w="lg" len="lg"/>
            <a:tailEnd type="none" w="lg" len="lg"/>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3" name="右箭头 23"/>
          <p:cNvSpPr>
            <a:spLocks noChangeArrowheads="1"/>
          </p:cNvSpPr>
          <p:nvPr/>
        </p:nvSpPr>
        <p:spPr bwMode="auto">
          <a:xfrm>
            <a:off x="2959416" y="2241756"/>
            <a:ext cx="290512" cy="320675"/>
          </a:xfrm>
          <a:prstGeom prst="rightArrow">
            <a:avLst>
              <a:gd name="adj1" fmla="val 50000"/>
              <a:gd name="adj2" fmla="val 50000"/>
            </a:avLst>
          </a:prstGeom>
          <a:solidFill>
            <a:srgbClr val="FFFFFF"/>
          </a:solidFill>
          <a:ln w="22225" algn="ctr">
            <a:solidFill>
              <a:schemeClr val="tx1"/>
            </a:solidFill>
            <a:round/>
            <a:headEnd/>
            <a:tailEnd/>
          </a:ln>
        </p:spPr>
        <p:txBody>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marL="742950" indent="-28575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marL="1143000"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marL="1600200"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gn="ctr" eaLnBrk="1" hangingPunct="1">
              <a:lnSpc>
                <a:spcPct val="100000"/>
              </a:lnSpc>
              <a:spcBef>
                <a:spcPct val="50000"/>
              </a:spcBef>
              <a:buClrTx/>
              <a:buSzTx/>
              <a:buFontTx/>
              <a:buNone/>
            </a:pPr>
            <a:endParaRPr lang="zh-CN" altLang="en-US" sz="1400">
              <a:latin typeface="Times New Roman" panose="02020603050405020304" pitchFamily="18" charset="0"/>
            </a:endParaRPr>
          </a:p>
        </p:txBody>
      </p:sp>
    </p:spTree>
    <p:extLst>
      <p:ext uri="{BB962C8B-B14F-4D97-AF65-F5344CB8AC3E}">
        <p14:creationId xmlns:p14="http://schemas.microsoft.com/office/powerpoint/2010/main" val="6036452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1298975" y="550475"/>
            <a:ext cx="6372224" cy="2237899"/>
          </a:xfrm>
          <a:prstGeom prst="rect">
            <a:avLst/>
          </a:prstGeom>
          <a:noFill/>
          <a:ln>
            <a:noFill/>
          </a:ln>
        </p:spPr>
      </p:pic>
      <p:sp>
        <p:nvSpPr>
          <p:cNvPr id="153" name="Shape 153"/>
          <p:cNvSpPr txBox="1">
            <a:spLocks noGrp="1"/>
          </p:cNvSpPr>
          <p:nvPr>
            <p:ph type="title"/>
          </p:nvPr>
        </p:nvSpPr>
        <p:spPr>
          <a:xfrm>
            <a:off x="311700" y="98075"/>
            <a:ext cx="8520600" cy="572700"/>
          </a:xfrm>
          <a:prstGeom prst="rect">
            <a:avLst/>
          </a:prstGeom>
        </p:spPr>
        <p:txBody>
          <a:bodyPr lIns="91425" tIns="91425" rIns="91425" bIns="91425" anchor="t" anchorCtr="0">
            <a:noAutofit/>
          </a:bodyPr>
          <a:lstStyle/>
          <a:p>
            <a:pPr lvl="0" rtl="0">
              <a:spcBef>
                <a:spcPts val="0"/>
              </a:spcBef>
              <a:buNone/>
            </a:pPr>
            <a:r>
              <a:rPr lang="en" dirty="0"/>
              <a:t>Convolutional Neural Networks (CNNs)</a:t>
            </a:r>
          </a:p>
        </p:txBody>
      </p:sp>
      <p:grpSp>
        <p:nvGrpSpPr>
          <p:cNvPr id="5" name="组合 4"/>
          <p:cNvGrpSpPr/>
          <p:nvPr/>
        </p:nvGrpSpPr>
        <p:grpSpPr>
          <a:xfrm>
            <a:off x="1066800" y="2788375"/>
            <a:ext cx="7239000" cy="2222850"/>
            <a:chOff x="1066800" y="2788375"/>
            <a:chExt cx="7239000" cy="2222850"/>
          </a:xfrm>
        </p:grpSpPr>
        <p:sp>
          <p:nvSpPr>
            <p:cNvPr id="154" name="Shape 154"/>
            <p:cNvSpPr txBox="1"/>
            <p:nvPr/>
          </p:nvSpPr>
          <p:spPr>
            <a:xfrm>
              <a:off x="1066800" y="2788375"/>
              <a:ext cx="7239000" cy="394200"/>
            </a:xfrm>
            <a:prstGeom prst="rect">
              <a:avLst/>
            </a:prstGeom>
            <a:solidFill>
              <a:srgbClr val="CCCCCC"/>
            </a:solidFill>
            <a:ln>
              <a:noFill/>
            </a:ln>
          </p:spPr>
          <p:txBody>
            <a:bodyPr lIns="91425" tIns="91425" rIns="91425" bIns="91425" anchor="t" anchorCtr="0">
              <a:noAutofit/>
            </a:bodyPr>
            <a:lstStyle/>
            <a:p>
              <a:pPr lvl="0">
                <a:spcBef>
                  <a:spcPts val="0"/>
                </a:spcBef>
                <a:buNone/>
              </a:pPr>
              <a:r>
                <a:rPr lang="en" b="1"/>
                <a:t>User definable parameters in CNN</a:t>
              </a:r>
            </a:p>
          </p:txBody>
        </p:sp>
        <p:graphicFrame>
          <p:nvGraphicFramePr>
            <p:cNvPr id="155" name="Shape 155"/>
            <p:cNvGraphicFramePr/>
            <p:nvPr>
              <p:extLst>
                <p:ext uri="{D42A27DB-BD31-4B8C-83A1-F6EECF244321}">
                  <p14:modId xmlns:p14="http://schemas.microsoft.com/office/powerpoint/2010/main" val="3821056771"/>
                </p:ext>
              </p:extLst>
            </p:nvPr>
          </p:nvGraphicFramePr>
          <p:xfrm>
            <a:off x="1066800" y="3182575"/>
            <a:ext cx="7239000" cy="1828650"/>
          </p:xfrm>
          <a:graphic>
            <a:graphicData uri="http://schemas.openxmlformats.org/drawingml/2006/table">
              <a:tbl>
                <a:tblPr>
                  <a:noFill/>
                  <a:tableStyleId>{FAC702DC-3EF9-4AF9-9A26-E1EAC33C0E76}</a:tableStyleId>
                </a:tblPr>
                <a:tblGrid>
                  <a:gridCol w="922125">
                    <a:extLst>
                      <a:ext uri="{9D8B030D-6E8A-4147-A177-3AD203B41FA5}">
                        <a16:colId xmlns:a16="http://schemas.microsoft.com/office/drawing/2014/main" xmlns="" val="20000"/>
                      </a:ext>
                    </a:extLst>
                  </a:gridCol>
                  <a:gridCol w="2697375">
                    <a:extLst>
                      <a:ext uri="{9D8B030D-6E8A-4147-A177-3AD203B41FA5}">
                        <a16:colId xmlns:a16="http://schemas.microsoft.com/office/drawing/2014/main" xmlns="" val="20001"/>
                      </a:ext>
                    </a:extLst>
                  </a:gridCol>
                  <a:gridCol w="628650">
                    <a:extLst>
                      <a:ext uri="{9D8B030D-6E8A-4147-A177-3AD203B41FA5}">
                        <a16:colId xmlns:a16="http://schemas.microsoft.com/office/drawing/2014/main" xmlns="" val="20002"/>
                      </a:ext>
                    </a:extLst>
                  </a:gridCol>
                  <a:gridCol w="2990850">
                    <a:extLst>
                      <a:ext uri="{9D8B030D-6E8A-4147-A177-3AD203B41FA5}">
                        <a16:colId xmlns:a16="http://schemas.microsoft.com/office/drawing/2014/main" xmlns="" val="20003"/>
                      </a:ext>
                    </a:extLst>
                  </a:gridCol>
                </a:tblGrid>
                <a:tr h="343850">
                  <a:tc>
                    <a:txBody>
                      <a:bodyPr/>
                      <a:lstStyle/>
                      <a:p>
                        <a:pPr lvl="0">
                          <a:spcBef>
                            <a:spcPts val="0"/>
                          </a:spcBef>
                          <a:buNone/>
                        </a:pPr>
                        <a:r>
                          <a:rPr lang="en" sz="1200" i="1">
                            <a:solidFill>
                              <a:srgbClr val="FF0000"/>
                            </a:solidFill>
                          </a:rPr>
                          <a:t>Lc</a:t>
                        </a:r>
                      </a:p>
                    </a:txBody>
                    <a:tcPr marL="91425" marR="91425" marT="91425" marB="91425"/>
                  </a:tc>
                  <a:tc>
                    <a:txBody>
                      <a:bodyPr/>
                      <a:lstStyle/>
                      <a:p>
                        <a:pPr lvl="0">
                          <a:spcBef>
                            <a:spcPts val="0"/>
                          </a:spcBef>
                          <a:buNone/>
                        </a:pPr>
                        <a:r>
                          <a:rPr lang="en" sz="1200"/>
                          <a:t>Number of Convolution layers</a:t>
                        </a:r>
                      </a:p>
                    </a:txBody>
                    <a:tcPr marL="91425" marR="91425" marT="91425" marB="91425"/>
                  </a:tc>
                  <a:tc>
                    <a:txBody>
                      <a:bodyPr/>
                      <a:lstStyle/>
                      <a:p>
                        <a:pPr lvl="0">
                          <a:spcBef>
                            <a:spcPts val="0"/>
                          </a:spcBef>
                          <a:buNone/>
                        </a:pPr>
                        <a:r>
                          <a:rPr lang="en" sz="1200" i="1">
                            <a:solidFill>
                              <a:srgbClr val="FF0000"/>
                            </a:solidFill>
                          </a:rPr>
                          <a:t>Lf</a:t>
                        </a:r>
                      </a:p>
                    </a:txBody>
                    <a:tcPr marL="91425" marR="91425" marT="91425" marB="91425"/>
                  </a:tc>
                  <a:tc>
                    <a:txBody>
                      <a:bodyPr/>
                      <a:lstStyle/>
                      <a:p>
                        <a:pPr lvl="0">
                          <a:spcBef>
                            <a:spcPts val="0"/>
                          </a:spcBef>
                          <a:buClr>
                            <a:schemeClr val="dk1"/>
                          </a:buClr>
                          <a:buSzPct val="91666"/>
                          <a:buFont typeface="Arial"/>
                          <a:buNone/>
                        </a:pPr>
                        <a:r>
                          <a:rPr lang="en" sz="1200" dirty="0">
                            <a:solidFill>
                              <a:schemeClr val="dk1"/>
                            </a:solidFill>
                          </a:rPr>
                          <a:t>Number of fully connected layer</a:t>
                        </a:r>
                      </a:p>
                    </a:txBody>
                    <a:tcPr marL="91425" marR="91425" marT="91425" marB="91425"/>
                  </a:tc>
                  <a:extLst>
                    <a:ext uri="{0D108BD9-81ED-4DB2-BD59-A6C34878D82A}">
                      <a16:rowId xmlns:a16="http://schemas.microsoft.com/office/drawing/2014/main" xmlns="" val="10000"/>
                    </a:ext>
                  </a:extLst>
                </a:tr>
                <a:tr h="343850">
                  <a:tc>
                    <a:txBody>
                      <a:bodyPr/>
                      <a:lstStyle/>
                      <a:p>
                        <a:pPr lvl="0">
                          <a:spcBef>
                            <a:spcPts val="0"/>
                          </a:spcBef>
                          <a:buNone/>
                        </a:pPr>
                        <a:r>
                          <a:rPr lang="en" sz="1200" i="1">
                            <a:solidFill>
                              <a:srgbClr val="FF0000"/>
                            </a:solidFill>
                          </a:rPr>
                          <a:t>Ci, Ri, Ni</a:t>
                        </a:r>
                      </a:p>
                    </a:txBody>
                    <a:tcPr marL="91425" marR="91425" marT="91425" marB="91425"/>
                  </a:tc>
                  <a:tc gridSpan="3">
                    <a:txBody>
                      <a:bodyPr/>
                      <a:lstStyle/>
                      <a:p>
                        <a:pPr lvl="0">
                          <a:spcBef>
                            <a:spcPts val="0"/>
                          </a:spcBef>
                          <a:buNone/>
                        </a:pPr>
                        <a:r>
                          <a:rPr lang="en" sz="1200"/>
                          <a:t>Collumns, Rows of each feature map and Number of feature maps in each layer</a:t>
                        </a:r>
                      </a:p>
                    </a:txBody>
                    <a:tcPr marL="91425" marR="91425" marT="91425" marB="91425"/>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xmlns="" val="10001"/>
                    </a:ext>
                  </a:extLst>
                </a:tr>
                <a:tr h="343850">
                  <a:tc>
                    <a:txBody>
                      <a:bodyPr/>
                      <a:lstStyle/>
                      <a:p>
                        <a:pPr lvl="0">
                          <a:spcBef>
                            <a:spcPts val="0"/>
                          </a:spcBef>
                          <a:buNone/>
                        </a:pPr>
                        <a:r>
                          <a:rPr lang="en" sz="1200" i="1">
                            <a:solidFill>
                              <a:srgbClr val="FF0000"/>
                            </a:solidFill>
                          </a:rPr>
                          <a:t>Pi, Ri</a:t>
                        </a:r>
                      </a:p>
                    </a:txBody>
                    <a:tcPr marL="91425" marR="91425" marT="91425" marB="91425"/>
                  </a:tc>
                  <a:tc gridSpan="3">
                    <a:txBody>
                      <a:bodyPr/>
                      <a:lstStyle/>
                      <a:p>
                        <a:pPr lvl="0">
                          <a:spcBef>
                            <a:spcPts val="0"/>
                          </a:spcBef>
                          <a:buNone/>
                        </a:pPr>
                        <a:r>
                          <a:rPr lang="en" sz="1200"/>
                          <a:t>There is a POOL/ReLU layer following CONV layer or not</a:t>
                        </a:r>
                      </a:p>
                    </a:txBody>
                    <a:tcPr marL="91425" marR="91425" marT="91425" marB="91425"/>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xmlns="" val="10002"/>
                    </a:ext>
                  </a:extLst>
                </a:tr>
                <a:tr h="343850">
                  <a:tc>
                    <a:txBody>
                      <a:bodyPr/>
                      <a:lstStyle/>
                      <a:p>
                        <a:pPr lvl="0">
                          <a:spcBef>
                            <a:spcPts val="0"/>
                          </a:spcBef>
                          <a:buNone/>
                        </a:pPr>
                        <a:r>
                          <a:rPr lang="en" sz="1200" i="1">
                            <a:solidFill>
                              <a:srgbClr val="FF0000"/>
                            </a:solidFill>
                          </a:rPr>
                          <a:t>Ki, Si</a:t>
                        </a:r>
                      </a:p>
                    </a:txBody>
                    <a:tcPr marL="91425" marR="91425" marT="91425" marB="91425"/>
                  </a:tc>
                  <a:tc gridSpan="3">
                    <a:txBody>
                      <a:bodyPr/>
                      <a:lstStyle/>
                      <a:p>
                        <a:pPr lvl="0">
                          <a:spcBef>
                            <a:spcPts val="0"/>
                          </a:spcBef>
                          <a:buNone/>
                        </a:pPr>
                        <a:r>
                          <a:rPr lang="en" sz="1200" dirty="0"/>
                          <a:t>Kernel size and sliding stride of convolution kernel in each layer</a:t>
                        </a:r>
                      </a:p>
                    </a:txBody>
                    <a:tcPr marL="91425" marR="91425" marT="91425" marB="91425"/>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xmlns="" val="10003"/>
                    </a:ext>
                  </a:extLst>
                </a:tr>
                <a:tr h="343850">
                  <a:tc>
                    <a:txBody>
                      <a:bodyPr/>
                      <a:lstStyle/>
                      <a:p>
                        <a:pPr lvl="0">
                          <a:spcBef>
                            <a:spcPts val="0"/>
                          </a:spcBef>
                          <a:buNone/>
                        </a:pPr>
                        <a:r>
                          <a:rPr lang="en" sz="1200" i="1">
                            <a:solidFill>
                              <a:srgbClr val="FF0000"/>
                            </a:solidFill>
                          </a:rPr>
                          <a:t>Fi</a:t>
                        </a:r>
                      </a:p>
                    </a:txBody>
                    <a:tcPr marL="91425" marR="91425" marT="91425" marB="91425"/>
                  </a:tc>
                  <a:tc gridSpan="3">
                    <a:txBody>
                      <a:bodyPr/>
                      <a:lstStyle/>
                      <a:p>
                        <a:pPr lvl="0">
                          <a:spcBef>
                            <a:spcPts val="0"/>
                          </a:spcBef>
                          <a:buNone/>
                        </a:pPr>
                        <a:r>
                          <a:rPr lang="en" sz="1200" dirty="0"/>
                          <a:t>Number of elements in fully connected layer</a:t>
                        </a:r>
                      </a:p>
                    </a:txBody>
                    <a:tcPr marL="91425" marR="91425" marT="91425" marB="91425"/>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xmlns="" val="10004"/>
                    </a:ext>
                  </a:extLst>
                </a:tr>
              </a:tbl>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26" y="1467302"/>
            <a:ext cx="1278266" cy="1265088"/>
          </a:xfrm>
          <a:prstGeom prst="rect">
            <a:avLst/>
          </a:prstGeom>
        </p:spPr>
      </p:pic>
      <p:sp>
        <p:nvSpPr>
          <p:cNvPr id="2" name="标题 1"/>
          <p:cNvSpPr>
            <a:spLocks noGrp="1"/>
          </p:cNvSpPr>
          <p:nvPr>
            <p:ph type="title"/>
          </p:nvPr>
        </p:nvSpPr>
        <p:spPr>
          <a:xfrm>
            <a:off x="316856" y="113553"/>
            <a:ext cx="8520600" cy="572700"/>
          </a:xfrm>
        </p:spPr>
        <p:txBody>
          <a:bodyPr/>
          <a:lstStyle/>
          <a:p>
            <a:r>
              <a:rPr lang="en" altLang="zh-CN" dirty="0"/>
              <a:t>Convolutional Neural Networks (CNNs)</a:t>
            </a:r>
            <a:endParaRPr lang="zh-CN" altLang="en-US" dirty="0"/>
          </a:p>
        </p:txBody>
      </p:sp>
      <p:grpSp>
        <p:nvGrpSpPr>
          <p:cNvPr id="64" name="组合 63"/>
          <p:cNvGrpSpPr/>
          <p:nvPr/>
        </p:nvGrpSpPr>
        <p:grpSpPr>
          <a:xfrm>
            <a:off x="217925" y="764702"/>
            <a:ext cx="8849243" cy="2304900"/>
            <a:chOff x="-391095" y="1118981"/>
            <a:chExt cx="8849243" cy="2304900"/>
          </a:xfrm>
        </p:grpSpPr>
        <p:sp>
          <p:nvSpPr>
            <p:cNvPr id="3" name="Shape 522"/>
            <p:cNvSpPr/>
            <p:nvPr/>
          </p:nvSpPr>
          <p:spPr>
            <a:xfrm>
              <a:off x="1777448" y="1285631"/>
              <a:ext cx="496800" cy="1971600"/>
            </a:xfrm>
            <a:prstGeom prst="cube">
              <a:avLst>
                <a:gd name="adj" fmla="val 58715"/>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 name="Shape 523"/>
            <p:cNvSpPr/>
            <p:nvPr/>
          </p:nvSpPr>
          <p:spPr>
            <a:xfrm>
              <a:off x="2133800" y="1285631"/>
              <a:ext cx="496800" cy="1971600"/>
            </a:xfrm>
            <a:prstGeom prst="cube">
              <a:avLst>
                <a:gd name="adj" fmla="val 58715"/>
              </a:avLst>
            </a:prstGeom>
            <a:solidFill>
              <a:srgbClr val="D9EAD3"/>
            </a:solid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Shape 524"/>
            <p:cNvSpPr/>
            <p:nvPr/>
          </p:nvSpPr>
          <p:spPr>
            <a:xfrm>
              <a:off x="2490322" y="1285631"/>
              <a:ext cx="496800" cy="1971600"/>
            </a:xfrm>
            <a:prstGeom prst="cube">
              <a:avLst>
                <a:gd name="adj" fmla="val 58715"/>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525"/>
            <p:cNvSpPr/>
            <p:nvPr/>
          </p:nvSpPr>
          <p:spPr>
            <a:xfrm>
              <a:off x="3415748" y="1559723"/>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526"/>
            <p:cNvSpPr/>
            <p:nvPr/>
          </p:nvSpPr>
          <p:spPr>
            <a:xfrm>
              <a:off x="874248" y="1118981"/>
              <a:ext cx="438000" cy="2304900"/>
            </a:xfrm>
            <a:prstGeom prst="cube">
              <a:avLst>
                <a:gd name="adj" fmla="val 83337"/>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527"/>
            <p:cNvSpPr/>
            <p:nvPr/>
          </p:nvSpPr>
          <p:spPr>
            <a:xfrm>
              <a:off x="3959198" y="1559723"/>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528"/>
            <p:cNvSpPr/>
            <p:nvPr/>
          </p:nvSpPr>
          <p:spPr>
            <a:xfrm>
              <a:off x="4967273" y="1514231"/>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529"/>
            <p:cNvSpPr/>
            <p:nvPr/>
          </p:nvSpPr>
          <p:spPr>
            <a:xfrm>
              <a:off x="5510723" y="1514231"/>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530"/>
            <p:cNvSpPr/>
            <p:nvPr/>
          </p:nvSpPr>
          <p:spPr>
            <a:xfrm>
              <a:off x="6520898" y="1176131"/>
              <a:ext cx="394200" cy="2014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533"/>
            <p:cNvSpPr/>
            <p:nvPr/>
          </p:nvSpPr>
          <p:spPr>
            <a:xfrm>
              <a:off x="6573248" y="16776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4"/>
            <p:cNvSpPr/>
            <p:nvPr/>
          </p:nvSpPr>
          <p:spPr>
            <a:xfrm>
              <a:off x="6573248" y="18879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5"/>
            <p:cNvSpPr/>
            <p:nvPr/>
          </p:nvSpPr>
          <p:spPr>
            <a:xfrm>
              <a:off x="6573248" y="20982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6"/>
            <p:cNvSpPr/>
            <p:nvPr/>
          </p:nvSpPr>
          <p:spPr>
            <a:xfrm>
              <a:off x="6573248" y="230860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7"/>
            <p:cNvSpPr/>
            <p:nvPr/>
          </p:nvSpPr>
          <p:spPr>
            <a:xfrm>
              <a:off x="6573248" y="25189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538"/>
            <p:cNvSpPr/>
            <p:nvPr/>
          </p:nvSpPr>
          <p:spPr>
            <a:xfrm>
              <a:off x="6573248" y="27292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539"/>
            <p:cNvSpPr/>
            <p:nvPr/>
          </p:nvSpPr>
          <p:spPr>
            <a:xfrm>
              <a:off x="6573248" y="29395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540"/>
            <p:cNvSpPr/>
            <p:nvPr/>
          </p:nvSpPr>
          <p:spPr>
            <a:xfrm>
              <a:off x="7225748" y="1371356"/>
              <a:ext cx="394200" cy="1618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542"/>
            <p:cNvSpPr/>
            <p:nvPr/>
          </p:nvSpPr>
          <p:spPr>
            <a:xfrm>
              <a:off x="7278098" y="16735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543"/>
            <p:cNvSpPr/>
            <p:nvPr/>
          </p:nvSpPr>
          <p:spPr>
            <a:xfrm>
              <a:off x="7278098" y="18838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544"/>
            <p:cNvSpPr/>
            <p:nvPr/>
          </p:nvSpPr>
          <p:spPr>
            <a:xfrm>
              <a:off x="7278098" y="20941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545"/>
            <p:cNvSpPr/>
            <p:nvPr/>
          </p:nvSpPr>
          <p:spPr>
            <a:xfrm>
              <a:off x="7278098" y="230450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546"/>
            <p:cNvSpPr/>
            <p:nvPr/>
          </p:nvSpPr>
          <p:spPr>
            <a:xfrm>
              <a:off x="7278098" y="25148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547"/>
            <p:cNvSpPr/>
            <p:nvPr/>
          </p:nvSpPr>
          <p:spPr>
            <a:xfrm>
              <a:off x="7278098" y="27251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548"/>
            <p:cNvSpPr/>
            <p:nvPr/>
          </p:nvSpPr>
          <p:spPr>
            <a:xfrm>
              <a:off x="7935323" y="1625206"/>
              <a:ext cx="394200" cy="11559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549"/>
            <p:cNvSpPr/>
            <p:nvPr/>
          </p:nvSpPr>
          <p:spPr>
            <a:xfrm>
              <a:off x="7987673" y="16735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 name="Shape 550"/>
            <p:cNvSpPr/>
            <p:nvPr/>
          </p:nvSpPr>
          <p:spPr>
            <a:xfrm>
              <a:off x="7987673" y="18838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551"/>
            <p:cNvSpPr/>
            <p:nvPr/>
          </p:nvSpPr>
          <p:spPr>
            <a:xfrm>
              <a:off x="7987673" y="20941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552"/>
            <p:cNvSpPr/>
            <p:nvPr/>
          </p:nvSpPr>
          <p:spPr>
            <a:xfrm>
              <a:off x="7987673" y="230450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553"/>
            <p:cNvSpPr/>
            <p:nvPr/>
          </p:nvSpPr>
          <p:spPr>
            <a:xfrm>
              <a:off x="7987673" y="25148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554"/>
            <p:cNvSpPr/>
            <p:nvPr/>
          </p:nvSpPr>
          <p:spPr>
            <a:xfrm rot="19429562">
              <a:off x="929819" y="2259815"/>
              <a:ext cx="439652" cy="331642"/>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33" name="Shape 555"/>
            <p:cNvGrpSpPr/>
            <p:nvPr/>
          </p:nvGrpSpPr>
          <p:grpSpPr>
            <a:xfrm>
              <a:off x="1074276" y="2180889"/>
              <a:ext cx="736437" cy="485876"/>
              <a:chOff x="733425" y="2104923"/>
              <a:chExt cx="962035" cy="485876"/>
            </a:xfrm>
          </p:grpSpPr>
          <p:cxnSp>
            <p:nvCxnSpPr>
              <p:cNvPr id="34" name="Shape 556"/>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35" name="Shape 557"/>
              <p:cNvCxnSpPr/>
              <p:nvPr/>
            </p:nvCxnSpPr>
            <p:spPr>
              <a:xfrm>
                <a:off x="733425" y="2219325"/>
                <a:ext cx="943200" cy="114300"/>
              </a:xfrm>
              <a:prstGeom prst="straightConnector1">
                <a:avLst/>
              </a:prstGeom>
              <a:noFill/>
              <a:ln w="19050" cap="flat" cmpd="sng">
                <a:solidFill>
                  <a:srgbClr val="000000"/>
                </a:solidFill>
                <a:prstDash val="solid"/>
                <a:round/>
                <a:headEnd type="none" w="lg" len="lg"/>
                <a:tailEnd type="none" w="lg" len="lg"/>
              </a:ln>
            </p:spPr>
          </p:cxnSp>
          <p:cxnSp>
            <p:nvCxnSpPr>
              <p:cNvPr id="36" name="Shape 558"/>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37" name="Shape 559"/>
              <p:cNvCxnSpPr/>
              <p:nvPr/>
            </p:nvCxnSpPr>
            <p:spPr>
              <a:xfrm rot="10800000" flipH="1">
                <a:off x="942760" y="2342914"/>
                <a:ext cx="752699" cy="143100"/>
              </a:xfrm>
              <a:prstGeom prst="straightConnector1">
                <a:avLst/>
              </a:prstGeom>
              <a:noFill/>
              <a:ln w="19050" cap="flat" cmpd="sng">
                <a:solidFill>
                  <a:srgbClr val="000000"/>
                </a:solidFill>
                <a:prstDash val="solid"/>
                <a:round/>
                <a:headEnd type="none" w="lg" len="lg"/>
                <a:tailEnd type="none" w="lg" len="lg"/>
              </a:ln>
            </p:spPr>
          </p:cxnSp>
        </p:grpSp>
        <p:sp>
          <p:nvSpPr>
            <p:cNvPr id="38" name="Shape 560"/>
            <p:cNvSpPr/>
            <p:nvPr/>
          </p:nvSpPr>
          <p:spPr>
            <a:xfrm rot="19431478">
              <a:off x="2656345" y="2187813"/>
              <a:ext cx="396752" cy="254775"/>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39" name="Shape 561"/>
            <p:cNvGrpSpPr/>
            <p:nvPr/>
          </p:nvGrpSpPr>
          <p:grpSpPr>
            <a:xfrm>
              <a:off x="2772063" y="2123867"/>
              <a:ext cx="639757" cy="394224"/>
              <a:chOff x="702653" y="2062065"/>
              <a:chExt cx="992796" cy="528734"/>
            </a:xfrm>
          </p:grpSpPr>
          <p:cxnSp>
            <p:nvCxnSpPr>
              <p:cNvPr id="40" name="Shape 562"/>
              <p:cNvCxnSpPr/>
              <p:nvPr/>
            </p:nvCxnSpPr>
            <p:spPr>
              <a:xfrm>
                <a:off x="926625" y="2062065"/>
                <a:ext cx="759000" cy="279300"/>
              </a:xfrm>
              <a:prstGeom prst="straightConnector1">
                <a:avLst/>
              </a:prstGeom>
              <a:noFill/>
              <a:ln w="19050" cap="flat" cmpd="sng">
                <a:solidFill>
                  <a:srgbClr val="000000"/>
                </a:solidFill>
                <a:prstDash val="solid"/>
                <a:round/>
                <a:headEnd type="none" w="lg" len="lg"/>
                <a:tailEnd type="none" w="lg" len="lg"/>
              </a:ln>
            </p:spPr>
          </p:cxnSp>
          <p:cxnSp>
            <p:nvCxnSpPr>
              <p:cNvPr id="41" name="Shape 563"/>
              <p:cNvCxnSpPr/>
              <p:nvPr/>
            </p:nvCxnSpPr>
            <p:spPr>
              <a:xfrm>
                <a:off x="702653" y="2228140"/>
                <a:ext cx="973800" cy="105300"/>
              </a:xfrm>
              <a:prstGeom prst="straightConnector1">
                <a:avLst/>
              </a:prstGeom>
              <a:noFill/>
              <a:ln w="19050" cap="flat" cmpd="sng">
                <a:solidFill>
                  <a:srgbClr val="000000"/>
                </a:solidFill>
                <a:prstDash val="solid"/>
                <a:round/>
                <a:headEnd type="none" w="lg" len="lg"/>
                <a:tailEnd type="none" w="lg" len="lg"/>
              </a:ln>
            </p:spPr>
          </p:cxnSp>
          <p:cxnSp>
            <p:nvCxnSpPr>
              <p:cNvPr id="42" name="Shape 564"/>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43" name="Shape 565"/>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sp>
          <p:nvSpPr>
            <p:cNvPr id="44" name="Shape 566"/>
            <p:cNvSpPr/>
            <p:nvPr/>
          </p:nvSpPr>
          <p:spPr>
            <a:xfrm rot="19433633">
              <a:off x="4321749" y="2245959"/>
              <a:ext cx="369092" cy="262694"/>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45" name="Shape 567"/>
            <p:cNvGrpSpPr/>
            <p:nvPr/>
          </p:nvGrpSpPr>
          <p:grpSpPr>
            <a:xfrm>
              <a:off x="4453972" y="2162654"/>
              <a:ext cx="517036" cy="429320"/>
              <a:chOff x="719356" y="2104923"/>
              <a:chExt cx="976093" cy="485876"/>
            </a:xfrm>
          </p:grpSpPr>
          <p:cxnSp>
            <p:nvCxnSpPr>
              <p:cNvPr id="46" name="Shape 568"/>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47" name="Shape 569"/>
              <p:cNvCxnSpPr/>
              <p:nvPr/>
            </p:nvCxnSpPr>
            <p:spPr>
              <a:xfrm>
                <a:off x="719356" y="2255020"/>
                <a:ext cx="956999" cy="78900"/>
              </a:xfrm>
              <a:prstGeom prst="straightConnector1">
                <a:avLst/>
              </a:prstGeom>
              <a:noFill/>
              <a:ln w="19050" cap="flat" cmpd="sng">
                <a:solidFill>
                  <a:srgbClr val="000000"/>
                </a:solidFill>
                <a:prstDash val="solid"/>
                <a:round/>
                <a:headEnd type="none" w="lg" len="lg"/>
                <a:tailEnd type="none" w="lg" len="lg"/>
              </a:ln>
            </p:spPr>
          </p:cxnSp>
          <p:cxnSp>
            <p:nvCxnSpPr>
              <p:cNvPr id="48" name="Shape 570"/>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49" name="Shape 571"/>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cxnSp>
          <p:nvCxnSpPr>
            <p:cNvPr id="50" name="Shape 572"/>
            <p:cNvCxnSpPr/>
            <p:nvPr/>
          </p:nvCxnSpPr>
          <p:spPr>
            <a:xfrm rot="10800000" flipH="1">
              <a:off x="6181935" y="2173981"/>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1" name="Shape 573"/>
            <p:cNvCxnSpPr/>
            <p:nvPr/>
          </p:nvCxnSpPr>
          <p:spPr>
            <a:xfrm rot="10800000" flipH="1">
              <a:off x="6909010" y="2173981"/>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2" name="Shape 574"/>
            <p:cNvCxnSpPr/>
            <p:nvPr/>
          </p:nvCxnSpPr>
          <p:spPr>
            <a:xfrm rot="10800000" flipH="1">
              <a:off x="7616260" y="2173981"/>
              <a:ext cx="309600" cy="2400"/>
            </a:xfrm>
            <a:prstGeom prst="straightConnector1">
              <a:avLst/>
            </a:prstGeom>
            <a:noFill/>
            <a:ln w="28575" cap="flat" cmpd="sng">
              <a:solidFill>
                <a:srgbClr val="000000"/>
              </a:solidFill>
              <a:prstDash val="solid"/>
              <a:round/>
              <a:headEnd type="none" w="lg" len="lg"/>
              <a:tailEnd type="triangle" w="lg" len="lg"/>
            </a:ln>
          </p:spPr>
        </p:cxnSp>
        <p:sp>
          <p:nvSpPr>
            <p:cNvPr id="53" name="Shape 583"/>
            <p:cNvSpPr txBox="1"/>
            <p:nvPr/>
          </p:nvSpPr>
          <p:spPr>
            <a:xfrm rot="16200000">
              <a:off x="3282679"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4" name="Shape 584"/>
            <p:cNvSpPr txBox="1"/>
            <p:nvPr/>
          </p:nvSpPr>
          <p:spPr>
            <a:xfrm rot="16200000">
              <a:off x="3800441" y="2417786"/>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5" name="Shape 589"/>
            <p:cNvSpPr txBox="1"/>
            <p:nvPr/>
          </p:nvSpPr>
          <p:spPr>
            <a:xfrm rot="16200000">
              <a:off x="1528430" y="2450617"/>
              <a:ext cx="665700" cy="394199"/>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6" name="Shape 590"/>
            <p:cNvSpPr txBox="1"/>
            <p:nvPr/>
          </p:nvSpPr>
          <p:spPr>
            <a:xfrm rot="16200000">
              <a:off x="2247154" y="2460661"/>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7" name="Shape 591"/>
            <p:cNvSpPr txBox="1"/>
            <p:nvPr/>
          </p:nvSpPr>
          <p:spPr>
            <a:xfrm rot="16200000">
              <a:off x="4859304"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8" name="Shape 592"/>
            <p:cNvSpPr txBox="1"/>
            <p:nvPr/>
          </p:nvSpPr>
          <p:spPr>
            <a:xfrm>
              <a:off x="-391095" y="1428106"/>
              <a:ext cx="1256400" cy="394200"/>
            </a:xfrm>
            <a:prstGeom prst="rect">
              <a:avLst/>
            </a:prstGeom>
            <a:noFill/>
            <a:ln>
              <a:noFill/>
            </a:ln>
          </p:spPr>
          <p:txBody>
            <a:bodyPr lIns="91425" tIns="91425" rIns="91425" bIns="91425" anchor="t" anchorCtr="0">
              <a:noAutofit/>
            </a:bodyPr>
            <a:lstStyle/>
            <a:p>
              <a:pPr lvl="0" rtl="0">
                <a:spcBef>
                  <a:spcPts val="0"/>
                </a:spcBef>
                <a:buNone/>
              </a:pPr>
              <a:r>
                <a:rPr lang="en" dirty="0"/>
                <a:t>Input Image</a:t>
              </a:r>
            </a:p>
          </p:txBody>
        </p:sp>
        <p:sp>
          <p:nvSpPr>
            <p:cNvPr id="59" name="Shape 593"/>
            <p:cNvSpPr txBox="1"/>
            <p:nvPr/>
          </p:nvSpPr>
          <p:spPr>
            <a:xfrm rot="16200000">
              <a:off x="1882116"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Pool</a:t>
              </a:r>
            </a:p>
          </p:txBody>
        </p:sp>
        <p:sp>
          <p:nvSpPr>
            <p:cNvPr id="60" name="Shape 594"/>
            <p:cNvSpPr txBox="1"/>
            <p:nvPr/>
          </p:nvSpPr>
          <p:spPr>
            <a:xfrm rot="16200000">
              <a:off x="5378416"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61" name="Shape 595"/>
            <p:cNvSpPr txBox="1"/>
            <p:nvPr/>
          </p:nvSpPr>
          <p:spPr>
            <a:xfrm rot="16200000">
              <a:off x="6167561" y="2394143"/>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62" name="Shape 596"/>
            <p:cNvSpPr txBox="1"/>
            <p:nvPr/>
          </p:nvSpPr>
          <p:spPr>
            <a:xfrm rot="16200000">
              <a:off x="6882998" y="2210831"/>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63" name="Shape 597"/>
            <p:cNvSpPr txBox="1"/>
            <p:nvPr/>
          </p:nvSpPr>
          <p:spPr>
            <a:xfrm rot="16200000">
              <a:off x="7612298" y="1933368"/>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grpSp>
      <p:grpSp>
        <p:nvGrpSpPr>
          <p:cNvPr id="65" name="组合 64"/>
          <p:cNvGrpSpPr/>
          <p:nvPr/>
        </p:nvGrpSpPr>
        <p:grpSpPr>
          <a:xfrm>
            <a:off x="523327" y="3277670"/>
            <a:ext cx="3549313" cy="1803406"/>
            <a:chOff x="-618070" y="-85069"/>
            <a:chExt cx="3549313" cy="1803406"/>
          </a:xfrm>
        </p:grpSpPr>
        <p:sp>
          <p:nvSpPr>
            <p:cNvPr id="66" name="矩形 65"/>
            <p:cNvSpPr/>
            <p:nvPr/>
          </p:nvSpPr>
          <p:spPr>
            <a:xfrm>
              <a:off x="-557334" y="-85069"/>
              <a:ext cx="3488577" cy="1803406"/>
            </a:xfrm>
            <a:prstGeom prst="rect">
              <a:avLst/>
            </a:prstGeom>
            <a:solidFill>
              <a:schemeClr val="bg1">
                <a:lumMod val="95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a:off x="-618070" y="-56497"/>
              <a:ext cx="3435570" cy="1659778"/>
              <a:chOff x="-674886" y="1302212"/>
              <a:chExt cx="3435570" cy="1659778"/>
            </a:xfrm>
          </p:grpSpPr>
          <p:grpSp>
            <p:nvGrpSpPr>
              <p:cNvPr id="68" name="组合 67"/>
              <p:cNvGrpSpPr/>
              <p:nvPr/>
            </p:nvGrpSpPr>
            <p:grpSpPr>
              <a:xfrm>
                <a:off x="-674886" y="1378338"/>
                <a:ext cx="1453682" cy="1491104"/>
                <a:chOff x="2587066" y="3142722"/>
                <a:chExt cx="1618990" cy="1451256"/>
              </a:xfrm>
            </p:grpSpPr>
            <p:sp>
              <p:nvSpPr>
                <p:cNvPr id="104" name="矩形 103"/>
                <p:cNvSpPr/>
                <p:nvPr/>
              </p:nvSpPr>
              <p:spPr>
                <a:xfrm>
                  <a:off x="2836639" y="3142722"/>
                  <a:ext cx="1178380" cy="1092927"/>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p:nvSpPr>
              <p:spPr>
                <a:xfrm>
                  <a:off x="2930011" y="3231160"/>
                  <a:ext cx="1178380" cy="1092927"/>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3027676" y="3323892"/>
                  <a:ext cx="1178380" cy="1092927"/>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左大括号 106"/>
                <p:cNvSpPr/>
                <p:nvPr/>
              </p:nvSpPr>
              <p:spPr>
                <a:xfrm rot="18762560">
                  <a:off x="2837890" y="4236826"/>
                  <a:ext cx="80857" cy="284099"/>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8" name="文本框 107"/>
                <p:cNvSpPr txBox="1"/>
                <p:nvPr/>
              </p:nvSpPr>
              <p:spPr>
                <a:xfrm>
                  <a:off x="2587066" y="4294426"/>
                  <a:ext cx="316353" cy="299552"/>
                </a:xfrm>
                <a:prstGeom prst="rect">
                  <a:avLst/>
                </a:prstGeom>
                <a:noFill/>
              </p:spPr>
              <p:txBody>
                <a:bodyPr wrap="none" rtlCol="0">
                  <a:spAutoFit/>
                </a:bodyPr>
                <a:lstStyle/>
                <a:p>
                  <a:r>
                    <a:rPr lang="en-US" altLang="zh-CN" dirty="0">
                      <a:solidFill>
                        <a:srgbClr val="FF0000"/>
                      </a:solidFill>
                    </a:rPr>
                    <a:t>3</a:t>
                  </a:r>
                  <a:endParaRPr lang="zh-CN" altLang="en-US" dirty="0">
                    <a:solidFill>
                      <a:srgbClr val="FF0000"/>
                    </a:solidFill>
                  </a:endParaRPr>
                </a:p>
              </p:txBody>
            </p:sp>
          </p:grpSp>
          <p:grpSp>
            <p:nvGrpSpPr>
              <p:cNvPr id="69" name="组合 68"/>
              <p:cNvGrpSpPr/>
              <p:nvPr/>
            </p:nvGrpSpPr>
            <p:grpSpPr>
              <a:xfrm>
                <a:off x="933092" y="1302212"/>
                <a:ext cx="1827592" cy="1659778"/>
                <a:chOff x="4565223" y="2998355"/>
                <a:chExt cx="1932942" cy="1680439"/>
              </a:xfrm>
            </p:grpSpPr>
            <p:sp>
              <p:nvSpPr>
                <p:cNvPr id="93" name="矩形 92"/>
                <p:cNvSpPr/>
                <p:nvPr/>
              </p:nvSpPr>
              <p:spPr>
                <a:xfrm>
                  <a:off x="4565223" y="3115616"/>
                  <a:ext cx="1034360" cy="97021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a:off x="4658594" y="3204054"/>
                  <a:ext cx="1034360" cy="97021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4751966" y="3292494"/>
                  <a:ext cx="1034360" cy="97021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4849631" y="3385226"/>
                  <a:ext cx="1034360" cy="97021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左大括号 96"/>
                <p:cNvSpPr/>
                <p:nvPr/>
              </p:nvSpPr>
              <p:spPr>
                <a:xfrm rot="8397876">
                  <a:off x="5770716" y="3050150"/>
                  <a:ext cx="71850" cy="396749"/>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8" name="文本框 97"/>
                <p:cNvSpPr txBox="1"/>
                <p:nvPr/>
              </p:nvSpPr>
              <p:spPr>
                <a:xfrm>
                  <a:off x="5755377" y="2998355"/>
                  <a:ext cx="405541" cy="311608"/>
                </a:xfrm>
                <a:prstGeom prst="rect">
                  <a:avLst/>
                </a:prstGeom>
                <a:noFill/>
              </p:spPr>
              <p:txBody>
                <a:bodyPr wrap="none" rtlCol="0">
                  <a:spAutoFit/>
                </a:bodyPr>
                <a:lstStyle/>
                <a:p>
                  <a:r>
                    <a:rPr lang="en-US" altLang="zh-CN" dirty="0" smtClean="0">
                      <a:solidFill>
                        <a:srgbClr val="FF0000"/>
                      </a:solidFill>
                    </a:rPr>
                    <a:t>64</a:t>
                  </a:r>
                  <a:endParaRPr lang="zh-CN" altLang="en-US" dirty="0">
                    <a:solidFill>
                      <a:srgbClr val="FF0000"/>
                    </a:solidFill>
                  </a:endParaRPr>
                </a:p>
              </p:txBody>
            </p:sp>
            <p:sp>
              <p:nvSpPr>
                <p:cNvPr id="99" name="左大括号 98"/>
                <p:cNvSpPr/>
                <p:nvPr/>
              </p:nvSpPr>
              <p:spPr>
                <a:xfrm rot="10800000">
                  <a:off x="5928104" y="3434277"/>
                  <a:ext cx="52866" cy="921175"/>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0" name="左大括号 99"/>
                <p:cNvSpPr/>
                <p:nvPr/>
              </p:nvSpPr>
              <p:spPr>
                <a:xfrm rot="16200000">
                  <a:off x="5306230" y="3896210"/>
                  <a:ext cx="103491" cy="1063738"/>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1" name="文本框 100"/>
                <p:cNvSpPr txBox="1"/>
                <p:nvPr/>
              </p:nvSpPr>
              <p:spPr>
                <a:xfrm>
                  <a:off x="5987509" y="3906158"/>
                  <a:ext cx="510656" cy="311608"/>
                </a:xfrm>
                <a:prstGeom prst="rect">
                  <a:avLst/>
                </a:prstGeom>
                <a:noFill/>
              </p:spPr>
              <p:txBody>
                <a:bodyPr wrap="none" rtlCol="0">
                  <a:spAutoFit/>
                </a:bodyPr>
                <a:lstStyle/>
                <a:p>
                  <a:r>
                    <a:rPr lang="en-US" altLang="zh-CN" dirty="0" smtClean="0">
                      <a:solidFill>
                        <a:srgbClr val="FF0000"/>
                      </a:solidFill>
                    </a:rPr>
                    <a:t>224</a:t>
                  </a:r>
                  <a:endParaRPr lang="zh-CN" altLang="en-US" dirty="0">
                    <a:solidFill>
                      <a:srgbClr val="FF0000"/>
                    </a:solidFill>
                  </a:endParaRPr>
                </a:p>
              </p:txBody>
            </p:sp>
            <p:sp>
              <p:nvSpPr>
                <p:cNvPr id="102" name="文本框 101"/>
                <p:cNvSpPr txBox="1"/>
                <p:nvPr/>
              </p:nvSpPr>
              <p:spPr>
                <a:xfrm>
                  <a:off x="5515155" y="4367186"/>
                  <a:ext cx="510656" cy="311608"/>
                </a:xfrm>
                <a:prstGeom prst="rect">
                  <a:avLst/>
                </a:prstGeom>
                <a:noFill/>
              </p:spPr>
              <p:txBody>
                <a:bodyPr wrap="none" rtlCol="0">
                  <a:spAutoFit/>
                </a:bodyPr>
                <a:lstStyle/>
                <a:p>
                  <a:r>
                    <a:rPr lang="en-US" altLang="zh-CN" dirty="0" smtClean="0">
                      <a:solidFill>
                        <a:srgbClr val="FF0000"/>
                      </a:solidFill>
                    </a:rPr>
                    <a:t>224</a:t>
                  </a:r>
                  <a:endParaRPr lang="zh-CN" altLang="en-US" dirty="0">
                    <a:solidFill>
                      <a:srgbClr val="FF0000"/>
                    </a:solidFill>
                  </a:endParaRPr>
                </a:p>
              </p:txBody>
            </p:sp>
          </p:grpSp>
          <p:grpSp>
            <p:nvGrpSpPr>
              <p:cNvPr id="70" name="组合 69"/>
              <p:cNvGrpSpPr/>
              <p:nvPr/>
            </p:nvGrpSpPr>
            <p:grpSpPr>
              <a:xfrm>
                <a:off x="48139" y="1816062"/>
                <a:ext cx="1523779" cy="703564"/>
                <a:chOff x="3570590" y="2178350"/>
                <a:chExt cx="2873424" cy="1112082"/>
              </a:xfrm>
            </p:grpSpPr>
            <p:grpSp>
              <p:nvGrpSpPr>
                <p:cNvPr id="71" name="组合 70"/>
                <p:cNvGrpSpPr/>
                <p:nvPr/>
              </p:nvGrpSpPr>
              <p:grpSpPr>
                <a:xfrm>
                  <a:off x="3570590" y="2178350"/>
                  <a:ext cx="2873424" cy="702890"/>
                  <a:chOff x="3709577" y="2178965"/>
                  <a:chExt cx="2873424" cy="702890"/>
                </a:xfrm>
              </p:grpSpPr>
              <p:sp>
                <p:nvSpPr>
                  <p:cNvPr id="74" name="矩形 73"/>
                  <p:cNvSpPr/>
                  <p:nvPr/>
                </p:nvSpPr>
                <p:spPr bwMode="auto">
                  <a:xfrm>
                    <a:off x="3715774" y="2179647"/>
                    <a:ext cx="243644" cy="243644"/>
                  </a:xfrm>
                  <a:prstGeom prst="rect">
                    <a:avLst/>
                  </a:pr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5" name="矩形 74"/>
                  <p:cNvSpPr/>
                  <p:nvPr/>
                </p:nvSpPr>
                <p:spPr bwMode="auto">
                  <a:xfrm>
                    <a:off x="3868174" y="2332047"/>
                    <a:ext cx="243644" cy="243644"/>
                  </a:xfrm>
                  <a:prstGeom prst="rect">
                    <a:avLst/>
                  </a:prstGeom>
                  <a:solidFill>
                    <a:srgbClr val="FFFF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6" name="矩形 75"/>
                  <p:cNvSpPr/>
                  <p:nvPr/>
                </p:nvSpPr>
                <p:spPr bwMode="auto">
                  <a:xfrm>
                    <a:off x="4020574" y="2484447"/>
                    <a:ext cx="243644" cy="243644"/>
                  </a:xfrm>
                  <a:prstGeom prst="rect">
                    <a:avLst/>
                  </a:prstGeom>
                  <a:solidFill>
                    <a:srgbClr val="92D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7" name="矩形 76"/>
                  <p:cNvSpPr/>
                  <p:nvPr/>
                </p:nvSpPr>
                <p:spPr bwMode="auto">
                  <a:xfrm>
                    <a:off x="4172974" y="2636847"/>
                    <a:ext cx="243644" cy="243644"/>
                  </a:xfrm>
                  <a:prstGeom prst="rect">
                    <a:avLst/>
                  </a:prstGeom>
                  <a:solidFill>
                    <a:srgbClr val="00B0F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cxnSp>
                <p:nvCxnSpPr>
                  <p:cNvPr id="78" name="直接连接符 77"/>
                  <p:cNvCxnSpPr/>
                  <p:nvPr/>
                </p:nvCxnSpPr>
                <p:spPr bwMode="auto">
                  <a:xfrm>
                    <a:off x="3959418" y="2179647"/>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9" name="直接连接符 78"/>
                  <p:cNvCxnSpPr/>
                  <p:nvPr/>
                </p:nvCxnSpPr>
                <p:spPr bwMode="auto">
                  <a:xfrm>
                    <a:off x="3709577" y="2424655"/>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0" name="直接连接符 79"/>
                  <p:cNvCxnSpPr/>
                  <p:nvPr/>
                </p:nvCxnSpPr>
                <p:spPr bwMode="auto">
                  <a:xfrm>
                    <a:off x="3710601" y="2178965"/>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1" name="直接连接符 80"/>
                  <p:cNvCxnSpPr>
                    <a:stCxn id="77" idx="1"/>
                    <a:endCxn id="77" idx="3"/>
                  </p:cNvCxnSpPr>
                  <p:nvPr/>
                </p:nvCxnSpPr>
                <p:spPr bwMode="auto">
                  <a:xfrm>
                    <a:off x="4172974" y="27586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2" name="直接连接符 81"/>
                  <p:cNvCxnSpPr>
                    <a:stCxn id="76" idx="1"/>
                    <a:endCxn id="76" idx="3"/>
                  </p:cNvCxnSpPr>
                  <p:nvPr/>
                </p:nvCxnSpPr>
                <p:spPr bwMode="auto">
                  <a:xfrm>
                    <a:off x="4020574" y="26062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3" name="直接连接符 82"/>
                  <p:cNvCxnSpPr>
                    <a:stCxn id="75" idx="1"/>
                    <a:endCxn id="75" idx="3"/>
                  </p:cNvCxnSpPr>
                  <p:nvPr/>
                </p:nvCxnSpPr>
                <p:spPr bwMode="auto">
                  <a:xfrm>
                    <a:off x="3868174" y="24538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4" name="直接连接符 83"/>
                  <p:cNvCxnSpPr>
                    <a:stCxn id="74" idx="1"/>
                    <a:endCxn id="74" idx="3"/>
                  </p:cNvCxnSpPr>
                  <p:nvPr/>
                </p:nvCxnSpPr>
                <p:spPr bwMode="auto">
                  <a:xfrm>
                    <a:off x="3715774" y="23014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5" name="直接连接符 84"/>
                  <p:cNvCxnSpPr>
                    <a:stCxn id="77" idx="2"/>
                    <a:endCxn id="77" idx="0"/>
                  </p:cNvCxnSpPr>
                  <p:nvPr/>
                </p:nvCxnSpPr>
                <p:spPr bwMode="auto">
                  <a:xfrm flipV="1">
                    <a:off x="4294796" y="26368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6" name="直接连接符 85"/>
                  <p:cNvCxnSpPr>
                    <a:stCxn id="76" idx="2"/>
                    <a:endCxn id="76" idx="0"/>
                  </p:cNvCxnSpPr>
                  <p:nvPr/>
                </p:nvCxnSpPr>
                <p:spPr bwMode="auto">
                  <a:xfrm flipV="1">
                    <a:off x="4142396" y="24844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7" name="直接连接符 86"/>
                  <p:cNvCxnSpPr>
                    <a:stCxn id="75" idx="2"/>
                    <a:endCxn id="75" idx="0"/>
                  </p:cNvCxnSpPr>
                  <p:nvPr/>
                </p:nvCxnSpPr>
                <p:spPr bwMode="auto">
                  <a:xfrm flipV="1">
                    <a:off x="3989996" y="23320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8" name="直接连接符 87"/>
                  <p:cNvCxnSpPr/>
                  <p:nvPr/>
                </p:nvCxnSpPr>
                <p:spPr bwMode="auto">
                  <a:xfrm flipV="1">
                    <a:off x="3837596" y="21796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89" name="直接连接符 88"/>
                  <p:cNvCxnSpPr>
                    <a:endCxn id="91" idx="0"/>
                  </p:cNvCxnSpPr>
                  <p:nvPr/>
                </p:nvCxnSpPr>
                <p:spPr bwMode="auto">
                  <a:xfrm>
                    <a:off x="4079461" y="2210765"/>
                    <a:ext cx="2465802" cy="335347"/>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90" name="直接连接符 89"/>
                  <p:cNvCxnSpPr>
                    <a:stCxn id="77" idx="2"/>
                    <a:endCxn id="91" idx="2"/>
                  </p:cNvCxnSpPr>
                  <p:nvPr/>
                </p:nvCxnSpPr>
                <p:spPr bwMode="auto">
                  <a:xfrm flipV="1">
                    <a:off x="4294796" y="2620586"/>
                    <a:ext cx="2250467" cy="259905"/>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91" name="矩形 90"/>
                  <p:cNvSpPr/>
                  <p:nvPr/>
                </p:nvSpPr>
                <p:spPr bwMode="auto">
                  <a:xfrm>
                    <a:off x="6508025" y="2546111"/>
                    <a:ext cx="74475" cy="74475"/>
                  </a:xfrm>
                  <a:prstGeom prst="rect">
                    <a:avLst/>
                  </a:prstGeom>
                  <a:solidFill>
                    <a:srgbClr val="FFFF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mc:AlternateContent xmlns:mc="http://schemas.openxmlformats.org/markup-compatibility/2006" xmlns:a14="http://schemas.microsoft.com/office/drawing/2010/main">
                <mc:Choice Requires="a14">
                  <p:sp>
                    <p:nvSpPr>
                      <p:cNvPr id="92" name="文本框 91"/>
                      <p:cNvSpPr txBox="1"/>
                      <p:nvPr/>
                    </p:nvSpPr>
                    <p:spPr>
                      <a:xfrm>
                        <a:off x="6332419" y="2236046"/>
                        <a:ext cx="250582" cy="202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100" i="1" smtClean="0">
                                      <a:latin typeface="Cambria Math" charset="0"/>
                                    </a:rPr>
                                  </m:ctrlPr>
                                </m:sSubSupPr>
                                <m:e>
                                  <m:r>
                                    <a:rPr lang="en-US" altLang="zh-CN" sz="1100" b="0" i="1" smtClean="0">
                                      <a:latin typeface="Cambria Math" panose="02040503050406030204" pitchFamily="18" charset="0"/>
                                    </a:rPr>
                                    <m:t>𝑤</m:t>
                                  </m:r>
                                </m:e>
                                <m:sub>
                                  <m:r>
                                    <a:rPr lang="en-US" altLang="zh-CN" sz="1100" b="0" i="1" smtClean="0">
                                      <a:latin typeface="Cambria Math" panose="02040503050406030204" pitchFamily="18" charset="0"/>
                                    </a:rPr>
                                    <m:t>𝑖𝑗</m:t>
                                  </m:r>
                                </m:sub>
                                <m:sup>
                                  <m:r>
                                    <a:rPr lang="en-US" altLang="zh-CN" sz="1100" b="0" i="1" smtClean="0">
                                      <a:latin typeface="Cambria Math" panose="02040503050406030204" pitchFamily="18" charset="0"/>
                                    </a:rPr>
                                    <m:t>1</m:t>
                                  </m:r>
                                  <m:r>
                                    <a:rPr lang="en-US" altLang="zh-CN" sz="1100" b="0" i="1" smtClean="0">
                                      <a:latin typeface="Cambria Math" panose="02040503050406030204" pitchFamily="18" charset="0"/>
                                    </a:rPr>
                                    <m:t>𝑙</m:t>
                                  </m:r>
                                </m:sup>
                              </m:sSubSup>
                            </m:oMath>
                          </m:oMathPara>
                        </a14:m>
                        <a:endParaRPr lang="zh-CN" altLang="en-US" sz="1100" dirty="0" smtClean="0"/>
                      </a:p>
                    </p:txBody>
                  </p:sp>
                </mc:Choice>
                <mc:Fallback xmlns="">
                  <p:sp>
                    <p:nvSpPr>
                      <p:cNvPr id="89" name="文本框 88"/>
                      <p:cNvSpPr txBox="1">
                        <a:spLocks noRot="1" noChangeAspect="1" noMove="1" noResize="1" noEditPoints="1" noAdjustHandles="1" noChangeArrowheads="1" noChangeShapeType="1" noTextEdit="1"/>
                      </p:cNvSpPr>
                      <p:nvPr/>
                    </p:nvSpPr>
                    <p:spPr>
                      <a:xfrm>
                        <a:off x="6332419" y="2236046"/>
                        <a:ext cx="250582" cy="202043"/>
                      </a:xfrm>
                      <a:prstGeom prst="rect">
                        <a:avLst/>
                      </a:prstGeom>
                      <a:blipFill rotWithShape="0">
                        <a:blip r:embed="rId18"/>
                        <a:stretch>
                          <a:fillRect l="-21429" r="-42857" b="-64000"/>
                        </a:stretch>
                      </a:blipFill>
                    </p:spPr>
                    <p:txBody>
                      <a:bodyPr/>
                      <a:lstStyle/>
                      <a:p>
                        <a:r>
                          <a:rPr lang="zh-CN" altLang="en-US">
                            <a:noFill/>
                          </a:rPr>
                          <a:t> </a:t>
                        </a:r>
                      </a:p>
                    </p:txBody>
                  </p:sp>
                </mc:Fallback>
              </mc:AlternateContent>
            </p:grpSp>
            <p:sp>
              <p:nvSpPr>
                <p:cNvPr id="72" name="左大括号 71"/>
                <p:cNvSpPr/>
                <p:nvPr/>
              </p:nvSpPr>
              <p:spPr bwMode="auto">
                <a:xfrm rot="16200000">
                  <a:off x="4109863" y="2821208"/>
                  <a:ext cx="103201" cy="241196"/>
                </a:xfrm>
                <a:prstGeom prst="leftBrace">
                  <a:avLst>
                    <a:gd name="adj1" fmla="val 33032"/>
                    <a:gd name="adj2" fmla="val 50000"/>
                  </a:avLst>
                </a:prstGeom>
                <a:no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73" name="文本框 72"/>
                <p:cNvSpPr txBox="1"/>
                <p:nvPr/>
              </p:nvSpPr>
              <p:spPr>
                <a:xfrm>
                  <a:off x="3852417" y="2889082"/>
                  <a:ext cx="940068" cy="401350"/>
                </a:xfrm>
                <a:prstGeom prst="rect">
                  <a:avLst/>
                </a:prstGeom>
                <a:noFill/>
              </p:spPr>
              <p:txBody>
                <a:bodyPr wrap="square" rtlCol="0">
                  <a:spAutoFit/>
                </a:bodyPr>
                <a:lstStyle/>
                <a:p>
                  <a:r>
                    <a:rPr lang="en-US" altLang="zh-CN" sz="1050" dirty="0" smtClean="0">
                      <a:solidFill>
                        <a:srgbClr val="FF0000"/>
                      </a:solidFill>
                    </a:rPr>
                    <a:t>K=3</a:t>
                  </a:r>
                  <a:endParaRPr lang="zh-CN" altLang="en-US" sz="1050" dirty="0" smtClean="0">
                    <a:solidFill>
                      <a:srgbClr val="FF0000"/>
                    </a:solidFill>
                  </a:endParaRPr>
                </a:p>
              </p:txBody>
            </p:sp>
          </p:grpSp>
        </p:grpSp>
      </p:grpSp>
      <p:grpSp>
        <p:nvGrpSpPr>
          <p:cNvPr id="109" name="组合 108"/>
          <p:cNvGrpSpPr/>
          <p:nvPr/>
        </p:nvGrpSpPr>
        <p:grpSpPr>
          <a:xfrm>
            <a:off x="662944" y="2942826"/>
            <a:ext cx="3409696" cy="317773"/>
            <a:chOff x="803502" y="2460648"/>
            <a:chExt cx="3409696" cy="317773"/>
          </a:xfrm>
        </p:grpSpPr>
        <p:cxnSp>
          <p:nvCxnSpPr>
            <p:cNvPr id="111" name="直接连接符 110"/>
            <p:cNvCxnSpPr/>
            <p:nvPr/>
          </p:nvCxnSpPr>
          <p:spPr>
            <a:xfrm flipH="1">
              <a:off x="803502" y="2460648"/>
              <a:ext cx="1364608" cy="317773"/>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直接连接符 111"/>
            <p:cNvCxnSpPr/>
            <p:nvPr/>
          </p:nvCxnSpPr>
          <p:spPr>
            <a:xfrm>
              <a:off x="2168110" y="2460648"/>
              <a:ext cx="2045088" cy="313545"/>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024" name="组合 1023"/>
          <p:cNvGrpSpPr/>
          <p:nvPr/>
        </p:nvGrpSpPr>
        <p:grpSpPr>
          <a:xfrm>
            <a:off x="4645593" y="3041764"/>
            <a:ext cx="3490511" cy="2039311"/>
            <a:chOff x="4617645" y="3327936"/>
            <a:chExt cx="3490511" cy="2039311"/>
          </a:xfrm>
        </p:grpSpPr>
        <p:sp>
          <p:nvSpPr>
            <p:cNvPr id="123" name="矩形 122"/>
            <p:cNvSpPr/>
            <p:nvPr/>
          </p:nvSpPr>
          <p:spPr>
            <a:xfrm>
              <a:off x="4642547" y="3327936"/>
              <a:ext cx="3465609" cy="2039311"/>
            </a:xfrm>
            <a:prstGeom prst="rect">
              <a:avLst/>
            </a:prstGeom>
            <a:solidFill>
              <a:schemeClr val="bg1">
                <a:lumMod val="95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9" name="组合 178"/>
            <p:cNvGrpSpPr/>
            <p:nvPr/>
          </p:nvGrpSpPr>
          <p:grpSpPr>
            <a:xfrm>
              <a:off x="4617645" y="3509037"/>
              <a:ext cx="1449549" cy="1408111"/>
              <a:chOff x="4617645" y="3509037"/>
              <a:chExt cx="1449549" cy="1408111"/>
            </a:xfrm>
          </p:grpSpPr>
          <p:sp>
            <p:nvSpPr>
              <p:cNvPr id="178" name="矩形 177"/>
              <p:cNvSpPr/>
              <p:nvPr/>
            </p:nvSpPr>
            <p:spPr>
              <a:xfrm>
                <a:off x="4855255" y="3509037"/>
                <a:ext cx="738953" cy="784262"/>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p:cNvSpPr/>
              <p:nvPr/>
            </p:nvSpPr>
            <p:spPr>
              <a:xfrm>
                <a:off x="4916338" y="3579559"/>
                <a:ext cx="738953" cy="784262"/>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5"/>
              <p:cNvSpPr/>
              <p:nvPr/>
            </p:nvSpPr>
            <p:spPr>
              <a:xfrm>
                <a:off x="4983874" y="3647652"/>
                <a:ext cx="738953" cy="784262"/>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5" name="组合 124"/>
              <p:cNvGrpSpPr/>
              <p:nvPr/>
            </p:nvGrpSpPr>
            <p:grpSpPr>
              <a:xfrm>
                <a:off x="4617645" y="3730759"/>
                <a:ext cx="1449549" cy="1186389"/>
                <a:chOff x="2448926" y="3294981"/>
                <a:chExt cx="1614387" cy="1154684"/>
              </a:xfrm>
            </p:grpSpPr>
            <p:sp>
              <p:nvSpPr>
                <p:cNvPr id="160" name="矩形 159"/>
                <p:cNvSpPr/>
                <p:nvPr/>
              </p:nvSpPr>
              <p:spPr>
                <a:xfrm>
                  <a:off x="2955920" y="3294981"/>
                  <a:ext cx="822984" cy="76330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p:cNvSpPr/>
                <p:nvPr/>
              </p:nvSpPr>
              <p:spPr>
                <a:xfrm>
                  <a:off x="3049292" y="3383419"/>
                  <a:ext cx="822984" cy="76330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p:nvPr/>
              </p:nvSpPr>
              <p:spPr>
                <a:xfrm>
                  <a:off x="3142664" y="3471859"/>
                  <a:ext cx="822984" cy="76330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p:cNvSpPr/>
                <p:nvPr/>
              </p:nvSpPr>
              <p:spPr>
                <a:xfrm>
                  <a:off x="3240329" y="3564591"/>
                  <a:ext cx="822984" cy="763304"/>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左大括号 163"/>
                <p:cNvSpPr/>
                <p:nvPr/>
              </p:nvSpPr>
              <p:spPr>
                <a:xfrm rot="18762560">
                  <a:off x="2818873" y="3769403"/>
                  <a:ext cx="134774" cy="744004"/>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5" name="文本框 164"/>
                <p:cNvSpPr txBox="1"/>
                <p:nvPr/>
              </p:nvSpPr>
              <p:spPr>
                <a:xfrm>
                  <a:off x="2448926" y="4150113"/>
                  <a:ext cx="537729" cy="299552"/>
                </a:xfrm>
                <a:prstGeom prst="rect">
                  <a:avLst/>
                </a:prstGeom>
                <a:noFill/>
              </p:spPr>
              <p:txBody>
                <a:bodyPr wrap="none" rtlCol="0">
                  <a:spAutoFit/>
                </a:bodyPr>
                <a:lstStyle/>
                <a:p>
                  <a:r>
                    <a:rPr lang="en-US" altLang="zh-CN" dirty="0" smtClean="0">
                      <a:solidFill>
                        <a:srgbClr val="FF0000"/>
                      </a:solidFill>
                    </a:rPr>
                    <a:t>128</a:t>
                  </a:r>
                  <a:endParaRPr lang="zh-CN" altLang="en-US" dirty="0">
                    <a:solidFill>
                      <a:srgbClr val="FF0000"/>
                    </a:solidFill>
                  </a:endParaRPr>
                </a:p>
              </p:txBody>
            </p:sp>
          </p:grpSp>
        </p:grpSp>
        <p:grpSp>
          <p:nvGrpSpPr>
            <p:cNvPr id="183" name="组合 182"/>
            <p:cNvGrpSpPr/>
            <p:nvPr/>
          </p:nvGrpSpPr>
          <p:grpSpPr>
            <a:xfrm>
              <a:off x="6572160" y="3365018"/>
              <a:ext cx="1391872" cy="1533055"/>
              <a:chOff x="6951713" y="3457048"/>
              <a:chExt cx="1391872" cy="1533055"/>
            </a:xfrm>
          </p:grpSpPr>
          <p:sp>
            <p:nvSpPr>
              <p:cNvPr id="182" name="矩形 181"/>
              <p:cNvSpPr/>
              <p:nvPr/>
            </p:nvSpPr>
            <p:spPr>
              <a:xfrm>
                <a:off x="6951713" y="3606347"/>
                <a:ext cx="427205" cy="418600"/>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7033602" y="3711905"/>
                <a:ext cx="427205" cy="418600"/>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p:cNvSpPr/>
              <p:nvPr/>
            </p:nvSpPr>
            <p:spPr>
              <a:xfrm>
                <a:off x="7117407" y="3818237"/>
                <a:ext cx="427205" cy="418600"/>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p:cNvSpPr/>
              <p:nvPr/>
            </p:nvSpPr>
            <p:spPr>
              <a:xfrm>
                <a:off x="7201506" y="3924015"/>
                <a:ext cx="427205" cy="418600"/>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p:cNvSpPr/>
              <p:nvPr/>
            </p:nvSpPr>
            <p:spPr>
              <a:xfrm>
                <a:off x="7289789" y="4011366"/>
                <a:ext cx="427205" cy="418600"/>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p:cNvSpPr/>
              <p:nvPr/>
            </p:nvSpPr>
            <p:spPr>
              <a:xfrm>
                <a:off x="7378072" y="4098718"/>
                <a:ext cx="427205" cy="418600"/>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p:cNvSpPr/>
              <p:nvPr/>
            </p:nvSpPr>
            <p:spPr>
              <a:xfrm>
                <a:off x="7470414" y="4190310"/>
                <a:ext cx="427205" cy="418600"/>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左大括号 153"/>
              <p:cNvSpPr/>
              <p:nvPr/>
            </p:nvSpPr>
            <p:spPr>
              <a:xfrm rot="8397876">
                <a:off x="7650295" y="3457048"/>
                <a:ext cx="97334" cy="802902"/>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5" name="文本框 154"/>
              <p:cNvSpPr txBox="1"/>
              <p:nvPr/>
            </p:nvSpPr>
            <p:spPr>
              <a:xfrm>
                <a:off x="7727672" y="3689286"/>
                <a:ext cx="482824" cy="307777"/>
              </a:xfrm>
              <a:prstGeom prst="rect">
                <a:avLst/>
              </a:prstGeom>
              <a:noFill/>
            </p:spPr>
            <p:txBody>
              <a:bodyPr wrap="none" rtlCol="0">
                <a:spAutoFit/>
              </a:bodyPr>
              <a:lstStyle/>
              <a:p>
                <a:r>
                  <a:rPr lang="en-US" altLang="zh-CN" dirty="0" smtClean="0">
                    <a:solidFill>
                      <a:srgbClr val="FF0000"/>
                    </a:solidFill>
                  </a:rPr>
                  <a:t>128</a:t>
                </a:r>
                <a:endParaRPr lang="zh-CN" altLang="en-US" dirty="0">
                  <a:solidFill>
                    <a:srgbClr val="FF0000"/>
                  </a:solidFill>
                </a:endParaRPr>
              </a:p>
            </p:txBody>
          </p:sp>
          <p:sp>
            <p:nvSpPr>
              <p:cNvPr id="156" name="左大括号 155"/>
              <p:cNvSpPr/>
              <p:nvPr/>
            </p:nvSpPr>
            <p:spPr>
              <a:xfrm rot="10800000">
                <a:off x="7944246" y="4203179"/>
                <a:ext cx="53410" cy="472390"/>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7" name="左大括号 156"/>
              <p:cNvSpPr/>
              <p:nvPr/>
            </p:nvSpPr>
            <p:spPr>
              <a:xfrm rot="16200000">
                <a:off x="7640357" y="4476030"/>
                <a:ext cx="65414" cy="405299"/>
              </a:xfrm>
              <a:prstGeom prst="leftBrace">
                <a:avLst>
                  <a:gd name="adj1" fmla="val 81918"/>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8" name="文本框 157"/>
              <p:cNvSpPr txBox="1"/>
              <p:nvPr/>
            </p:nvSpPr>
            <p:spPr>
              <a:xfrm>
                <a:off x="7960147" y="4303500"/>
                <a:ext cx="383438" cy="307777"/>
              </a:xfrm>
              <a:prstGeom prst="rect">
                <a:avLst/>
              </a:prstGeom>
              <a:noFill/>
            </p:spPr>
            <p:txBody>
              <a:bodyPr wrap="none" rtlCol="0">
                <a:spAutoFit/>
              </a:bodyPr>
              <a:lstStyle/>
              <a:p>
                <a:r>
                  <a:rPr lang="en-US" altLang="zh-CN" dirty="0" smtClean="0">
                    <a:solidFill>
                      <a:srgbClr val="FF0000"/>
                    </a:solidFill>
                  </a:rPr>
                  <a:t>56</a:t>
                </a:r>
                <a:endParaRPr lang="zh-CN" altLang="en-US" dirty="0">
                  <a:solidFill>
                    <a:srgbClr val="FF0000"/>
                  </a:solidFill>
                </a:endParaRPr>
              </a:p>
            </p:txBody>
          </p:sp>
          <p:sp>
            <p:nvSpPr>
              <p:cNvPr id="159" name="文本框 158"/>
              <p:cNvSpPr txBox="1"/>
              <p:nvPr/>
            </p:nvSpPr>
            <p:spPr>
              <a:xfrm>
                <a:off x="7408707" y="4682326"/>
                <a:ext cx="383438" cy="307777"/>
              </a:xfrm>
              <a:prstGeom prst="rect">
                <a:avLst/>
              </a:prstGeom>
              <a:noFill/>
            </p:spPr>
            <p:txBody>
              <a:bodyPr wrap="none" rtlCol="0">
                <a:spAutoFit/>
              </a:bodyPr>
              <a:lstStyle/>
              <a:p>
                <a:r>
                  <a:rPr lang="en-US" altLang="zh-CN" dirty="0" smtClean="0">
                    <a:solidFill>
                      <a:srgbClr val="FF0000"/>
                    </a:solidFill>
                  </a:rPr>
                  <a:t>56</a:t>
                </a:r>
                <a:endParaRPr lang="zh-CN" altLang="en-US" dirty="0">
                  <a:solidFill>
                    <a:srgbClr val="FF0000"/>
                  </a:solidFill>
                </a:endParaRPr>
              </a:p>
            </p:txBody>
          </p:sp>
        </p:grpSp>
        <p:grpSp>
          <p:nvGrpSpPr>
            <p:cNvPr id="127" name="组合 126"/>
            <p:cNvGrpSpPr/>
            <p:nvPr/>
          </p:nvGrpSpPr>
          <p:grpSpPr>
            <a:xfrm>
              <a:off x="5433790" y="4042016"/>
              <a:ext cx="1941001" cy="703564"/>
              <a:chOff x="3570590" y="2178350"/>
              <a:chExt cx="3660188" cy="1112082"/>
            </a:xfrm>
          </p:grpSpPr>
          <p:grpSp>
            <p:nvGrpSpPr>
              <p:cNvPr id="128" name="组合 127"/>
              <p:cNvGrpSpPr/>
              <p:nvPr/>
            </p:nvGrpSpPr>
            <p:grpSpPr>
              <a:xfrm>
                <a:off x="3570590" y="2178350"/>
                <a:ext cx="3660188" cy="702890"/>
                <a:chOff x="3709577" y="2178965"/>
                <a:chExt cx="3660188" cy="702890"/>
              </a:xfrm>
            </p:grpSpPr>
            <p:sp>
              <p:nvSpPr>
                <p:cNvPr id="131" name="矩形 130"/>
                <p:cNvSpPr/>
                <p:nvPr/>
              </p:nvSpPr>
              <p:spPr bwMode="auto">
                <a:xfrm>
                  <a:off x="3715774" y="2179647"/>
                  <a:ext cx="243644" cy="243644"/>
                </a:xfrm>
                <a:prstGeom prst="rect">
                  <a:avLst/>
                </a:pr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132" name="矩形 131"/>
                <p:cNvSpPr/>
                <p:nvPr/>
              </p:nvSpPr>
              <p:spPr bwMode="auto">
                <a:xfrm>
                  <a:off x="3868174" y="2332047"/>
                  <a:ext cx="243644" cy="243644"/>
                </a:xfrm>
                <a:prstGeom prst="rect">
                  <a:avLst/>
                </a:prstGeom>
                <a:solidFill>
                  <a:srgbClr val="FFFF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133" name="矩形 132"/>
                <p:cNvSpPr/>
                <p:nvPr/>
              </p:nvSpPr>
              <p:spPr bwMode="auto">
                <a:xfrm>
                  <a:off x="4020574" y="2484447"/>
                  <a:ext cx="243644" cy="243644"/>
                </a:xfrm>
                <a:prstGeom prst="rect">
                  <a:avLst/>
                </a:prstGeom>
                <a:solidFill>
                  <a:srgbClr val="92D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134" name="矩形 133"/>
                <p:cNvSpPr/>
                <p:nvPr/>
              </p:nvSpPr>
              <p:spPr bwMode="auto">
                <a:xfrm>
                  <a:off x="4172974" y="2636847"/>
                  <a:ext cx="243644" cy="243644"/>
                </a:xfrm>
                <a:prstGeom prst="rect">
                  <a:avLst/>
                </a:prstGeom>
                <a:solidFill>
                  <a:srgbClr val="00B0F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cxnSp>
              <p:nvCxnSpPr>
                <p:cNvPr id="135" name="直接连接符 134"/>
                <p:cNvCxnSpPr/>
                <p:nvPr/>
              </p:nvCxnSpPr>
              <p:spPr bwMode="auto">
                <a:xfrm>
                  <a:off x="3959418" y="2179647"/>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36" name="直接连接符 135"/>
                <p:cNvCxnSpPr/>
                <p:nvPr/>
              </p:nvCxnSpPr>
              <p:spPr bwMode="auto">
                <a:xfrm>
                  <a:off x="3709577" y="2424655"/>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37" name="直接连接符 136"/>
                <p:cNvCxnSpPr/>
                <p:nvPr/>
              </p:nvCxnSpPr>
              <p:spPr bwMode="auto">
                <a:xfrm>
                  <a:off x="3710601" y="2178965"/>
                  <a:ext cx="457200" cy="4572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38" name="直接连接符 137"/>
                <p:cNvCxnSpPr>
                  <a:stCxn id="134" idx="1"/>
                  <a:endCxn id="134" idx="3"/>
                </p:cNvCxnSpPr>
                <p:nvPr/>
              </p:nvCxnSpPr>
              <p:spPr bwMode="auto">
                <a:xfrm>
                  <a:off x="4172974" y="27586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39" name="直接连接符 138"/>
                <p:cNvCxnSpPr>
                  <a:stCxn id="133" idx="1"/>
                  <a:endCxn id="133" idx="3"/>
                </p:cNvCxnSpPr>
                <p:nvPr/>
              </p:nvCxnSpPr>
              <p:spPr bwMode="auto">
                <a:xfrm>
                  <a:off x="4020574" y="26062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40" name="直接连接符 139"/>
                <p:cNvCxnSpPr>
                  <a:stCxn id="132" idx="1"/>
                  <a:endCxn id="132" idx="3"/>
                </p:cNvCxnSpPr>
                <p:nvPr/>
              </p:nvCxnSpPr>
              <p:spPr bwMode="auto">
                <a:xfrm>
                  <a:off x="3868174" y="24538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41" name="直接连接符 140"/>
                <p:cNvCxnSpPr>
                  <a:stCxn id="131" idx="1"/>
                  <a:endCxn id="131" idx="3"/>
                </p:cNvCxnSpPr>
                <p:nvPr/>
              </p:nvCxnSpPr>
              <p:spPr bwMode="auto">
                <a:xfrm>
                  <a:off x="3715774" y="2301469"/>
                  <a:ext cx="243644" cy="0"/>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42" name="直接连接符 141"/>
                <p:cNvCxnSpPr>
                  <a:stCxn id="134" idx="2"/>
                  <a:endCxn id="134" idx="0"/>
                </p:cNvCxnSpPr>
                <p:nvPr/>
              </p:nvCxnSpPr>
              <p:spPr bwMode="auto">
                <a:xfrm flipV="1">
                  <a:off x="4294796" y="26368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43" name="直接连接符 142"/>
                <p:cNvCxnSpPr>
                  <a:stCxn id="133" idx="2"/>
                  <a:endCxn id="133" idx="0"/>
                </p:cNvCxnSpPr>
                <p:nvPr/>
              </p:nvCxnSpPr>
              <p:spPr bwMode="auto">
                <a:xfrm flipV="1">
                  <a:off x="4142396" y="24844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44" name="直接连接符 143"/>
                <p:cNvCxnSpPr>
                  <a:stCxn id="132" idx="2"/>
                  <a:endCxn id="132" idx="0"/>
                </p:cNvCxnSpPr>
                <p:nvPr/>
              </p:nvCxnSpPr>
              <p:spPr bwMode="auto">
                <a:xfrm flipV="1">
                  <a:off x="3989996" y="23320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45" name="直接连接符 144"/>
                <p:cNvCxnSpPr/>
                <p:nvPr/>
              </p:nvCxnSpPr>
              <p:spPr bwMode="auto">
                <a:xfrm flipV="1">
                  <a:off x="3837596" y="2179647"/>
                  <a:ext cx="0" cy="243644"/>
                </a:xfrm>
                <a:prstGeom prst="line">
                  <a:avLst/>
                </a:prstGeom>
                <a:solidFill>
                  <a:schemeClr val="accent1"/>
                </a:solidFill>
                <a:ln w="9525" cap="flat" cmpd="sng" algn="ctr">
                  <a:solidFill>
                    <a:schemeClr val="tx1"/>
                  </a:solidFill>
                  <a:prstDash val="sysDot"/>
                  <a:round/>
                  <a:headEnd type="none" w="med" len="med"/>
                  <a:tailEnd type="none" w="med" len="med"/>
                </a:ln>
                <a:effectLst/>
              </p:spPr>
            </p:cxnSp>
            <p:cxnSp>
              <p:nvCxnSpPr>
                <p:cNvPr id="146" name="直接连接符 145"/>
                <p:cNvCxnSpPr>
                  <a:endCxn id="148" idx="0"/>
                </p:cNvCxnSpPr>
                <p:nvPr/>
              </p:nvCxnSpPr>
              <p:spPr bwMode="auto">
                <a:xfrm>
                  <a:off x="4004076" y="2178965"/>
                  <a:ext cx="3049973" cy="38899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7" name="直接连接符 146"/>
                <p:cNvCxnSpPr>
                  <a:stCxn id="134" idx="2"/>
                  <a:endCxn id="148" idx="2"/>
                </p:cNvCxnSpPr>
                <p:nvPr/>
              </p:nvCxnSpPr>
              <p:spPr bwMode="auto">
                <a:xfrm flipV="1">
                  <a:off x="4294798" y="2642439"/>
                  <a:ext cx="2759251" cy="238052"/>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48" name="矩形 147"/>
                <p:cNvSpPr/>
                <p:nvPr/>
              </p:nvSpPr>
              <p:spPr bwMode="auto">
                <a:xfrm>
                  <a:off x="7016811" y="2567964"/>
                  <a:ext cx="74475" cy="74475"/>
                </a:xfrm>
                <a:prstGeom prst="rect">
                  <a:avLst/>
                </a:prstGeom>
                <a:solidFill>
                  <a:srgbClr val="FFFF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mc:AlternateContent xmlns:mc="http://schemas.openxmlformats.org/markup-compatibility/2006" xmlns:a14="http://schemas.microsoft.com/office/drawing/2010/main">
              <mc:Choice Requires="a14">
                <p:sp>
                  <p:nvSpPr>
                    <p:cNvPr id="149" name="文本框 148"/>
                    <p:cNvSpPr txBox="1"/>
                    <p:nvPr/>
                  </p:nvSpPr>
                  <p:spPr>
                    <a:xfrm>
                      <a:off x="7119183" y="2329802"/>
                      <a:ext cx="250582" cy="202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100" i="1" smtClean="0">
                                    <a:latin typeface="Cambria Math" charset="0"/>
                                  </a:rPr>
                                </m:ctrlPr>
                              </m:sSubSupPr>
                              <m:e>
                                <m:r>
                                  <a:rPr lang="en-US" altLang="zh-CN" sz="1100" b="0" i="1" smtClean="0">
                                    <a:latin typeface="Cambria Math" panose="02040503050406030204" pitchFamily="18" charset="0"/>
                                  </a:rPr>
                                  <m:t>𝑤</m:t>
                                </m:r>
                              </m:e>
                              <m:sub>
                                <m:r>
                                  <a:rPr lang="en-US" altLang="zh-CN" sz="1100" b="0" i="1" smtClean="0">
                                    <a:latin typeface="Cambria Math" panose="02040503050406030204" pitchFamily="18" charset="0"/>
                                  </a:rPr>
                                  <m:t>𝑖𝑗</m:t>
                                </m:r>
                              </m:sub>
                              <m:sup>
                                <m:r>
                                  <a:rPr lang="en-US" altLang="zh-CN" sz="1100" b="0" i="1" smtClean="0">
                                    <a:latin typeface="Cambria Math" panose="02040503050406030204" pitchFamily="18" charset="0"/>
                                  </a:rPr>
                                  <m:t>1</m:t>
                                </m:r>
                                <m:r>
                                  <a:rPr lang="en-US" altLang="zh-CN" sz="1100" b="0" i="1" smtClean="0">
                                    <a:latin typeface="Cambria Math" panose="02040503050406030204" pitchFamily="18" charset="0"/>
                                  </a:rPr>
                                  <m:t>𝑙</m:t>
                                </m:r>
                              </m:sup>
                            </m:sSubSup>
                          </m:oMath>
                        </m:oMathPara>
                      </a14:m>
                      <a:endParaRPr lang="zh-CN" altLang="en-US" sz="1100" dirty="0" smtClean="0"/>
                    </a:p>
                  </p:txBody>
                </p:sp>
              </mc:Choice>
              <mc:Fallback xmlns="">
                <p:sp>
                  <p:nvSpPr>
                    <p:cNvPr id="149" name="文本框 148"/>
                    <p:cNvSpPr txBox="1">
                      <a:spLocks noRot="1" noChangeAspect="1" noMove="1" noResize="1" noEditPoints="1" noAdjustHandles="1" noChangeArrowheads="1" noChangeShapeType="1" noTextEdit="1"/>
                    </p:cNvSpPr>
                    <p:nvPr/>
                  </p:nvSpPr>
                  <p:spPr>
                    <a:xfrm>
                      <a:off x="7119183" y="2329802"/>
                      <a:ext cx="250582" cy="202044"/>
                    </a:xfrm>
                    <a:prstGeom prst="rect">
                      <a:avLst/>
                    </a:prstGeom>
                    <a:blipFill>
                      <a:blip r:embed="rId19"/>
                      <a:stretch>
                        <a:fillRect l="-28571" r="-90476" b="-95238"/>
                      </a:stretch>
                    </a:blipFill>
                  </p:spPr>
                  <p:txBody>
                    <a:bodyPr/>
                    <a:lstStyle/>
                    <a:p>
                      <a:r>
                        <a:rPr lang="zh-CN" altLang="en-US">
                          <a:noFill/>
                        </a:rPr>
                        <a:t> </a:t>
                      </a:r>
                    </a:p>
                  </p:txBody>
                </p:sp>
              </mc:Fallback>
            </mc:AlternateContent>
          </p:grpSp>
          <p:sp>
            <p:nvSpPr>
              <p:cNvPr id="129" name="左大括号 128"/>
              <p:cNvSpPr/>
              <p:nvPr/>
            </p:nvSpPr>
            <p:spPr bwMode="auto">
              <a:xfrm rot="16200000">
                <a:off x="4109863" y="2821208"/>
                <a:ext cx="103201" cy="241196"/>
              </a:xfrm>
              <a:prstGeom prst="leftBrace">
                <a:avLst>
                  <a:gd name="adj1" fmla="val 33032"/>
                  <a:gd name="adj2" fmla="val 50000"/>
                </a:avLst>
              </a:prstGeom>
              <a:no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Times New Roman" charset="0"/>
                </a:endParaRPr>
              </a:p>
            </p:txBody>
          </p:sp>
          <p:sp>
            <p:nvSpPr>
              <p:cNvPr id="130" name="文本框 129"/>
              <p:cNvSpPr txBox="1"/>
              <p:nvPr/>
            </p:nvSpPr>
            <p:spPr>
              <a:xfrm>
                <a:off x="3852417" y="2889082"/>
                <a:ext cx="940068" cy="401350"/>
              </a:xfrm>
              <a:prstGeom prst="rect">
                <a:avLst/>
              </a:prstGeom>
              <a:noFill/>
            </p:spPr>
            <p:txBody>
              <a:bodyPr wrap="square" rtlCol="0">
                <a:spAutoFit/>
              </a:bodyPr>
              <a:lstStyle/>
              <a:p>
                <a:r>
                  <a:rPr lang="en-US" altLang="zh-CN" sz="1050" dirty="0" smtClean="0">
                    <a:solidFill>
                      <a:srgbClr val="FF0000"/>
                    </a:solidFill>
                  </a:rPr>
                  <a:t>K=5</a:t>
                </a:r>
                <a:endParaRPr lang="zh-CN" altLang="en-US" sz="1050" dirty="0" smtClean="0">
                  <a:solidFill>
                    <a:srgbClr val="FF0000"/>
                  </a:solidFill>
                </a:endParaRPr>
              </a:p>
            </p:txBody>
          </p:sp>
        </p:grpSp>
      </p:grpSp>
      <p:grpSp>
        <p:nvGrpSpPr>
          <p:cNvPr id="166" name="组合 165"/>
          <p:cNvGrpSpPr/>
          <p:nvPr/>
        </p:nvGrpSpPr>
        <p:grpSpPr>
          <a:xfrm>
            <a:off x="4701902" y="2678894"/>
            <a:ext cx="3364596" cy="355736"/>
            <a:chOff x="1421247" y="2103354"/>
            <a:chExt cx="3364596" cy="565993"/>
          </a:xfrm>
        </p:grpSpPr>
        <p:cxnSp>
          <p:nvCxnSpPr>
            <p:cNvPr id="168" name="直接连接符 167"/>
            <p:cNvCxnSpPr/>
            <p:nvPr/>
          </p:nvCxnSpPr>
          <p:spPr>
            <a:xfrm flipH="1">
              <a:off x="1421247" y="2103354"/>
              <a:ext cx="1057980" cy="558929"/>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9" name="直接连接符 168"/>
            <p:cNvCxnSpPr/>
            <p:nvPr/>
          </p:nvCxnSpPr>
          <p:spPr>
            <a:xfrm>
              <a:off x="2479227" y="2103354"/>
              <a:ext cx="2306616" cy="565993"/>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98" name="组合 197"/>
          <p:cNvGrpSpPr/>
          <p:nvPr/>
        </p:nvGrpSpPr>
        <p:grpSpPr>
          <a:xfrm>
            <a:off x="1483268" y="764702"/>
            <a:ext cx="1400000" cy="2304900"/>
            <a:chOff x="1483268" y="764702"/>
            <a:chExt cx="1400000" cy="2304900"/>
          </a:xfrm>
        </p:grpSpPr>
        <p:sp>
          <p:nvSpPr>
            <p:cNvPr id="199" name="Shape 522"/>
            <p:cNvSpPr/>
            <p:nvPr/>
          </p:nvSpPr>
          <p:spPr>
            <a:xfrm>
              <a:off x="2386468" y="931352"/>
              <a:ext cx="496800" cy="1971600"/>
            </a:xfrm>
            <a:prstGeom prst="cube">
              <a:avLst>
                <a:gd name="adj" fmla="val 58715"/>
              </a:avLst>
            </a:prstGeom>
            <a:solidFill>
              <a:srgbClr val="FFFF0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0" name="Shape 526"/>
            <p:cNvSpPr/>
            <p:nvPr/>
          </p:nvSpPr>
          <p:spPr>
            <a:xfrm>
              <a:off x="1483268" y="764702"/>
              <a:ext cx="438000" cy="2304900"/>
            </a:xfrm>
            <a:prstGeom prst="cube">
              <a:avLst>
                <a:gd name="adj" fmla="val 83337"/>
              </a:avLst>
            </a:prstGeom>
            <a:solidFill>
              <a:srgbClr val="FFFF0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1" name="Shape 554"/>
            <p:cNvSpPr/>
            <p:nvPr/>
          </p:nvSpPr>
          <p:spPr>
            <a:xfrm rot="19429562">
              <a:off x="1538839" y="1905536"/>
              <a:ext cx="439652" cy="331642"/>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202" name="Shape 555"/>
            <p:cNvGrpSpPr/>
            <p:nvPr/>
          </p:nvGrpSpPr>
          <p:grpSpPr>
            <a:xfrm>
              <a:off x="1683296" y="1826610"/>
              <a:ext cx="736437" cy="485876"/>
              <a:chOff x="733425" y="2104923"/>
              <a:chExt cx="962035" cy="485876"/>
            </a:xfrm>
          </p:grpSpPr>
          <p:cxnSp>
            <p:nvCxnSpPr>
              <p:cNvPr id="204" name="Shape 556"/>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205" name="Shape 557"/>
              <p:cNvCxnSpPr/>
              <p:nvPr/>
            </p:nvCxnSpPr>
            <p:spPr>
              <a:xfrm>
                <a:off x="733425" y="2219325"/>
                <a:ext cx="943200" cy="114300"/>
              </a:xfrm>
              <a:prstGeom prst="straightConnector1">
                <a:avLst/>
              </a:prstGeom>
              <a:noFill/>
              <a:ln w="19050" cap="flat" cmpd="sng">
                <a:solidFill>
                  <a:srgbClr val="000000"/>
                </a:solidFill>
                <a:prstDash val="solid"/>
                <a:round/>
                <a:headEnd type="none" w="lg" len="lg"/>
                <a:tailEnd type="none" w="lg" len="lg"/>
              </a:ln>
            </p:spPr>
          </p:cxnSp>
          <p:cxnSp>
            <p:nvCxnSpPr>
              <p:cNvPr id="206" name="Shape 558"/>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207" name="Shape 559"/>
              <p:cNvCxnSpPr/>
              <p:nvPr/>
            </p:nvCxnSpPr>
            <p:spPr>
              <a:xfrm rot="10800000" flipH="1">
                <a:off x="942760" y="2342914"/>
                <a:ext cx="752699" cy="143100"/>
              </a:xfrm>
              <a:prstGeom prst="straightConnector1">
                <a:avLst/>
              </a:prstGeom>
              <a:noFill/>
              <a:ln w="19050" cap="flat" cmpd="sng">
                <a:solidFill>
                  <a:srgbClr val="000000"/>
                </a:solidFill>
                <a:prstDash val="solid"/>
                <a:round/>
                <a:headEnd type="none" w="lg" len="lg"/>
                <a:tailEnd type="none" w="lg" len="lg"/>
              </a:ln>
            </p:spPr>
          </p:cxnSp>
        </p:grpSp>
        <p:sp>
          <p:nvSpPr>
            <p:cNvPr id="203" name="Shape 589"/>
            <p:cNvSpPr txBox="1"/>
            <p:nvPr/>
          </p:nvSpPr>
          <p:spPr>
            <a:xfrm rot="16200000">
              <a:off x="2137450" y="2096338"/>
              <a:ext cx="665700" cy="394199"/>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grpSp>
      <p:grpSp>
        <p:nvGrpSpPr>
          <p:cNvPr id="1029" name="组合 1028"/>
          <p:cNvGrpSpPr/>
          <p:nvPr/>
        </p:nvGrpSpPr>
        <p:grpSpPr>
          <a:xfrm>
            <a:off x="4536595" y="1155001"/>
            <a:ext cx="1696782" cy="1523892"/>
            <a:chOff x="4671626" y="1279805"/>
            <a:chExt cx="1696782" cy="1523892"/>
          </a:xfrm>
        </p:grpSpPr>
        <p:sp>
          <p:nvSpPr>
            <p:cNvPr id="208" name="Shape 527"/>
            <p:cNvSpPr/>
            <p:nvPr/>
          </p:nvSpPr>
          <p:spPr>
            <a:xfrm>
              <a:off x="4694633" y="1325297"/>
              <a:ext cx="665700" cy="1478400"/>
            </a:xfrm>
            <a:prstGeom prst="cube">
              <a:avLst>
                <a:gd name="adj" fmla="val 38632"/>
              </a:avLst>
            </a:prstGeom>
            <a:solidFill>
              <a:srgbClr val="00B0F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9" name="Shape 528"/>
            <p:cNvSpPr/>
            <p:nvPr/>
          </p:nvSpPr>
          <p:spPr>
            <a:xfrm>
              <a:off x="5702708" y="1279805"/>
              <a:ext cx="665700" cy="1478400"/>
            </a:xfrm>
            <a:prstGeom prst="cube">
              <a:avLst>
                <a:gd name="adj" fmla="val 38632"/>
              </a:avLst>
            </a:prstGeom>
            <a:solidFill>
              <a:srgbClr val="FFFF0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0" name="Shape 566"/>
            <p:cNvSpPr/>
            <p:nvPr/>
          </p:nvSpPr>
          <p:spPr>
            <a:xfrm rot="19433633">
              <a:off x="5057184" y="2011533"/>
              <a:ext cx="369092" cy="262694"/>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211" name="Shape 567"/>
            <p:cNvGrpSpPr/>
            <p:nvPr/>
          </p:nvGrpSpPr>
          <p:grpSpPr>
            <a:xfrm>
              <a:off x="5189407" y="1928228"/>
              <a:ext cx="517036" cy="429320"/>
              <a:chOff x="719356" y="2104923"/>
              <a:chExt cx="976093" cy="485876"/>
            </a:xfrm>
          </p:grpSpPr>
          <p:cxnSp>
            <p:nvCxnSpPr>
              <p:cNvPr id="212" name="Shape 568"/>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213" name="Shape 569"/>
              <p:cNvCxnSpPr/>
              <p:nvPr/>
            </p:nvCxnSpPr>
            <p:spPr>
              <a:xfrm>
                <a:off x="719356" y="2255020"/>
                <a:ext cx="956999" cy="78900"/>
              </a:xfrm>
              <a:prstGeom prst="straightConnector1">
                <a:avLst/>
              </a:prstGeom>
              <a:noFill/>
              <a:ln w="19050" cap="flat" cmpd="sng">
                <a:solidFill>
                  <a:srgbClr val="000000"/>
                </a:solidFill>
                <a:prstDash val="solid"/>
                <a:round/>
                <a:headEnd type="none" w="lg" len="lg"/>
                <a:tailEnd type="none" w="lg" len="lg"/>
              </a:ln>
            </p:spPr>
          </p:cxnSp>
          <p:cxnSp>
            <p:nvCxnSpPr>
              <p:cNvPr id="214" name="Shape 570"/>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215" name="Shape 571"/>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sp>
          <p:nvSpPr>
            <p:cNvPr id="216" name="Shape 584"/>
            <p:cNvSpPr txBox="1"/>
            <p:nvPr/>
          </p:nvSpPr>
          <p:spPr>
            <a:xfrm rot="16200000">
              <a:off x="4535876" y="2183360"/>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217" name="Shape 591"/>
            <p:cNvSpPr txBox="1"/>
            <p:nvPr/>
          </p:nvSpPr>
          <p:spPr>
            <a:xfrm rot="16200000">
              <a:off x="5594739" y="2164310"/>
              <a:ext cx="665700" cy="394200"/>
            </a:xfrm>
            <a:prstGeom prst="rect">
              <a:avLst/>
            </a:prstGeom>
            <a:noFill/>
            <a:ln>
              <a:noFill/>
            </a:ln>
          </p:spPr>
          <p:txBody>
            <a:bodyPr lIns="91425" tIns="91425" rIns="91425" bIns="91425" anchor="t" anchorCtr="0">
              <a:noAutofit/>
            </a:bodyPr>
            <a:lstStyle/>
            <a:p>
              <a:pPr lvl="0" rtl="0">
                <a:spcBef>
                  <a:spcPts val="0"/>
                </a:spcBef>
                <a:buNone/>
              </a:pPr>
              <a:r>
                <a:rPr lang="en" dirty="0"/>
                <a:t>Conv</a:t>
              </a:r>
            </a:p>
          </p:txBody>
        </p:sp>
      </p:grpSp>
      <p:sp>
        <p:nvSpPr>
          <p:cNvPr id="103" name="文本框 102"/>
          <p:cNvSpPr txBox="1"/>
          <p:nvPr/>
        </p:nvSpPr>
        <p:spPr>
          <a:xfrm>
            <a:off x="1302736" y="4739673"/>
            <a:ext cx="1627369" cy="307777"/>
          </a:xfrm>
          <a:prstGeom prst="rect">
            <a:avLst/>
          </a:prstGeom>
          <a:noFill/>
        </p:spPr>
        <p:txBody>
          <a:bodyPr wrap="none" rtlCol="0">
            <a:spAutoFit/>
          </a:bodyPr>
          <a:lstStyle/>
          <a:p>
            <a:r>
              <a:rPr lang="en-US" altLang="zh-CN" dirty="0" smtClean="0"/>
              <a:t>Convolution Layer</a:t>
            </a:r>
            <a:endParaRPr lang="zh-CN" altLang="en-US" dirty="0"/>
          </a:p>
        </p:txBody>
      </p:sp>
      <p:sp>
        <p:nvSpPr>
          <p:cNvPr id="187" name="文本框 186"/>
          <p:cNvSpPr txBox="1"/>
          <p:nvPr/>
        </p:nvSpPr>
        <p:spPr>
          <a:xfrm>
            <a:off x="5637972" y="4692599"/>
            <a:ext cx="1627369" cy="307777"/>
          </a:xfrm>
          <a:prstGeom prst="rect">
            <a:avLst/>
          </a:prstGeom>
          <a:noFill/>
        </p:spPr>
        <p:txBody>
          <a:bodyPr wrap="none" rtlCol="0">
            <a:spAutoFit/>
          </a:bodyPr>
          <a:lstStyle/>
          <a:p>
            <a:r>
              <a:rPr lang="en-US" altLang="zh-CN" dirty="0" smtClean="0"/>
              <a:t>Convolution Layer</a:t>
            </a:r>
            <a:endParaRPr lang="zh-CN" altLang="en-US" dirty="0"/>
          </a:p>
        </p:txBody>
      </p:sp>
      <p:pic>
        <p:nvPicPr>
          <p:cNvPr id="110" name="Sound 10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639211637"/>
      </p:ext>
    </p:extLst>
  </p:cSld>
  <p:clrMapOvr>
    <a:masterClrMapping/>
  </p:clrMapOvr>
  <mc:AlternateContent xmlns:mc="http://schemas.openxmlformats.org/markup-compatibility/2006">
    <mc:Choice xmlns:p14="http://schemas.microsoft.com/office/powerpoint/2010/main" Requires="p14">
      <p:transition spd="slow" p14:dur="2000" advTm="16096"/>
    </mc:Choice>
    <mc:Fallback>
      <p:transition spd="slow" advTm="1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8"/>
                                        </p:tgtEl>
                                        <p:attrNameLst>
                                          <p:attrName>style.visibility</p:attrName>
                                        </p:attrNameLst>
                                      </p:cBhvr>
                                      <p:to>
                                        <p:strVal val="visible"/>
                                      </p:to>
                                    </p:set>
                                    <p:animEffect transition="in" filter="fade">
                                      <p:cBhvr>
                                        <p:cTn id="11" dur="500"/>
                                        <p:tgtEl>
                                          <p:spTgt spid="198"/>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wipe(up)">
                                      <p:cBhvr>
                                        <p:cTn id="15" dur="500"/>
                                        <p:tgtEl>
                                          <p:spTgt spid="10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fade">
                                      <p:cBhvr>
                                        <p:cTn id="24" dur="500"/>
                                        <p:tgtEl>
                                          <p:spTgt spid="102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66"/>
                                        </p:tgtEl>
                                        <p:attrNameLst>
                                          <p:attrName>style.visibility</p:attrName>
                                        </p:attrNameLst>
                                      </p:cBhvr>
                                      <p:to>
                                        <p:strVal val="visible"/>
                                      </p:to>
                                    </p:set>
                                    <p:animEffect transition="in" filter="wipe(up)">
                                      <p:cBhvr>
                                        <p:cTn id="28" dur="500"/>
                                        <p:tgtEl>
                                          <p:spTgt spid="166"/>
                                        </p:tgtEl>
                                      </p:cBhvr>
                                    </p:animEffect>
                                  </p:childTnLst>
                                </p:cTn>
                              </p:par>
                              <p:par>
                                <p:cTn id="29" presetID="10" presetClass="entr" presetSubtype="0" fill="hold" nodeType="withEffect">
                                  <p:stCondLst>
                                    <p:cond delay="0"/>
                                  </p:stCondLst>
                                  <p:childTnLst>
                                    <p:set>
                                      <p:cBhvr>
                                        <p:cTn id="30" dur="1" fill="hold">
                                          <p:stCondLst>
                                            <p:cond delay="0"/>
                                          </p:stCondLst>
                                        </p:cTn>
                                        <p:tgtEl>
                                          <p:spTgt spid="1024"/>
                                        </p:tgtEl>
                                        <p:attrNameLst>
                                          <p:attrName>style.visibility</p:attrName>
                                        </p:attrNameLst>
                                      </p:cBhvr>
                                      <p:to>
                                        <p:strVal val="visible"/>
                                      </p:to>
                                    </p:set>
                                    <p:animEffect transition="in" filter="fade">
                                      <p:cBhvr>
                                        <p:cTn id="31"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a:blip r:embed="rId3">
            <a:alphaModFix/>
          </a:blip>
          <a:stretch>
            <a:fillRect/>
          </a:stretch>
        </p:blipFill>
        <p:spPr>
          <a:xfrm>
            <a:off x="924675" y="1070275"/>
            <a:ext cx="6818399" cy="1739174"/>
          </a:xfrm>
          <a:prstGeom prst="rect">
            <a:avLst/>
          </a:prstGeom>
          <a:noFill/>
          <a:ln>
            <a:noFill/>
          </a:ln>
        </p:spPr>
      </p:pic>
      <p:pic>
        <p:nvPicPr>
          <p:cNvPr id="144" name="Shape 144"/>
          <p:cNvPicPr preferRelativeResize="0"/>
          <p:nvPr/>
        </p:nvPicPr>
        <p:blipFill>
          <a:blip r:embed="rId4">
            <a:alphaModFix/>
          </a:blip>
          <a:stretch>
            <a:fillRect/>
          </a:stretch>
        </p:blipFill>
        <p:spPr>
          <a:xfrm>
            <a:off x="3671339" y="3041524"/>
            <a:ext cx="2363705" cy="1902149"/>
          </a:xfrm>
          <a:prstGeom prst="rect">
            <a:avLst/>
          </a:prstGeom>
          <a:noFill/>
          <a:ln>
            <a:noFill/>
          </a:ln>
        </p:spPr>
      </p:pic>
      <p:pic>
        <p:nvPicPr>
          <p:cNvPr id="145" name="Shape 145"/>
          <p:cNvPicPr preferRelativeResize="0"/>
          <p:nvPr/>
        </p:nvPicPr>
        <p:blipFill>
          <a:blip r:embed="rId5">
            <a:alphaModFix/>
          </a:blip>
          <a:stretch>
            <a:fillRect/>
          </a:stretch>
        </p:blipFill>
        <p:spPr>
          <a:xfrm>
            <a:off x="41125" y="3041525"/>
            <a:ext cx="3598675" cy="1902149"/>
          </a:xfrm>
          <a:prstGeom prst="rect">
            <a:avLst/>
          </a:prstGeom>
          <a:noFill/>
          <a:ln>
            <a:noFill/>
          </a:ln>
        </p:spPr>
      </p:pic>
      <p:pic>
        <p:nvPicPr>
          <p:cNvPr id="146" name="Shape 146"/>
          <p:cNvPicPr preferRelativeResize="0"/>
          <p:nvPr/>
        </p:nvPicPr>
        <p:blipFill>
          <a:blip r:embed="rId6">
            <a:alphaModFix/>
          </a:blip>
          <a:stretch>
            <a:fillRect/>
          </a:stretch>
        </p:blipFill>
        <p:spPr>
          <a:xfrm>
            <a:off x="6093975" y="3025339"/>
            <a:ext cx="3009475" cy="1902149"/>
          </a:xfrm>
          <a:prstGeom prst="rect">
            <a:avLst/>
          </a:prstGeom>
          <a:noFill/>
          <a:ln>
            <a:noFill/>
          </a:ln>
        </p:spPr>
      </p:pic>
      <p:sp>
        <p:nvSpPr>
          <p:cNvPr id="147" name="Shape 147"/>
          <p:cNvSpPr txBox="1">
            <a:spLocks noGrp="1"/>
          </p:cNvSpPr>
          <p:nvPr>
            <p:ph type="title"/>
          </p:nvPr>
        </p:nvSpPr>
        <p:spPr>
          <a:xfrm>
            <a:off x="311700" y="265500"/>
            <a:ext cx="8520600" cy="572700"/>
          </a:xfrm>
          <a:prstGeom prst="rect">
            <a:avLst/>
          </a:prstGeom>
        </p:spPr>
        <p:txBody>
          <a:bodyPr lIns="91425" tIns="91425" rIns="91425" bIns="91425" anchor="t" anchorCtr="0">
            <a:noAutofit/>
          </a:bodyPr>
          <a:lstStyle/>
          <a:p>
            <a:pPr lvl="0" rtl="0">
              <a:spcBef>
                <a:spcPts val="0"/>
              </a:spcBef>
              <a:buNone/>
            </a:pPr>
            <a:r>
              <a:rPr lang="en"/>
              <a:t>Convolutional Neural Networks (CNNs)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Method 1: Input-major Mapping</a:t>
            </a:r>
            <a:endParaRPr lang="zh-CN" altLang="en-US" dirty="0"/>
          </a:p>
        </p:txBody>
      </p:sp>
      <p:pic>
        <p:nvPicPr>
          <p:cNvPr id="3" name="图片 2"/>
          <p:cNvPicPr>
            <a:picLocks noChangeAspect="1"/>
          </p:cNvPicPr>
          <p:nvPr/>
        </p:nvPicPr>
        <p:blipFill>
          <a:blip r:embed="rId2"/>
          <a:stretch>
            <a:fillRect/>
          </a:stretch>
        </p:blipFill>
        <p:spPr>
          <a:xfrm>
            <a:off x="115940" y="1403487"/>
            <a:ext cx="8912120" cy="2771775"/>
          </a:xfrm>
          <a:prstGeom prst="rect">
            <a:avLst/>
          </a:prstGeom>
        </p:spPr>
      </p:pic>
      <p:sp>
        <p:nvSpPr>
          <p:cNvPr id="4" name="文本框 3"/>
          <p:cNvSpPr txBox="1"/>
          <p:nvPr/>
        </p:nvSpPr>
        <p:spPr>
          <a:xfrm>
            <a:off x="676275" y="4402334"/>
            <a:ext cx="3259226"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a:t>Design space in revised roofline model</a:t>
            </a:r>
            <a:endParaRPr lang="zh-CN" altLang="en-US" dirty="0"/>
          </a:p>
        </p:txBody>
      </p:sp>
      <p:sp>
        <p:nvSpPr>
          <p:cNvPr id="5" name="文本框 4"/>
          <p:cNvSpPr txBox="1"/>
          <p:nvPr/>
        </p:nvSpPr>
        <p:spPr>
          <a:xfrm>
            <a:off x="4917446" y="4294612"/>
            <a:ext cx="3914854"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a:t>Comparison of original, revised roofline models</a:t>
            </a:r>
          </a:p>
          <a:p>
            <a:r>
              <a:rPr lang="en-US" altLang="zh-CN" dirty="0"/>
              <a:t>and on-board test results</a:t>
            </a:r>
            <a:endParaRPr lang="zh-CN" altLang="en-US" dirty="0"/>
          </a:p>
        </p:txBody>
      </p:sp>
    </p:spTree>
    <p:extLst>
      <p:ext uri="{BB962C8B-B14F-4D97-AF65-F5344CB8AC3E}">
        <p14:creationId xmlns:p14="http://schemas.microsoft.com/office/powerpoint/2010/main" val="11377640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Method 2: Weight-major Mapping</a:t>
            </a:r>
            <a:endParaRPr lang="zh-CN" altLang="en-US" dirty="0"/>
          </a:p>
        </p:txBody>
      </p:sp>
      <p:pic>
        <p:nvPicPr>
          <p:cNvPr id="3" name="图片 2"/>
          <p:cNvPicPr>
            <a:picLocks noChangeAspect="1"/>
          </p:cNvPicPr>
          <p:nvPr/>
        </p:nvPicPr>
        <p:blipFill>
          <a:blip r:embed="rId2"/>
          <a:stretch>
            <a:fillRect/>
          </a:stretch>
        </p:blipFill>
        <p:spPr>
          <a:xfrm>
            <a:off x="311700" y="1201392"/>
            <a:ext cx="8520600" cy="3043530"/>
          </a:xfrm>
          <a:prstGeom prst="rect">
            <a:avLst/>
          </a:prstGeom>
        </p:spPr>
      </p:pic>
      <p:sp>
        <p:nvSpPr>
          <p:cNvPr id="4" name="文本框 3"/>
          <p:cNvSpPr txBox="1"/>
          <p:nvPr/>
        </p:nvSpPr>
        <p:spPr>
          <a:xfrm>
            <a:off x="676275" y="4352638"/>
            <a:ext cx="3259226"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a:t>Design space in revised roofline model</a:t>
            </a:r>
            <a:endParaRPr lang="zh-CN" altLang="en-US" dirty="0"/>
          </a:p>
        </p:txBody>
      </p:sp>
      <p:sp>
        <p:nvSpPr>
          <p:cNvPr id="5" name="文本框 4"/>
          <p:cNvSpPr txBox="1"/>
          <p:nvPr/>
        </p:nvSpPr>
        <p:spPr>
          <a:xfrm>
            <a:off x="4917446" y="4244916"/>
            <a:ext cx="3914854"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a:t>Comparison of original, revised roofline models</a:t>
            </a:r>
          </a:p>
          <a:p>
            <a:r>
              <a:rPr lang="en-US" altLang="zh-CN" dirty="0"/>
              <a:t>and on-board test results</a:t>
            </a:r>
            <a:endParaRPr lang="zh-CN" altLang="en-US" dirty="0"/>
          </a:p>
        </p:txBody>
      </p:sp>
    </p:spTree>
    <p:extLst>
      <p:ext uri="{BB962C8B-B14F-4D97-AF65-F5344CB8AC3E}">
        <p14:creationId xmlns:p14="http://schemas.microsoft.com/office/powerpoint/2010/main" val="38964244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18" name="文本框 17"/>
          <p:cNvSpPr txBox="1"/>
          <p:nvPr/>
        </p:nvSpPr>
        <p:spPr>
          <a:xfrm>
            <a:off x="2202614"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Output</a:t>
            </a:r>
            <a:endParaRPr lang="zh-CN" altLang="en-US" sz="2400" dirty="0"/>
          </a:p>
        </p:txBody>
      </p:sp>
      <p:sp>
        <p:nvSpPr>
          <p:cNvPr id="19" name="文本框 18"/>
          <p:cNvSpPr txBox="1"/>
          <p:nvPr/>
        </p:nvSpPr>
        <p:spPr>
          <a:xfrm>
            <a:off x="210878"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Input</a:t>
            </a:r>
            <a:endParaRPr lang="zh-CN" altLang="en-US" sz="2400" dirty="0"/>
          </a:p>
        </p:txBody>
      </p:sp>
      <p:sp>
        <p:nvSpPr>
          <p:cNvPr id="20" name="文本框 19"/>
          <p:cNvSpPr txBox="1"/>
          <p:nvPr/>
        </p:nvSpPr>
        <p:spPr>
          <a:xfrm>
            <a:off x="7251105" y="4414310"/>
            <a:ext cx="1167307" cy="677108"/>
          </a:xfrm>
          <a:prstGeom prst="rect">
            <a:avLst/>
          </a:prstGeom>
          <a:noFill/>
        </p:spPr>
        <p:txBody>
          <a:bodyPr wrap="none" rtlCol="0">
            <a:spAutoFit/>
          </a:bodyPr>
          <a:lstStyle/>
          <a:p>
            <a:r>
              <a:rPr lang="en-US" altLang="zh-CN" dirty="0" smtClean="0"/>
              <a:t>Convolution</a:t>
            </a:r>
          </a:p>
          <a:p>
            <a:pPr algn="ctr"/>
            <a:r>
              <a:rPr lang="en-US" altLang="zh-CN" sz="2400" dirty="0" smtClean="0"/>
              <a:t>Output</a:t>
            </a:r>
            <a:endParaRPr lang="zh-CN" altLang="en-US" sz="2400" dirty="0"/>
          </a:p>
        </p:txBody>
      </p:sp>
      <p:sp>
        <p:nvSpPr>
          <p:cNvPr id="21" name="文本框 20"/>
          <p:cNvSpPr txBox="1"/>
          <p:nvPr/>
        </p:nvSpPr>
        <p:spPr>
          <a:xfrm>
            <a:off x="5259369" y="4429862"/>
            <a:ext cx="1130438" cy="677108"/>
          </a:xfrm>
          <a:prstGeom prst="rect">
            <a:avLst/>
          </a:prstGeom>
          <a:noFill/>
        </p:spPr>
        <p:txBody>
          <a:bodyPr wrap="none" rtlCol="0">
            <a:spAutoFit/>
          </a:bodyPr>
          <a:lstStyle/>
          <a:p>
            <a:r>
              <a:rPr lang="en-US" altLang="zh-CN" dirty="0" smtClean="0"/>
              <a:t>Convolution</a:t>
            </a:r>
          </a:p>
          <a:p>
            <a:pPr algn="ctr"/>
            <a:r>
              <a:rPr lang="en-US" altLang="zh-CN" sz="2400" dirty="0" smtClean="0"/>
              <a:t>Input</a:t>
            </a:r>
            <a:endParaRPr lang="zh-CN" altLang="en-US" sz="2400" dirty="0"/>
          </a:p>
        </p:txBody>
      </p:sp>
      <p:grpSp>
        <p:nvGrpSpPr>
          <p:cNvPr id="10" name="组合 9"/>
          <p:cNvGrpSpPr/>
          <p:nvPr/>
        </p:nvGrpSpPr>
        <p:grpSpPr>
          <a:xfrm>
            <a:off x="762969" y="1013828"/>
            <a:ext cx="7492757" cy="3145660"/>
            <a:chOff x="762969" y="1271451"/>
            <a:chExt cx="7492757" cy="3145660"/>
          </a:xfrm>
        </p:grpSpPr>
        <p:pic>
          <p:nvPicPr>
            <p:cNvPr id="344" name="Shape 344"/>
            <p:cNvPicPr preferRelativeResize="0"/>
            <p:nvPr/>
          </p:nvPicPr>
          <p:blipFill>
            <a:blip r:embed="rId3">
              <a:alphaModFix/>
            </a:blip>
            <a:stretch>
              <a:fillRect/>
            </a:stretch>
          </p:blipFill>
          <p:spPr>
            <a:xfrm>
              <a:off x="5339609" y="1271451"/>
              <a:ext cx="2916117" cy="3145660"/>
            </a:xfrm>
            <a:prstGeom prst="rect">
              <a:avLst/>
            </a:prstGeom>
            <a:noFill/>
            <a:ln>
              <a:noFill/>
            </a:ln>
          </p:spPr>
        </p:pic>
        <p:pic>
          <p:nvPicPr>
            <p:cNvPr id="4" name="图片 3"/>
            <p:cNvPicPr>
              <a:picLocks noChangeAspect="1"/>
            </p:cNvPicPr>
            <p:nvPr/>
          </p:nvPicPr>
          <p:blipFill>
            <a:blip r:embed="rId4"/>
            <a:stretch>
              <a:fillRect/>
            </a:stretch>
          </p:blipFill>
          <p:spPr>
            <a:xfrm>
              <a:off x="762969" y="1592182"/>
              <a:ext cx="2513631" cy="2766560"/>
            </a:xfrm>
            <a:prstGeom prst="rect">
              <a:avLst/>
            </a:prstGeom>
          </p:spPr>
        </p:pic>
      </p:grpSp>
      <p:sp>
        <p:nvSpPr>
          <p:cNvPr id="343" name="Shape 343"/>
          <p:cNvSpPr txBox="1">
            <a:spLocks noGrp="1"/>
          </p:cNvSpPr>
          <p:nvPr>
            <p:ph type="title"/>
          </p:nvPr>
        </p:nvSpPr>
        <p:spPr>
          <a:xfrm>
            <a:off x="210878" y="164740"/>
            <a:ext cx="8520600" cy="694939"/>
          </a:xfrm>
          <a:prstGeom prst="rect">
            <a:avLst/>
          </a:prstGeom>
        </p:spPr>
        <p:txBody>
          <a:bodyPr lIns="91425" tIns="91425" rIns="91425" bIns="91425" anchor="t" anchorCtr="0">
            <a:noAutofit/>
          </a:bodyPr>
          <a:lstStyle/>
          <a:p>
            <a:pPr lvl="0"/>
            <a:r>
              <a:rPr lang="en" dirty="0" smtClean="0"/>
              <a:t>Method 1: Input-major </a:t>
            </a:r>
            <a:r>
              <a:rPr lang="en-US" altLang="zh-CN" dirty="0" smtClean="0"/>
              <a:t>M</a:t>
            </a:r>
            <a:r>
              <a:rPr lang="en" dirty="0" smtClean="0"/>
              <a:t>apping</a:t>
            </a:r>
            <a:endParaRPr lang="en" dirty="0"/>
          </a:p>
        </p:txBody>
      </p:sp>
      <p:sp>
        <p:nvSpPr>
          <p:cNvPr id="14" name="矩形 13"/>
          <p:cNvSpPr/>
          <p:nvPr/>
        </p:nvSpPr>
        <p:spPr>
          <a:xfrm>
            <a:off x="0" y="886409"/>
            <a:ext cx="9143999" cy="4257092"/>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10"/>
          <p:cNvGraphicFramePr>
            <a:graphicFrameLocks noGrp="1"/>
          </p:cNvGraphicFramePr>
          <p:nvPr>
            <p:extLst>
              <p:ext uri="{D42A27DB-BD31-4B8C-83A1-F6EECF244321}">
                <p14:modId xmlns:p14="http://schemas.microsoft.com/office/powerpoint/2010/main" val="3629025300"/>
              </p:ext>
            </p:extLst>
          </p:nvPr>
        </p:nvGraphicFramePr>
        <p:xfrm>
          <a:off x="4724926" y="1944577"/>
          <a:ext cx="4145481" cy="2560320"/>
        </p:xfrm>
        <a:graphic>
          <a:graphicData uri="http://schemas.openxmlformats.org/drawingml/2006/table">
            <a:tbl>
              <a:tblPr firstRow="1" bandRow="1">
                <a:tableStyleId>{0505E3EF-67EA-436B-97B2-0124C06EBD24}</a:tableStyleId>
              </a:tblPr>
              <a:tblGrid>
                <a:gridCol w="2598918">
                  <a:extLst>
                    <a:ext uri="{9D8B030D-6E8A-4147-A177-3AD203B41FA5}">
                      <a16:colId xmlns:a16="http://schemas.microsoft.com/office/drawing/2014/main" xmlns="" val="1137576295"/>
                    </a:ext>
                  </a:extLst>
                </a:gridCol>
                <a:gridCol w="1546563">
                  <a:extLst>
                    <a:ext uri="{9D8B030D-6E8A-4147-A177-3AD203B41FA5}">
                      <a16:colId xmlns:a16="http://schemas.microsoft.com/office/drawing/2014/main" xmlns="" val="2394450386"/>
                    </a:ext>
                  </a:extLst>
                </a:gridCol>
              </a:tblGrid>
              <a:tr h="276314">
                <a:tc gridSpan="2">
                  <a:txBody>
                    <a:bodyPr/>
                    <a:lstStyle/>
                    <a:p>
                      <a:r>
                        <a:rPr lang="en-US" altLang="zh-CN" sz="1600" b="0" baseline="0" dirty="0" smtClean="0">
                          <a:solidFill>
                            <a:schemeClr val="bg1"/>
                          </a:solidFill>
                        </a:rPr>
                        <a:t>Parameter </a:t>
                      </a:r>
                      <a:r>
                        <a:rPr lang="en-US" altLang="zh-CN" sz="1600" b="0" dirty="0" smtClean="0">
                          <a:solidFill>
                            <a:schemeClr val="bg1"/>
                          </a:solidFill>
                        </a:rPr>
                        <a:t>Mapped</a:t>
                      </a:r>
                      <a:r>
                        <a:rPr lang="en-US" altLang="zh-CN" sz="1600" b="0" baseline="0" dirty="0" smtClean="0">
                          <a:solidFill>
                            <a:schemeClr val="bg1"/>
                          </a:solidFill>
                        </a:rPr>
                        <a:t> from FCN to CONV</a:t>
                      </a:r>
                      <a:endParaRPr lang="zh-CN" altLang="en-US" sz="16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F0"/>
                    </a:solidFill>
                  </a:tcPr>
                </a:tc>
                <a:tc hMerge="1">
                  <a:txBody>
                    <a:bodyPr/>
                    <a:lstStyle/>
                    <a:p>
                      <a:pPr algn="ctr"/>
                      <a:endParaRPr lang="zh-CN" altLang="en-US" sz="1600" b="0" i="1"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99221808"/>
                  </a:ext>
                </a:extLst>
              </a:tr>
              <a:tr h="276314">
                <a:tc>
                  <a:txBody>
                    <a:bodyPr/>
                    <a:lstStyle/>
                    <a:p>
                      <a:r>
                        <a:rPr lang="en-US" altLang="zh-CN" sz="1600" b="0" dirty="0" smtClean="0">
                          <a:solidFill>
                            <a:schemeClr val="bg1"/>
                          </a:solidFill>
                        </a:rPr>
                        <a:t>Input feature map #</a:t>
                      </a:r>
                      <a:endParaRPr lang="zh-CN" altLang="en-US" sz="16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b="0" i="1" dirty="0" err="1" smtClean="0">
                          <a:solidFill>
                            <a:srgbClr val="CCFFCC"/>
                          </a:solidFill>
                        </a:rPr>
                        <a:t>N</a:t>
                      </a:r>
                      <a:r>
                        <a:rPr lang="en-US" altLang="zh-CN" sz="1200" b="0" i="1" dirty="0" err="1" smtClean="0">
                          <a:solidFill>
                            <a:srgbClr val="CCFFCC"/>
                          </a:solidFill>
                        </a:rPr>
                        <a:t>fcn</a:t>
                      </a:r>
                      <a:r>
                        <a:rPr lang="en-US" altLang="zh-CN" sz="2000" b="0" i="1" dirty="0" smtClean="0">
                          <a:solidFill>
                            <a:srgbClr val="CCFFCC"/>
                          </a:solidFill>
                        </a:rPr>
                        <a:t>/</a:t>
                      </a:r>
                      <a:r>
                        <a:rPr lang="en-US" altLang="zh-CN" sz="1800" b="0" i="1" dirty="0" err="1" smtClean="0">
                          <a:solidFill>
                            <a:srgbClr val="CCFFCC"/>
                          </a:solidFill>
                        </a:rPr>
                        <a:t>ker</a:t>
                      </a:r>
                      <a:endParaRPr lang="zh-CN" altLang="en-US" sz="18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890959077"/>
                  </a:ext>
                </a:extLst>
              </a:tr>
              <a:tr h="253287">
                <a:tc>
                  <a:txBody>
                    <a:bodyPr/>
                    <a:lstStyle/>
                    <a:p>
                      <a:r>
                        <a:rPr lang="en-US" altLang="zh-CN" sz="1600" dirty="0" smtClean="0">
                          <a:solidFill>
                            <a:schemeClr val="bg1"/>
                          </a:solidFill>
                        </a:rPr>
                        <a:t>Input feature map size</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smtClean="0">
                          <a:solidFill>
                            <a:srgbClr val="CCFFCC"/>
                          </a:solidFill>
                        </a:rPr>
                        <a:t>Batch * </a:t>
                      </a:r>
                      <a:r>
                        <a:rPr lang="en-US" altLang="zh-CN" sz="1800" i="1" dirty="0" err="1" smtClean="0">
                          <a:solidFill>
                            <a:srgbClr val="CCFFCC"/>
                          </a:solidFill>
                        </a:rPr>
                        <a:t>ker</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054049879"/>
                  </a:ext>
                </a:extLst>
              </a:tr>
              <a:tr h="253287">
                <a:tc>
                  <a:txBody>
                    <a:bodyPr/>
                    <a:lstStyle/>
                    <a:p>
                      <a:r>
                        <a:rPr lang="en-US" altLang="zh-CN" sz="1600" dirty="0" smtClean="0">
                          <a:solidFill>
                            <a:schemeClr val="bg1"/>
                          </a:solidFill>
                        </a:rPr>
                        <a:t>Output feature map #</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err="1" smtClean="0">
                          <a:solidFill>
                            <a:srgbClr val="CCFFCC"/>
                          </a:solidFill>
                        </a:rPr>
                        <a:t>M</a:t>
                      </a:r>
                      <a:r>
                        <a:rPr lang="en-US" altLang="zh-CN" sz="1200" i="1" dirty="0" err="1" smtClean="0">
                          <a:solidFill>
                            <a:srgbClr val="CCFFCC"/>
                          </a:solidFill>
                        </a:rPr>
                        <a:t>fcn</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99412643"/>
                  </a:ext>
                </a:extLst>
              </a:tr>
              <a:tr h="2532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bg1"/>
                          </a:solidFill>
                        </a:rPr>
                        <a:t>Output feature map size</a:t>
                      </a:r>
                      <a:endParaRPr lang="zh-CN" altLang="en-US" sz="1600" dirty="0" smtClean="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smtClean="0">
                          <a:solidFill>
                            <a:srgbClr val="CCFFCC"/>
                          </a:solidFill>
                        </a:rPr>
                        <a:t>Batch</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426760023"/>
                  </a:ext>
                </a:extLst>
              </a:tr>
              <a:tr h="253287">
                <a:tc>
                  <a:txBody>
                    <a:bodyPr/>
                    <a:lstStyle/>
                    <a:p>
                      <a:r>
                        <a:rPr lang="en-US" altLang="zh-CN" sz="1600" dirty="0" smtClean="0">
                          <a:solidFill>
                            <a:schemeClr val="bg1"/>
                          </a:solidFill>
                        </a:rPr>
                        <a:t>Kernel Size</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smtClean="0">
                          <a:solidFill>
                            <a:srgbClr val="CCFFCC"/>
                          </a:solidFill>
                        </a:rPr>
                        <a:t>Ker</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64903919"/>
                  </a:ext>
                </a:extLst>
              </a:tr>
              <a:tr h="253287">
                <a:tc>
                  <a:txBody>
                    <a:bodyPr/>
                    <a:lstStyle/>
                    <a:p>
                      <a:r>
                        <a:rPr lang="en-US" altLang="zh-CN" sz="1600" dirty="0" smtClean="0">
                          <a:solidFill>
                            <a:schemeClr val="bg1"/>
                          </a:solidFill>
                        </a:rPr>
                        <a:t>Stride</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err="1" smtClean="0">
                          <a:solidFill>
                            <a:srgbClr val="CCFFCC"/>
                          </a:solidFill>
                        </a:rPr>
                        <a:t>ker</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223325664"/>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86572857"/>
              </p:ext>
            </p:extLst>
          </p:nvPr>
        </p:nvGraphicFramePr>
        <p:xfrm>
          <a:off x="887536" y="1944577"/>
          <a:ext cx="2565488" cy="1554480"/>
        </p:xfrm>
        <a:graphic>
          <a:graphicData uri="http://schemas.openxmlformats.org/drawingml/2006/table">
            <a:tbl>
              <a:tblPr firstRow="1" bandRow="1">
                <a:tableStyleId>{0505E3EF-67EA-436B-97B2-0124C06EBD24}</a:tableStyleId>
              </a:tblPr>
              <a:tblGrid>
                <a:gridCol w="1180711">
                  <a:extLst>
                    <a:ext uri="{9D8B030D-6E8A-4147-A177-3AD203B41FA5}">
                      <a16:colId xmlns:a16="http://schemas.microsoft.com/office/drawing/2014/main" xmlns="" val="1137576295"/>
                    </a:ext>
                  </a:extLst>
                </a:gridCol>
                <a:gridCol w="1384777">
                  <a:extLst>
                    <a:ext uri="{9D8B030D-6E8A-4147-A177-3AD203B41FA5}">
                      <a16:colId xmlns:a16="http://schemas.microsoft.com/office/drawing/2014/main" xmlns="" val="2394450386"/>
                    </a:ext>
                  </a:extLst>
                </a:gridCol>
              </a:tblGrid>
              <a:tr h="221947">
                <a:tc gridSpan="2">
                  <a:txBody>
                    <a:bodyPr/>
                    <a:lstStyle/>
                    <a:p>
                      <a:r>
                        <a:rPr lang="en-US" altLang="zh-CN" sz="1800" b="0" dirty="0" smtClean="0">
                          <a:solidFill>
                            <a:schemeClr val="bg1"/>
                          </a:solidFill>
                        </a:rPr>
                        <a:t>Parameters of FCN</a:t>
                      </a:r>
                      <a:endParaRPr lang="zh-CN" altLang="en-US" sz="18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F0"/>
                    </a:solidFill>
                  </a:tcPr>
                </a:tc>
                <a:tc hMerge="1">
                  <a:txBody>
                    <a:bodyPr/>
                    <a:lstStyle/>
                    <a:p>
                      <a:pPr algn="ctr"/>
                      <a:endParaRPr lang="zh-CN" altLang="en-US" sz="1600" b="0" i="1"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57304307"/>
                  </a:ext>
                </a:extLst>
              </a:tr>
              <a:tr h="221947">
                <a:tc>
                  <a:txBody>
                    <a:bodyPr/>
                    <a:lstStyle/>
                    <a:p>
                      <a:r>
                        <a:rPr lang="en-US" altLang="zh-CN" sz="1800" b="0" dirty="0" smtClean="0">
                          <a:solidFill>
                            <a:schemeClr val="bg1"/>
                          </a:solidFill>
                        </a:rPr>
                        <a:t>Input #</a:t>
                      </a:r>
                      <a:endParaRPr lang="zh-CN" altLang="en-US" sz="18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2000" b="0" i="1" dirty="0" err="1" smtClean="0">
                          <a:solidFill>
                            <a:srgbClr val="CCFFCC"/>
                          </a:solidFill>
                        </a:rPr>
                        <a:t>N</a:t>
                      </a:r>
                      <a:r>
                        <a:rPr lang="en-US" altLang="zh-CN" sz="1400" b="0" i="1" dirty="0" err="1" smtClean="0">
                          <a:solidFill>
                            <a:srgbClr val="CCFFCC"/>
                          </a:solidFill>
                        </a:rPr>
                        <a:t>fcn</a:t>
                      </a:r>
                      <a:endParaRPr lang="zh-CN" altLang="en-US" sz="20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890959077"/>
                  </a:ext>
                </a:extLst>
              </a:tr>
              <a:tr h="221947">
                <a:tc>
                  <a:txBody>
                    <a:bodyPr/>
                    <a:lstStyle/>
                    <a:p>
                      <a:r>
                        <a:rPr lang="en-US" altLang="zh-CN" sz="1800" b="0" dirty="0" smtClean="0">
                          <a:solidFill>
                            <a:schemeClr val="bg1"/>
                          </a:solidFill>
                        </a:rPr>
                        <a:t>Output #</a:t>
                      </a:r>
                      <a:endParaRPr lang="zh-CN" altLang="en-US" sz="18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2000" b="0" i="1" dirty="0" err="1" smtClean="0">
                          <a:solidFill>
                            <a:srgbClr val="CCFFCC"/>
                          </a:solidFill>
                        </a:rPr>
                        <a:t>M</a:t>
                      </a:r>
                      <a:r>
                        <a:rPr lang="en-US" altLang="zh-CN" sz="1400" b="0" i="1" dirty="0" err="1" smtClean="0">
                          <a:solidFill>
                            <a:srgbClr val="CCFFCC"/>
                          </a:solidFill>
                        </a:rPr>
                        <a:t>fcn</a:t>
                      </a:r>
                      <a:endParaRPr lang="zh-CN" altLang="en-US" sz="20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99412643"/>
                  </a:ext>
                </a:extLst>
              </a:tr>
              <a:tr h="221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chemeClr val="bg1"/>
                          </a:solidFill>
                        </a:rPr>
                        <a:t>Batch #</a:t>
                      </a:r>
                      <a:endParaRPr lang="zh-CN" altLang="en-US" sz="1800" b="0" dirty="0" smtClean="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2000" b="0" i="1" dirty="0" smtClean="0">
                          <a:solidFill>
                            <a:srgbClr val="CCFFCC"/>
                          </a:solidFill>
                        </a:rPr>
                        <a:t>Batch</a:t>
                      </a:r>
                      <a:endParaRPr lang="zh-CN" altLang="en-US" sz="20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426760023"/>
                  </a:ext>
                </a:extLst>
              </a:tr>
            </a:tbl>
          </a:graphicData>
        </a:graphic>
      </p:graphicFrame>
      <p:sp>
        <p:nvSpPr>
          <p:cNvPr id="22" name="右箭头 21"/>
          <p:cNvSpPr/>
          <p:nvPr/>
        </p:nvSpPr>
        <p:spPr>
          <a:xfrm>
            <a:off x="3908054" y="2508289"/>
            <a:ext cx="400050" cy="4191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0275233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301540" y="222050"/>
            <a:ext cx="8520600" cy="662901"/>
          </a:xfrm>
          <a:prstGeom prst="rect">
            <a:avLst/>
          </a:prstGeom>
        </p:spPr>
        <p:txBody>
          <a:bodyPr lIns="91425" tIns="91425" rIns="91425" bIns="91425" anchor="t" anchorCtr="0">
            <a:noAutofit/>
          </a:bodyPr>
          <a:lstStyle/>
          <a:p>
            <a:pPr lvl="0"/>
            <a:r>
              <a:rPr lang="en-US" altLang="zh-CN" dirty="0" smtClean="0"/>
              <a:t>Method 2: </a:t>
            </a:r>
            <a:r>
              <a:rPr lang="en" dirty="0" smtClean="0"/>
              <a:t>Weight-major </a:t>
            </a:r>
            <a:r>
              <a:rPr lang="en" dirty="0"/>
              <a:t>M</a:t>
            </a:r>
            <a:r>
              <a:rPr lang="en" dirty="0" smtClean="0"/>
              <a:t>apping</a:t>
            </a:r>
            <a:endParaRPr lang="en" dirty="0"/>
          </a:p>
        </p:txBody>
      </p:sp>
      <p:pic>
        <p:nvPicPr>
          <p:cNvPr id="359" name="Shape 359"/>
          <p:cNvPicPr preferRelativeResize="0"/>
          <p:nvPr/>
        </p:nvPicPr>
        <p:blipFill>
          <a:blip r:embed="rId3">
            <a:alphaModFix/>
          </a:blip>
          <a:stretch>
            <a:fillRect/>
          </a:stretch>
        </p:blipFill>
        <p:spPr>
          <a:xfrm>
            <a:off x="5330628" y="1386348"/>
            <a:ext cx="2886007" cy="3043514"/>
          </a:xfrm>
          <a:prstGeom prst="rect">
            <a:avLst/>
          </a:prstGeom>
          <a:noFill/>
          <a:ln>
            <a:noFill/>
          </a:ln>
        </p:spPr>
      </p:pic>
      <p:sp>
        <p:nvSpPr>
          <p:cNvPr id="5" name="文本框 4"/>
          <p:cNvSpPr txBox="1"/>
          <p:nvPr/>
        </p:nvSpPr>
        <p:spPr>
          <a:xfrm>
            <a:off x="2202614"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Output</a:t>
            </a:r>
            <a:endParaRPr lang="zh-CN" altLang="en-US" sz="2400" dirty="0"/>
          </a:p>
        </p:txBody>
      </p:sp>
      <p:sp>
        <p:nvSpPr>
          <p:cNvPr id="6" name="文本框 5"/>
          <p:cNvSpPr txBox="1"/>
          <p:nvPr/>
        </p:nvSpPr>
        <p:spPr>
          <a:xfrm>
            <a:off x="210878" y="4417111"/>
            <a:ext cx="1875835" cy="677108"/>
          </a:xfrm>
          <a:prstGeom prst="rect">
            <a:avLst/>
          </a:prstGeom>
          <a:noFill/>
        </p:spPr>
        <p:txBody>
          <a:bodyPr wrap="none" rtlCol="0">
            <a:spAutoFit/>
          </a:bodyPr>
          <a:lstStyle/>
          <a:p>
            <a:r>
              <a:rPr lang="en-US" altLang="zh-CN" dirty="0" smtClean="0"/>
              <a:t>Fully connected layer</a:t>
            </a:r>
          </a:p>
          <a:p>
            <a:pPr algn="ctr"/>
            <a:r>
              <a:rPr lang="en-US" altLang="zh-CN" sz="2400" dirty="0" smtClean="0"/>
              <a:t>Input</a:t>
            </a:r>
            <a:endParaRPr lang="zh-CN" altLang="en-US" sz="2400" dirty="0"/>
          </a:p>
        </p:txBody>
      </p:sp>
      <p:sp>
        <p:nvSpPr>
          <p:cNvPr id="7" name="文本框 6"/>
          <p:cNvSpPr txBox="1"/>
          <p:nvPr/>
        </p:nvSpPr>
        <p:spPr>
          <a:xfrm>
            <a:off x="7331346" y="4417111"/>
            <a:ext cx="1167307" cy="677108"/>
          </a:xfrm>
          <a:prstGeom prst="rect">
            <a:avLst/>
          </a:prstGeom>
          <a:noFill/>
        </p:spPr>
        <p:txBody>
          <a:bodyPr wrap="none" rtlCol="0">
            <a:spAutoFit/>
          </a:bodyPr>
          <a:lstStyle/>
          <a:p>
            <a:r>
              <a:rPr lang="en-US" altLang="zh-CN" dirty="0" smtClean="0"/>
              <a:t>Convolution</a:t>
            </a:r>
          </a:p>
          <a:p>
            <a:pPr algn="ctr"/>
            <a:r>
              <a:rPr lang="en-US" altLang="zh-CN" sz="2400" dirty="0" smtClean="0"/>
              <a:t>Output</a:t>
            </a:r>
            <a:endParaRPr lang="zh-CN" altLang="en-US" sz="2400" dirty="0"/>
          </a:p>
        </p:txBody>
      </p:sp>
      <p:sp>
        <p:nvSpPr>
          <p:cNvPr id="8" name="文本框 7"/>
          <p:cNvSpPr txBox="1"/>
          <p:nvPr/>
        </p:nvSpPr>
        <p:spPr>
          <a:xfrm>
            <a:off x="5259369" y="4429862"/>
            <a:ext cx="1130438" cy="677108"/>
          </a:xfrm>
          <a:prstGeom prst="rect">
            <a:avLst/>
          </a:prstGeom>
          <a:noFill/>
        </p:spPr>
        <p:txBody>
          <a:bodyPr wrap="none" rtlCol="0">
            <a:spAutoFit/>
          </a:bodyPr>
          <a:lstStyle/>
          <a:p>
            <a:r>
              <a:rPr lang="en-US" altLang="zh-CN" dirty="0" smtClean="0"/>
              <a:t>Convolution</a:t>
            </a:r>
          </a:p>
          <a:p>
            <a:pPr algn="ctr"/>
            <a:r>
              <a:rPr lang="en-US" altLang="zh-CN" sz="2400" dirty="0" smtClean="0"/>
              <a:t>Input</a:t>
            </a:r>
            <a:endParaRPr lang="zh-CN" altLang="en-US" sz="2400" dirty="0"/>
          </a:p>
        </p:txBody>
      </p:sp>
      <p:pic>
        <p:nvPicPr>
          <p:cNvPr id="9" name="图片 8"/>
          <p:cNvPicPr>
            <a:picLocks noChangeAspect="1"/>
          </p:cNvPicPr>
          <p:nvPr/>
        </p:nvPicPr>
        <p:blipFill>
          <a:blip r:embed="rId4"/>
          <a:stretch>
            <a:fillRect/>
          </a:stretch>
        </p:blipFill>
        <p:spPr>
          <a:xfrm>
            <a:off x="775445" y="1717828"/>
            <a:ext cx="2513631" cy="2766560"/>
          </a:xfrm>
          <a:prstGeom prst="rect">
            <a:avLst/>
          </a:prstGeom>
        </p:spPr>
      </p:pic>
      <p:sp>
        <p:nvSpPr>
          <p:cNvPr id="11" name="矩形 10"/>
          <p:cNvSpPr/>
          <p:nvPr/>
        </p:nvSpPr>
        <p:spPr>
          <a:xfrm>
            <a:off x="1" y="886408"/>
            <a:ext cx="9143999" cy="4220562"/>
          </a:xfrm>
          <a:prstGeom prst="rect">
            <a:avLst/>
          </a:prstGeom>
          <a:solidFill>
            <a:schemeClr val="tx1">
              <a:lumMod val="75000"/>
              <a:lumOff val="2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3" name="表格 12"/>
          <p:cNvGraphicFramePr>
            <a:graphicFrameLocks noGrp="1"/>
          </p:cNvGraphicFramePr>
          <p:nvPr>
            <p:extLst>
              <p:ext uri="{D42A27DB-BD31-4B8C-83A1-F6EECF244321}">
                <p14:modId xmlns:p14="http://schemas.microsoft.com/office/powerpoint/2010/main" val="799219661"/>
              </p:ext>
            </p:extLst>
          </p:nvPr>
        </p:nvGraphicFramePr>
        <p:xfrm>
          <a:off x="4459759" y="1919329"/>
          <a:ext cx="4053407" cy="2743200"/>
        </p:xfrm>
        <a:graphic>
          <a:graphicData uri="http://schemas.openxmlformats.org/drawingml/2006/table">
            <a:tbl>
              <a:tblPr firstRow="1" bandRow="1">
                <a:tableStyleId>{0505E3EF-67EA-436B-97B2-0124C06EBD24}</a:tableStyleId>
              </a:tblPr>
              <a:tblGrid>
                <a:gridCol w="2541195">
                  <a:extLst>
                    <a:ext uri="{9D8B030D-6E8A-4147-A177-3AD203B41FA5}">
                      <a16:colId xmlns:a16="http://schemas.microsoft.com/office/drawing/2014/main" xmlns="" val="1137576295"/>
                    </a:ext>
                  </a:extLst>
                </a:gridCol>
                <a:gridCol w="1512212">
                  <a:extLst>
                    <a:ext uri="{9D8B030D-6E8A-4147-A177-3AD203B41FA5}">
                      <a16:colId xmlns:a16="http://schemas.microsoft.com/office/drawing/2014/main" xmlns="" val="2394450386"/>
                    </a:ext>
                  </a:extLst>
                </a:gridCol>
              </a:tblGrid>
              <a:tr h="276314">
                <a:tc gridSpan="2">
                  <a:txBody>
                    <a:bodyPr/>
                    <a:lstStyle/>
                    <a:p>
                      <a:r>
                        <a:rPr lang="en-US" altLang="zh-CN" sz="1600" b="0" baseline="0" dirty="0" smtClean="0">
                          <a:solidFill>
                            <a:schemeClr val="bg1"/>
                          </a:solidFill>
                        </a:rPr>
                        <a:t>Parameter </a:t>
                      </a:r>
                      <a:r>
                        <a:rPr lang="en-US" altLang="zh-CN" sz="1600" b="0" dirty="0" smtClean="0">
                          <a:solidFill>
                            <a:schemeClr val="bg1"/>
                          </a:solidFill>
                        </a:rPr>
                        <a:t>Mapped</a:t>
                      </a:r>
                      <a:r>
                        <a:rPr lang="en-US" altLang="zh-CN" sz="1600" b="0" baseline="0" dirty="0" smtClean="0">
                          <a:solidFill>
                            <a:schemeClr val="bg1"/>
                          </a:solidFill>
                        </a:rPr>
                        <a:t> from FCN to CONV</a:t>
                      </a:r>
                      <a:endParaRPr lang="zh-CN" altLang="en-US" sz="16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F0"/>
                    </a:solidFill>
                  </a:tcPr>
                </a:tc>
                <a:tc hMerge="1">
                  <a:txBody>
                    <a:bodyPr/>
                    <a:lstStyle/>
                    <a:p>
                      <a:pPr algn="ctr"/>
                      <a:endParaRPr lang="zh-CN" altLang="en-US" sz="1600" b="0" i="1"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99221808"/>
                  </a:ext>
                </a:extLst>
              </a:tr>
              <a:tr h="276314">
                <a:tc>
                  <a:txBody>
                    <a:bodyPr/>
                    <a:lstStyle/>
                    <a:p>
                      <a:r>
                        <a:rPr lang="en-US" altLang="zh-CN" sz="1600" b="0" dirty="0" smtClean="0">
                          <a:solidFill>
                            <a:schemeClr val="bg1"/>
                          </a:solidFill>
                        </a:rPr>
                        <a:t>Input feature map #</a:t>
                      </a:r>
                      <a:endParaRPr lang="zh-CN" altLang="en-US" sz="16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b="0" i="1" dirty="0" err="1" smtClean="0">
                          <a:solidFill>
                            <a:srgbClr val="CCFFCC"/>
                          </a:solidFill>
                        </a:rPr>
                        <a:t>N</a:t>
                      </a:r>
                      <a:r>
                        <a:rPr lang="en-US" altLang="zh-CN" sz="1200" b="0" i="1" dirty="0" err="1" smtClean="0">
                          <a:solidFill>
                            <a:srgbClr val="CCFFCC"/>
                          </a:solidFill>
                        </a:rPr>
                        <a:t>fcn</a:t>
                      </a:r>
                      <a:r>
                        <a:rPr lang="en-US" altLang="zh-CN" sz="2000" b="0" i="1" dirty="0" smtClean="0">
                          <a:solidFill>
                            <a:srgbClr val="CCFFCC"/>
                          </a:solidFill>
                        </a:rPr>
                        <a:t>/</a:t>
                      </a:r>
                      <a:r>
                        <a:rPr lang="en-US" altLang="zh-CN" sz="1800" b="0" i="1" dirty="0" err="1" smtClean="0">
                          <a:solidFill>
                            <a:srgbClr val="CCFFCC"/>
                          </a:solidFill>
                        </a:rPr>
                        <a:t>ker</a:t>
                      </a:r>
                      <a:endParaRPr lang="zh-CN" altLang="en-US" sz="18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890959077"/>
                  </a:ext>
                </a:extLst>
              </a:tr>
              <a:tr h="253287">
                <a:tc>
                  <a:txBody>
                    <a:bodyPr/>
                    <a:lstStyle/>
                    <a:p>
                      <a:r>
                        <a:rPr lang="en-US" altLang="zh-CN" sz="1600" dirty="0" smtClean="0">
                          <a:solidFill>
                            <a:schemeClr val="bg1"/>
                          </a:solidFill>
                        </a:rPr>
                        <a:t>Input feature map size</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i="1" dirty="0" err="1" smtClean="0">
                          <a:solidFill>
                            <a:srgbClr val="CCFFCC"/>
                          </a:solidFill>
                        </a:rPr>
                        <a:t>M</a:t>
                      </a:r>
                      <a:r>
                        <a:rPr lang="en-US" altLang="zh-CN" sz="1600" i="1" dirty="0" err="1" smtClean="0">
                          <a:solidFill>
                            <a:srgbClr val="CCFFCC"/>
                          </a:solidFill>
                        </a:rPr>
                        <a:t>fcn</a:t>
                      </a:r>
                      <a:r>
                        <a:rPr lang="en-US" altLang="zh-CN" sz="1800" i="1" dirty="0" smtClean="0">
                          <a:solidFill>
                            <a:srgbClr val="CCFFCC"/>
                          </a:solidFill>
                        </a:rPr>
                        <a:t> * </a:t>
                      </a:r>
                      <a:r>
                        <a:rPr lang="en-US" altLang="zh-CN" sz="1800" i="1" dirty="0" err="1" smtClean="0">
                          <a:solidFill>
                            <a:srgbClr val="CCFFCC"/>
                          </a:solidFill>
                        </a:rPr>
                        <a:t>ker</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054049879"/>
                  </a:ext>
                </a:extLst>
              </a:tr>
              <a:tr h="253287">
                <a:tc>
                  <a:txBody>
                    <a:bodyPr/>
                    <a:lstStyle/>
                    <a:p>
                      <a:r>
                        <a:rPr lang="en-US" altLang="zh-CN" sz="1600" dirty="0" smtClean="0">
                          <a:solidFill>
                            <a:schemeClr val="bg1"/>
                          </a:solidFill>
                        </a:rPr>
                        <a:t>Output feature map #</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smtClean="0">
                          <a:solidFill>
                            <a:srgbClr val="CCFFCC"/>
                          </a:solidFill>
                        </a:rPr>
                        <a:t>Batch</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99412643"/>
                  </a:ext>
                </a:extLst>
              </a:tr>
              <a:tr h="2532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bg1"/>
                          </a:solidFill>
                        </a:rPr>
                        <a:t>Output feature map size</a:t>
                      </a:r>
                      <a:endParaRPr lang="zh-CN" altLang="en-US" sz="1600" dirty="0" smtClean="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i="1" dirty="0" err="1" smtClean="0">
                          <a:solidFill>
                            <a:srgbClr val="CCFFCC"/>
                          </a:solidFill>
                        </a:rPr>
                        <a:t>M</a:t>
                      </a:r>
                      <a:r>
                        <a:rPr lang="en-US" altLang="zh-CN" sz="1600" i="1" dirty="0" err="1" smtClean="0">
                          <a:solidFill>
                            <a:srgbClr val="CCFFCC"/>
                          </a:solidFill>
                        </a:rPr>
                        <a:t>fcn</a:t>
                      </a:r>
                      <a:endParaRPr lang="zh-CN" altLang="en-US" sz="2400" i="1" dirty="0" smtClean="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426760023"/>
                  </a:ext>
                </a:extLst>
              </a:tr>
              <a:tr h="253287">
                <a:tc>
                  <a:txBody>
                    <a:bodyPr/>
                    <a:lstStyle/>
                    <a:p>
                      <a:r>
                        <a:rPr lang="en-US" altLang="zh-CN" sz="1600" dirty="0" smtClean="0">
                          <a:solidFill>
                            <a:schemeClr val="bg1"/>
                          </a:solidFill>
                        </a:rPr>
                        <a:t>Kernel Size</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smtClean="0">
                          <a:solidFill>
                            <a:srgbClr val="CCFFCC"/>
                          </a:solidFill>
                        </a:rPr>
                        <a:t>Ker</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64903919"/>
                  </a:ext>
                </a:extLst>
              </a:tr>
              <a:tr h="253287">
                <a:tc>
                  <a:txBody>
                    <a:bodyPr/>
                    <a:lstStyle/>
                    <a:p>
                      <a:r>
                        <a:rPr lang="en-US" altLang="zh-CN" sz="1600" dirty="0" smtClean="0">
                          <a:solidFill>
                            <a:schemeClr val="bg1"/>
                          </a:solidFill>
                        </a:rPr>
                        <a:t>Stride</a:t>
                      </a:r>
                      <a:endParaRPr lang="zh-CN" altLang="en-US" sz="160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1800" i="1" dirty="0" err="1" smtClean="0">
                          <a:solidFill>
                            <a:srgbClr val="CCFFCC"/>
                          </a:solidFill>
                        </a:rPr>
                        <a:t>ker</a:t>
                      </a:r>
                      <a:endParaRPr lang="zh-CN" altLang="en-US" sz="180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223325664"/>
                  </a:ext>
                </a:extLst>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2735623600"/>
              </p:ext>
            </p:extLst>
          </p:nvPr>
        </p:nvGraphicFramePr>
        <p:xfrm>
          <a:off x="887537" y="1944576"/>
          <a:ext cx="2568981" cy="1554480"/>
        </p:xfrm>
        <a:graphic>
          <a:graphicData uri="http://schemas.openxmlformats.org/drawingml/2006/table">
            <a:tbl>
              <a:tblPr firstRow="1" bandRow="1">
                <a:tableStyleId>{0505E3EF-67EA-436B-97B2-0124C06EBD24}</a:tableStyleId>
              </a:tblPr>
              <a:tblGrid>
                <a:gridCol w="1182318">
                  <a:extLst>
                    <a:ext uri="{9D8B030D-6E8A-4147-A177-3AD203B41FA5}">
                      <a16:colId xmlns:a16="http://schemas.microsoft.com/office/drawing/2014/main" xmlns="" val="1137576295"/>
                    </a:ext>
                  </a:extLst>
                </a:gridCol>
                <a:gridCol w="1386663">
                  <a:extLst>
                    <a:ext uri="{9D8B030D-6E8A-4147-A177-3AD203B41FA5}">
                      <a16:colId xmlns:a16="http://schemas.microsoft.com/office/drawing/2014/main" xmlns="" val="2394450386"/>
                    </a:ext>
                  </a:extLst>
                </a:gridCol>
              </a:tblGrid>
              <a:tr h="221947">
                <a:tc gridSpan="2">
                  <a:txBody>
                    <a:bodyPr/>
                    <a:lstStyle/>
                    <a:p>
                      <a:r>
                        <a:rPr lang="en-US" altLang="zh-CN" sz="1800" b="0" dirty="0" smtClean="0">
                          <a:solidFill>
                            <a:schemeClr val="bg1"/>
                          </a:solidFill>
                        </a:rPr>
                        <a:t>Parameters of FCN</a:t>
                      </a:r>
                      <a:endParaRPr lang="zh-CN" altLang="en-US" sz="18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B0F0"/>
                    </a:solidFill>
                  </a:tcPr>
                </a:tc>
                <a:tc hMerge="1">
                  <a:txBody>
                    <a:bodyPr/>
                    <a:lstStyle/>
                    <a:p>
                      <a:pPr algn="ctr"/>
                      <a:endParaRPr lang="zh-CN" altLang="en-US" sz="1600" b="0" i="1"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57304307"/>
                  </a:ext>
                </a:extLst>
              </a:tr>
              <a:tr h="221947">
                <a:tc>
                  <a:txBody>
                    <a:bodyPr/>
                    <a:lstStyle/>
                    <a:p>
                      <a:r>
                        <a:rPr lang="en-US" altLang="zh-CN" sz="1800" b="0" dirty="0" smtClean="0">
                          <a:solidFill>
                            <a:schemeClr val="bg1"/>
                          </a:solidFill>
                        </a:rPr>
                        <a:t>Input #</a:t>
                      </a:r>
                      <a:endParaRPr lang="zh-CN" altLang="en-US" sz="18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2000" b="0" i="1" dirty="0" err="1" smtClean="0">
                          <a:solidFill>
                            <a:srgbClr val="CCFFCC"/>
                          </a:solidFill>
                        </a:rPr>
                        <a:t>N</a:t>
                      </a:r>
                      <a:r>
                        <a:rPr lang="en-US" altLang="zh-CN" sz="1400" b="0" i="1" dirty="0" err="1" smtClean="0">
                          <a:solidFill>
                            <a:srgbClr val="CCFFCC"/>
                          </a:solidFill>
                        </a:rPr>
                        <a:t>fcn</a:t>
                      </a:r>
                      <a:endParaRPr lang="zh-CN" altLang="en-US" sz="20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890959077"/>
                  </a:ext>
                </a:extLst>
              </a:tr>
              <a:tr h="221947">
                <a:tc>
                  <a:txBody>
                    <a:bodyPr/>
                    <a:lstStyle/>
                    <a:p>
                      <a:r>
                        <a:rPr lang="en-US" altLang="zh-CN" sz="1800" b="0" dirty="0" smtClean="0">
                          <a:solidFill>
                            <a:schemeClr val="bg1"/>
                          </a:solidFill>
                        </a:rPr>
                        <a:t>Output #</a:t>
                      </a:r>
                      <a:endParaRPr lang="zh-CN" altLang="en-US" sz="1800" b="0" dirty="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2000" b="0" i="1" dirty="0" err="1" smtClean="0">
                          <a:solidFill>
                            <a:srgbClr val="CCFFCC"/>
                          </a:solidFill>
                        </a:rPr>
                        <a:t>M</a:t>
                      </a:r>
                      <a:r>
                        <a:rPr lang="en-US" altLang="zh-CN" sz="1400" b="0" i="1" dirty="0" err="1" smtClean="0">
                          <a:solidFill>
                            <a:srgbClr val="CCFFCC"/>
                          </a:solidFill>
                        </a:rPr>
                        <a:t>fcn</a:t>
                      </a:r>
                      <a:endParaRPr lang="zh-CN" altLang="en-US" sz="20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3899412643"/>
                  </a:ext>
                </a:extLst>
              </a:tr>
              <a:tr h="221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chemeClr val="bg1"/>
                          </a:solidFill>
                        </a:rPr>
                        <a:t>Batch #</a:t>
                      </a:r>
                      <a:endParaRPr lang="zh-CN" altLang="en-US" sz="1800" b="0" dirty="0" smtClean="0">
                        <a:solidFill>
                          <a:schemeClr val="bg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ctr"/>
                      <a:r>
                        <a:rPr lang="en-US" altLang="zh-CN" sz="2000" b="0" i="1" dirty="0" smtClean="0">
                          <a:solidFill>
                            <a:srgbClr val="CCFFCC"/>
                          </a:solidFill>
                        </a:rPr>
                        <a:t>Batch</a:t>
                      </a:r>
                      <a:endParaRPr lang="zh-CN" altLang="en-US" sz="2000" b="0" i="1" dirty="0">
                        <a:solidFill>
                          <a:srgbClr val="CCFFCC"/>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2426760023"/>
                  </a:ext>
                </a:extLst>
              </a:tr>
            </a:tbl>
          </a:graphicData>
        </a:graphic>
      </p:graphicFrame>
      <p:sp>
        <p:nvSpPr>
          <p:cNvPr id="3" name="右箭头 2"/>
          <p:cNvSpPr/>
          <p:nvPr/>
        </p:nvSpPr>
        <p:spPr>
          <a:xfrm>
            <a:off x="3791671" y="2489005"/>
            <a:ext cx="400050" cy="4191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0706622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Shape 395"/>
          <p:cNvPicPr preferRelativeResize="0"/>
          <p:nvPr/>
        </p:nvPicPr>
        <p:blipFill>
          <a:blip r:embed="rId3">
            <a:alphaModFix/>
          </a:blip>
          <a:stretch>
            <a:fillRect/>
          </a:stretch>
        </p:blipFill>
        <p:spPr>
          <a:xfrm>
            <a:off x="923713" y="2207637"/>
            <a:ext cx="2044325" cy="2225900"/>
          </a:xfrm>
          <a:prstGeom prst="rect">
            <a:avLst/>
          </a:prstGeom>
          <a:noFill/>
          <a:ln>
            <a:noFill/>
          </a:ln>
        </p:spPr>
      </p:pic>
      <p:sp>
        <p:nvSpPr>
          <p:cNvPr id="396" name="Shape 396"/>
          <p:cNvSpPr/>
          <p:nvPr/>
        </p:nvSpPr>
        <p:spPr>
          <a:xfrm>
            <a:off x="923713" y="2117278"/>
            <a:ext cx="2196000" cy="2330100"/>
          </a:xfrm>
          <a:prstGeom prst="roundRect">
            <a:avLst>
              <a:gd name="adj" fmla="val 16667"/>
            </a:avLst>
          </a:prstGeom>
          <a:no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7" name="Shape 39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pic>
        <p:nvPicPr>
          <p:cNvPr id="398" name="Shape 398"/>
          <p:cNvPicPr preferRelativeResize="0"/>
          <p:nvPr/>
        </p:nvPicPr>
        <p:blipFill>
          <a:blip r:embed="rId4">
            <a:alphaModFix/>
          </a:blip>
          <a:stretch>
            <a:fillRect/>
          </a:stretch>
        </p:blipFill>
        <p:spPr>
          <a:xfrm>
            <a:off x="4446576" y="1272553"/>
            <a:ext cx="4108500" cy="3766699"/>
          </a:xfrm>
          <a:prstGeom prst="rect">
            <a:avLst/>
          </a:prstGeom>
          <a:noFill/>
          <a:ln>
            <a:noFill/>
          </a:ln>
        </p:spPr>
      </p:pic>
      <p:sp>
        <p:nvSpPr>
          <p:cNvPr id="399" name="Shape 399"/>
          <p:cNvSpPr/>
          <p:nvPr/>
        </p:nvSpPr>
        <p:spPr>
          <a:xfrm>
            <a:off x="4509326" y="1983880"/>
            <a:ext cx="1482300" cy="1312800"/>
          </a:xfrm>
          <a:prstGeom prst="roundRect">
            <a:avLst>
              <a:gd name="adj" fmla="val 16667"/>
            </a:avLst>
          </a:prstGeom>
          <a:no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0" name="Shape 400"/>
          <p:cNvSpPr/>
          <p:nvPr/>
        </p:nvSpPr>
        <p:spPr>
          <a:xfrm flipH="1">
            <a:off x="3119712" y="2053845"/>
            <a:ext cx="1389612" cy="485450"/>
          </a:xfrm>
          <a:custGeom>
            <a:avLst/>
            <a:gdLst/>
            <a:ahLst/>
            <a:cxnLst/>
            <a:rect l="0" t="0" r="0" b="0"/>
            <a:pathLst>
              <a:path w="119301" h="19418" extrusionOk="0">
                <a:moveTo>
                  <a:pt x="0" y="5844"/>
                </a:moveTo>
                <a:cubicBezTo>
                  <a:pt x="13989" y="4951"/>
                  <a:pt x="64055" y="-1775"/>
                  <a:pt x="83939" y="487"/>
                </a:cubicBezTo>
                <a:cubicBezTo>
                  <a:pt x="103822" y="2749"/>
                  <a:pt x="113407" y="16262"/>
                  <a:pt x="119301" y="19418"/>
                </a:cubicBezTo>
              </a:path>
            </a:pathLst>
          </a:custGeom>
          <a:noFill/>
          <a:ln w="28575" cap="flat" cmpd="sng">
            <a:solidFill>
              <a:srgbClr val="9900FF"/>
            </a:solidFill>
            <a:prstDash val="solid"/>
            <a:round/>
            <a:headEnd type="none" w="lg" len="lg"/>
            <a:tailEnd type="stealth" w="lg" len="lg"/>
          </a:ln>
        </p:spPr>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406" name="Shape 4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07" name="Shape 407"/>
          <p:cNvPicPr preferRelativeResize="0"/>
          <p:nvPr/>
        </p:nvPicPr>
        <p:blipFill>
          <a:blip r:embed="rId3">
            <a:alphaModFix/>
          </a:blip>
          <a:stretch>
            <a:fillRect/>
          </a:stretch>
        </p:blipFill>
        <p:spPr>
          <a:xfrm>
            <a:off x="372574" y="553325"/>
            <a:ext cx="8398851" cy="3500123"/>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455" name="Shape 45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AutoNum type="arabicPeriod"/>
            </a:pPr>
            <a:r>
              <a:rPr lang="en"/>
              <a:t>Analysis of Convolution &amp; Fully Connected Layers</a:t>
            </a:r>
          </a:p>
          <a:p>
            <a:pPr marL="457200" lvl="0" indent="-228600" rtl="0">
              <a:spcBef>
                <a:spcPts val="0"/>
              </a:spcBef>
              <a:buAutoNum type="arabicPeriod"/>
            </a:pPr>
            <a:r>
              <a:rPr lang="en"/>
              <a:t>Accelerate Convolution &amp; Fully Connected Layer with One Bitstream</a:t>
            </a:r>
          </a:p>
          <a:p>
            <a:pPr marL="914400" lvl="1" indent="-228600" rtl="0">
              <a:spcBef>
                <a:spcPts val="0"/>
              </a:spcBef>
              <a:buAutoNum type="alphaLcPeriod"/>
            </a:pPr>
            <a:r>
              <a:rPr lang="en"/>
              <a:t>Convolution Accelerator</a:t>
            </a:r>
          </a:p>
          <a:p>
            <a:pPr marL="914400" lvl="1" indent="-228600" rtl="0">
              <a:spcBef>
                <a:spcPts val="0"/>
              </a:spcBef>
              <a:buAutoNum type="alphaLcPeriod"/>
            </a:pPr>
            <a:r>
              <a:rPr lang="en"/>
              <a:t>Uniformed Representation</a:t>
            </a:r>
          </a:p>
          <a:p>
            <a:pPr marL="457200" lvl="0" indent="-228600" rtl="0">
              <a:spcBef>
                <a:spcPts val="0"/>
              </a:spcBef>
              <a:buAutoNum type="arabicPeriod"/>
            </a:pPr>
            <a:r>
              <a:rPr lang="en"/>
              <a:t>Maximize Underlying Computing &amp; Bandwidth Resource</a:t>
            </a:r>
          </a:p>
          <a:p>
            <a:pPr marL="914400" lvl="1" indent="-228600" rtl="0">
              <a:spcBef>
                <a:spcPts val="0"/>
              </a:spcBef>
              <a:buAutoNum type="alphaLcPeriod"/>
            </a:pPr>
            <a:r>
              <a:rPr lang="en"/>
              <a:t>Computation Optimization</a:t>
            </a:r>
          </a:p>
          <a:p>
            <a:pPr marL="1371600" lvl="2" indent="-228600" rtl="0">
              <a:spcBef>
                <a:spcPts val="0"/>
              </a:spcBef>
              <a:buAutoNum type="romanLcPeriod"/>
            </a:pPr>
            <a:r>
              <a:rPr lang="en"/>
              <a:t>FPGA 2015 (Loop permutation, unrolling, pipelining)</a:t>
            </a:r>
          </a:p>
          <a:p>
            <a:pPr marL="914400" lvl="1" indent="-228600" rtl="0">
              <a:spcBef>
                <a:spcPts val="0"/>
              </a:spcBef>
              <a:buAutoNum type="alphaLcPeriod"/>
            </a:pPr>
            <a:r>
              <a:rPr lang="en"/>
              <a:t>Bandwidth Optimization</a:t>
            </a:r>
          </a:p>
          <a:p>
            <a:pPr marL="1371600" lvl="2" indent="-228600" rtl="0">
              <a:spcBef>
                <a:spcPts val="0"/>
              </a:spcBef>
              <a:buAutoNum type="romanLcPeriod"/>
            </a:pPr>
            <a:r>
              <a:rPr lang="en"/>
              <a:t>Roofline Model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Direct (input-major) Mapping from FCN to CONV</a:t>
            </a:r>
          </a:p>
        </p:txBody>
      </p:sp>
      <p:sp>
        <p:nvSpPr>
          <p:cNvPr id="461" name="Shape 46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62" name="Shape 462"/>
          <p:cNvPicPr preferRelativeResize="0"/>
          <p:nvPr/>
        </p:nvPicPr>
        <p:blipFill>
          <a:blip r:embed="rId3">
            <a:alphaModFix/>
          </a:blip>
          <a:stretch>
            <a:fillRect/>
          </a:stretch>
        </p:blipFill>
        <p:spPr>
          <a:xfrm>
            <a:off x="311700" y="1646449"/>
            <a:ext cx="8648501" cy="24981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96050" y="320175"/>
            <a:ext cx="8751900" cy="572700"/>
          </a:xfrm>
          <a:prstGeom prst="rect">
            <a:avLst/>
          </a:prstGeom>
        </p:spPr>
        <p:txBody>
          <a:bodyPr lIns="91425" tIns="91425" rIns="91425" bIns="91425" anchor="t" anchorCtr="0">
            <a:noAutofit/>
          </a:bodyPr>
          <a:lstStyle/>
          <a:p>
            <a:pPr lvl="0">
              <a:spcBef>
                <a:spcPts val="0"/>
              </a:spcBef>
              <a:buNone/>
            </a:pPr>
            <a:r>
              <a:rPr lang="en"/>
              <a:t>Reversed (weight-major) Mapping from FCN to CONV</a:t>
            </a:r>
          </a:p>
        </p:txBody>
      </p:sp>
      <p:sp>
        <p:nvSpPr>
          <p:cNvPr id="468" name="Shape 46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469" name="Shape 469"/>
          <p:cNvPicPr preferRelativeResize="0"/>
          <p:nvPr/>
        </p:nvPicPr>
        <p:blipFill>
          <a:blip r:embed="rId3">
            <a:alphaModFix/>
          </a:blip>
          <a:stretch>
            <a:fillRect/>
          </a:stretch>
        </p:blipFill>
        <p:spPr>
          <a:xfrm>
            <a:off x="1154887" y="1338275"/>
            <a:ext cx="6834224" cy="3328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6856" y="113553"/>
            <a:ext cx="8520600" cy="572700"/>
          </a:xfrm>
        </p:spPr>
        <p:txBody>
          <a:bodyPr/>
          <a:lstStyle/>
          <a:p>
            <a:r>
              <a:rPr lang="en" altLang="zh-CN" dirty="0"/>
              <a:t>Convolutional Neural Networks (CNNs)</a:t>
            </a:r>
            <a:endParaRPr lang="zh-CN" altLang="en-US" dirty="0"/>
          </a:p>
        </p:txBody>
      </p:sp>
      <p:grpSp>
        <p:nvGrpSpPr>
          <p:cNvPr id="64" name="组合 63"/>
          <p:cNvGrpSpPr/>
          <p:nvPr/>
        </p:nvGrpSpPr>
        <p:grpSpPr>
          <a:xfrm>
            <a:off x="53026" y="700615"/>
            <a:ext cx="8967675" cy="2304900"/>
            <a:chOff x="-509527" y="1118981"/>
            <a:chExt cx="8967675" cy="2304900"/>
          </a:xfrm>
        </p:grpSpPr>
        <p:sp>
          <p:nvSpPr>
            <p:cNvPr id="3" name="Shape 522"/>
            <p:cNvSpPr/>
            <p:nvPr/>
          </p:nvSpPr>
          <p:spPr>
            <a:xfrm>
              <a:off x="1777448" y="1285631"/>
              <a:ext cx="496800" cy="1971600"/>
            </a:xfrm>
            <a:prstGeom prst="cube">
              <a:avLst>
                <a:gd name="adj" fmla="val 58715"/>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 name="Shape 523"/>
            <p:cNvSpPr/>
            <p:nvPr/>
          </p:nvSpPr>
          <p:spPr>
            <a:xfrm>
              <a:off x="2133800" y="1285631"/>
              <a:ext cx="496800" cy="1971600"/>
            </a:xfrm>
            <a:prstGeom prst="cube">
              <a:avLst>
                <a:gd name="adj" fmla="val 58715"/>
              </a:avLst>
            </a:prstGeom>
            <a:solidFill>
              <a:srgbClr val="D9EAD3"/>
            </a:solid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Shape 524"/>
            <p:cNvSpPr/>
            <p:nvPr/>
          </p:nvSpPr>
          <p:spPr>
            <a:xfrm>
              <a:off x="2490322" y="1285631"/>
              <a:ext cx="496800" cy="1971600"/>
            </a:xfrm>
            <a:prstGeom prst="cube">
              <a:avLst>
                <a:gd name="adj" fmla="val 58715"/>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525"/>
            <p:cNvSpPr/>
            <p:nvPr/>
          </p:nvSpPr>
          <p:spPr>
            <a:xfrm>
              <a:off x="3415748" y="1559723"/>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526"/>
            <p:cNvSpPr/>
            <p:nvPr/>
          </p:nvSpPr>
          <p:spPr>
            <a:xfrm>
              <a:off x="874248" y="1118981"/>
              <a:ext cx="438000" cy="2304900"/>
            </a:xfrm>
            <a:prstGeom prst="cube">
              <a:avLst>
                <a:gd name="adj" fmla="val 83337"/>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527"/>
            <p:cNvSpPr/>
            <p:nvPr/>
          </p:nvSpPr>
          <p:spPr>
            <a:xfrm>
              <a:off x="3959198" y="1559723"/>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528"/>
            <p:cNvSpPr/>
            <p:nvPr/>
          </p:nvSpPr>
          <p:spPr>
            <a:xfrm>
              <a:off x="4967273" y="1514231"/>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529"/>
            <p:cNvSpPr/>
            <p:nvPr/>
          </p:nvSpPr>
          <p:spPr>
            <a:xfrm>
              <a:off x="5510723" y="1514231"/>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530"/>
            <p:cNvSpPr/>
            <p:nvPr/>
          </p:nvSpPr>
          <p:spPr>
            <a:xfrm>
              <a:off x="6520898" y="1176131"/>
              <a:ext cx="394200" cy="2014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533"/>
            <p:cNvSpPr/>
            <p:nvPr/>
          </p:nvSpPr>
          <p:spPr>
            <a:xfrm>
              <a:off x="6573248" y="16776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34"/>
            <p:cNvSpPr/>
            <p:nvPr/>
          </p:nvSpPr>
          <p:spPr>
            <a:xfrm>
              <a:off x="6573248" y="18879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35"/>
            <p:cNvSpPr/>
            <p:nvPr/>
          </p:nvSpPr>
          <p:spPr>
            <a:xfrm>
              <a:off x="6573248" y="20982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36"/>
            <p:cNvSpPr/>
            <p:nvPr/>
          </p:nvSpPr>
          <p:spPr>
            <a:xfrm>
              <a:off x="6573248" y="230860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37"/>
            <p:cNvSpPr/>
            <p:nvPr/>
          </p:nvSpPr>
          <p:spPr>
            <a:xfrm>
              <a:off x="6573248" y="25189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538"/>
            <p:cNvSpPr/>
            <p:nvPr/>
          </p:nvSpPr>
          <p:spPr>
            <a:xfrm>
              <a:off x="6573248" y="27292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539"/>
            <p:cNvSpPr/>
            <p:nvPr/>
          </p:nvSpPr>
          <p:spPr>
            <a:xfrm>
              <a:off x="6573248" y="29395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540"/>
            <p:cNvSpPr/>
            <p:nvPr/>
          </p:nvSpPr>
          <p:spPr>
            <a:xfrm>
              <a:off x="7225748" y="1371356"/>
              <a:ext cx="394200" cy="1618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542"/>
            <p:cNvSpPr/>
            <p:nvPr/>
          </p:nvSpPr>
          <p:spPr>
            <a:xfrm>
              <a:off x="7278098" y="16735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543"/>
            <p:cNvSpPr/>
            <p:nvPr/>
          </p:nvSpPr>
          <p:spPr>
            <a:xfrm>
              <a:off x="7278098" y="18838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544"/>
            <p:cNvSpPr/>
            <p:nvPr/>
          </p:nvSpPr>
          <p:spPr>
            <a:xfrm>
              <a:off x="7278098" y="20941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545"/>
            <p:cNvSpPr/>
            <p:nvPr/>
          </p:nvSpPr>
          <p:spPr>
            <a:xfrm>
              <a:off x="7278098" y="230450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546"/>
            <p:cNvSpPr/>
            <p:nvPr/>
          </p:nvSpPr>
          <p:spPr>
            <a:xfrm>
              <a:off x="7278098" y="25148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547"/>
            <p:cNvSpPr/>
            <p:nvPr/>
          </p:nvSpPr>
          <p:spPr>
            <a:xfrm>
              <a:off x="7278098" y="27251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548"/>
            <p:cNvSpPr/>
            <p:nvPr/>
          </p:nvSpPr>
          <p:spPr>
            <a:xfrm>
              <a:off x="7935323" y="1625206"/>
              <a:ext cx="394200" cy="11559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549"/>
            <p:cNvSpPr/>
            <p:nvPr/>
          </p:nvSpPr>
          <p:spPr>
            <a:xfrm>
              <a:off x="7987673" y="16735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 name="Shape 550"/>
            <p:cNvSpPr/>
            <p:nvPr/>
          </p:nvSpPr>
          <p:spPr>
            <a:xfrm>
              <a:off x="7987673" y="188385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551"/>
            <p:cNvSpPr/>
            <p:nvPr/>
          </p:nvSpPr>
          <p:spPr>
            <a:xfrm>
              <a:off x="7987673" y="209418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552"/>
            <p:cNvSpPr/>
            <p:nvPr/>
          </p:nvSpPr>
          <p:spPr>
            <a:xfrm>
              <a:off x="7987673" y="2304506"/>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553"/>
            <p:cNvSpPr/>
            <p:nvPr/>
          </p:nvSpPr>
          <p:spPr>
            <a:xfrm>
              <a:off x="7987673" y="2514831"/>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554"/>
            <p:cNvSpPr/>
            <p:nvPr/>
          </p:nvSpPr>
          <p:spPr>
            <a:xfrm rot="19429562">
              <a:off x="929819" y="2259815"/>
              <a:ext cx="439652" cy="331642"/>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33" name="Shape 555"/>
            <p:cNvGrpSpPr/>
            <p:nvPr/>
          </p:nvGrpSpPr>
          <p:grpSpPr>
            <a:xfrm>
              <a:off x="1074276" y="2180889"/>
              <a:ext cx="736437" cy="485876"/>
              <a:chOff x="733425" y="2104923"/>
              <a:chExt cx="962035" cy="485876"/>
            </a:xfrm>
          </p:grpSpPr>
          <p:cxnSp>
            <p:nvCxnSpPr>
              <p:cNvPr id="34" name="Shape 556"/>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35" name="Shape 557"/>
              <p:cNvCxnSpPr/>
              <p:nvPr/>
            </p:nvCxnSpPr>
            <p:spPr>
              <a:xfrm>
                <a:off x="733425" y="2219325"/>
                <a:ext cx="943200" cy="114300"/>
              </a:xfrm>
              <a:prstGeom prst="straightConnector1">
                <a:avLst/>
              </a:prstGeom>
              <a:noFill/>
              <a:ln w="19050" cap="flat" cmpd="sng">
                <a:solidFill>
                  <a:srgbClr val="000000"/>
                </a:solidFill>
                <a:prstDash val="solid"/>
                <a:round/>
                <a:headEnd type="none" w="lg" len="lg"/>
                <a:tailEnd type="none" w="lg" len="lg"/>
              </a:ln>
            </p:spPr>
          </p:cxnSp>
          <p:cxnSp>
            <p:nvCxnSpPr>
              <p:cNvPr id="36" name="Shape 558"/>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37" name="Shape 559"/>
              <p:cNvCxnSpPr/>
              <p:nvPr/>
            </p:nvCxnSpPr>
            <p:spPr>
              <a:xfrm rot="10800000" flipH="1">
                <a:off x="942760" y="2342914"/>
                <a:ext cx="752699" cy="143100"/>
              </a:xfrm>
              <a:prstGeom prst="straightConnector1">
                <a:avLst/>
              </a:prstGeom>
              <a:noFill/>
              <a:ln w="19050" cap="flat" cmpd="sng">
                <a:solidFill>
                  <a:srgbClr val="000000"/>
                </a:solidFill>
                <a:prstDash val="solid"/>
                <a:round/>
                <a:headEnd type="none" w="lg" len="lg"/>
                <a:tailEnd type="none" w="lg" len="lg"/>
              </a:ln>
            </p:spPr>
          </p:cxnSp>
        </p:grpSp>
        <p:sp>
          <p:nvSpPr>
            <p:cNvPr id="38" name="Shape 560"/>
            <p:cNvSpPr/>
            <p:nvPr/>
          </p:nvSpPr>
          <p:spPr>
            <a:xfrm rot="19431478">
              <a:off x="2656345" y="2187813"/>
              <a:ext cx="396752" cy="254775"/>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39" name="Shape 561"/>
            <p:cNvGrpSpPr/>
            <p:nvPr/>
          </p:nvGrpSpPr>
          <p:grpSpPr>
            <a:xfrm>
              <a:off x="2772063" y="2123867"/>
              <a:ext cx="639757" cy="394224"/>
              <a:chOff x="702653" y="2062065"/>
              <a:chExt cx="992796" cy="528734"/>
            </a:xfrm>
          </p:grpSpPr>
          <p:cxnSp>
            <p:nvCxnSpPr>
              <p:cNvPr id="40" name="Shape 562"/>
              <p:cNvCxnSpPr/>
              <p:nvPr/>
            </p:nvCxnSpPr>
            <p:spPr>
              <a:xfrm>
                <a:off x="926625" y="2062065"/>
                <a:ext cx="759000" cy="279300"/>
              </a:xfrm>
              <a:prstGeom prst="straightConnector1">
                <a:avLst/>
              </a:prstGeom>
              <a:noFill/>
              <a:ln w="19050" cap="flat" cmpd="sng">
                <a:solidFill>
                  <a:srgbClr val="000000"/>
                </a:solidFill>
                <a:prstDash val="solid"/>
                <a:round/>
                <a:headEnd type="none" w="lg" len="lg"/>
                <a:tailEnd type="none" w="lg" len="lg"/>
              </a:ln>
            </p:spPr>
          </p:cxnSp>
          <p:cxnSp>
            <p:nvCxnSpPr>
              <p:cNvPr id="41" name="Shape 563"/>
              <p:cNvCxnSpPr/>
              <p:nvPr/>
            </p:nvCxnSpPr>
            <p:spPr>
              <a:xfrm>
                <a:off x="702653" y="2228140"/>
                <a:ext cx="973800" cy="105300"/>
              </a:xfrm>
              <a:prstGeom prst="straightConnector1">
                <a:avLst/>
              </a:prstGeom>
              <a:noFill/>
              <a:ln w="19050" cap="flat" cmpd="sng">
                <a:solidFill>
                  <a:srgbClr val="000000"/>
                </a:solidFill>
                <a:prstDash val="solid"/>
                <a:round/>
                <a:headEnd type="none" w="lg" len="lg"/>
                <a:tailEnd type="none" w="lg" len="lg"/>
              </a:ln>
            </p:spPr>
          </p:cxnSp>
          <p:cxnSp>
            <p:nvCxnSpPr>
              <p:cNvPr id="42" name="Shape 564"/>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43" name="Shape 565"/>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sp>
          <p:nvSpPr>
            <p:cNvPr id="44" name="Shape 566"/>
            <p:cNvSpPr/>
            <p:nvPr/>
          </p:nvSpPr>
          <p:spPr>
            <a:xfrm rot="19433633">
              <a:off x="4321749" y="2245959"/>
              <a:ext cx="369092" cy="262694"/>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45" name="Shape 567"/>
            <p:cNvGrpSpPr/>
            <p:nvPr/>
          </p:nvGrpSpPr>
          <p:grpSpPr>
            <a:xfrm>
              <a:off x="4453972" y="2162654"/>
              <a:ext cx="517036" cy="429320"/>
              <a:chOff x="719356" y="2104923"/>
              <a:chExt cx="976093" cy="485876"/>
            </a:xfrm>
          </p:grpSpPr>
          <p:cxnSp>
            <p:nvCxnSpPr>
              <p:cNvPr id="46" name="Shape 568"/>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47" name="Shape 569"/>
              <p:cNvCxnSpPr/>
              <p:nvPr/>
            </p:nvCxnSpPr>
            <p:spPr>
              <a:xfrm>
                <a:off x="719356" y="2255020"/>
                <a:ext cx="956999" cy="78900"/>
              </a:xfrm>
              <a:prstGeom prst="straightConnector1">
                <a:avLst/>
              </a:prstGeom>
              <a:noFill/>
              <a:ln w="19050" cap="flat" cmpd="sng">
                <a:solidFill>
                  <a:srgbClr val="000000"/>
                </a:solidFill>
                <a:prstDash val="solid"/>
                <a:round/>
                <a:headEnd type="none" w="lg" len="lg"/>
                <a:tailEnd type="none" w="lg" len="lg"/>
              </a:ln>
            </p:spPr>
          </p:cxnSp>
          <p:cxnSp>
            <p:nvCxnSpPr>
              <p:cNvPr id="48" name="Shape 570"/>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49" name="Shape 571"/>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cxnSp>
          <p:nvCxnSpPr>
            <p:cNvPr id="50" name="Shape 572"/>
            <p:cNvCxnSpPr/>
            <p:nvPr/>
          </p:nvCxnSpPr>
          <p:spPr>
            <a:xfrm rot="10800000" flipH="1">
              <a:off x="6181935" y="2173981"/>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1" name="Shape 573"/>
            <p:cNvCxnSpPr/>
            <p:nvPr/>
          </p:nvCxnSpPr>
          <p:spPr>
            <a:xfrm rot="10800000" flipH="1">
              <a:off x="6909010" y="2173981"/>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2" name="Shape 574"/>
            <p:cNvCxnSpPr/>
            <p:nvPr/>
          </p:nvCxnSpPr>
          <p:spPr>
            <a:xfrm rot="10800000" flipH="1">
              <a:off x="7616260" y="2173981"/>
              <a:ext cx="309600" cy="2400"/>
            </a:xfrm>
            <a:prstGeom prst="straightConnector1">
              <a:avLst/>
            </a:prstGeom>
            <a:noFill/>
            <a:ln w="28575" cap="flat" cmpd="sng">
              <a:solidFill>
                <a:srgbClr val="000000"/>
              </a:solidFill>
              <a:prstDash val="solid"/>
              <a:round/>
              <a:headEnd type="none" w="lg" len="lg"/>
              <a:tailEnd type="triangle" w="lg" len="lg"/>
            </a:ln>
          </p:spPr>
        </p:cxnSp>
        <p:sp>
          <p:nvSpPr>
            <p:cNvPr id="53" name="Shape 583"/>
            <p:cNvSpPr txBox="1"/>
            <p:nvPr/>
          </p:nvSpPr>
          <p:spPr>
            <a:xfrm rot="16200000">
              <a:off x="3282679"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4" name="Shape 584"/>
            <p:cNvSpPr txBox="1"/>
            <p:nvPr/>
          </p:nvSpPr>
          <p:spPr>
            <a:xfrm rot="16200000">
              <a:off x="3800441" y="2417786"/>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5" name="Shape 589"/>
            <p:cNvSpPr txBox="1"/>
            <p:nvPr/>
          </p:nvSpPr>
          <p:spPr>
            <a:xfrm rot="16200000">
              <a:off x="1528430" y="2450617"/>
              <a:ext cx="665700" cy="394199"/>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6" name="Shape 590"/>
            <p:cNvSpPr txBox="1"/>
            <p:nvPr/>
          </p:nvSpPr>
          <p:spPr>
            <a:xfrm rot="16200000">
              <a:off x="2247154" y="2460661"/>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7" name="Shape 591"/>
            <p:cNvSpPr txBox="1"/>
            <p:nvPr/>
          </p:nvSpPr>
          <p:spPr>
            <a:xfrm rot="16200000">
              <a:off x="4859304"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8" name="Shape 592"/>
            <p:cNvSpPr txBox="1"/>
            <p:nvPr/>
          </p:nvSpPr>
          <p:spPr>
            <a:xfrm>
              <a:off x="-509527" y="1454809"/>
              <a:ext cx="1256400" cy="394200"/>
            </a:xfrm>
            <a:prstGeom prst="rect">
              <a:avLst/>
            </a:prstGeom>
            <a:noFill/>
            <a:ln>
              <a:noFill/>
            </a:ln>
          </p:spPr>
          <p:txBody>
            <a:bodyPr lIns="91425" tIns="91425" rIns="91425" bIns="91425" anchor="t" anchorCtr="0">
              <a:noAutofit/>
            </a:bodyPr>
            <a:lstStyle/>
            <a:p>
              <a:pPr lvl="0" rtl="0">
                <a:spcBef>
                  <a:spcPts val="0"/>
                </a:spcBef>
                <a:buNone/>
              </a:pPr>
              <a:r>
                <a:rPr lang="en" dirty="0"/>
                <a:t>Input Image</a:t>
              </a:r>
            </a:p>
          </p:txBody>
        </p:sp>
        <p:sp>
          <p:nvSpPr>
            <p:cNvPr id="59" name="Shape 593"/>
            <p:cNvSpPr txBox="1"/>
            <p:nvPr/>
          </p:nvSpPr>
          <p:spPr>
            <a:xfrm rot="16200000">
              <a:off x="1882116"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Pool</a:t>
              </a:r>
            </a:p>
          </p:txBody>
        </p:sp>
        <p:sp>
          <p:nvSpPr>
            <p:cNvPr id="60" name="Shape 594"/>
            <p:cNvSpPr txBox="1"/>
            <p:nvPr/>
          </p:nvSpPr>
          <p:spPr>
            <a:xfrm rot="16200000">
              <a:off x="5378416" y="2398736"/>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61" name="Shape 595"/>
            <p:cNvSpPr txBox="1"/>
            <p:nvPr/>
          </p:nvSpPr>
          <p:spPr>
            <a:xfrm rot="16200000">
              <a:off x="6167561" y="2394143"/>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62" name="Shape 596"/>
            <p:cNvSpPr txBox="1"/>
            <p:nvPr/>
          </p:nvSpPr>
          <p:spPr>
            <a:xfrm rot="16200000">
              <a:off x="6882998" y="2210831"/>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63" name="Shape 597"/>
            <p:cNvSpPr txBox="1"/>
            <p:nvPr/>
          </p:nvSpPr>
          <p:spPr>
            <a:xfrm rot="16200000">
              <a:off x="7612298" y="1933368"/>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grpSp>
      <p:grpSp>
        <p:nvGrpSpPr>
          <p:cNvPr id="109" name="组合 108"/>
          <p:cNvGrpSpPr/>
          <p:nvPr/>
        </p:nvGrpSpPr>
        <p:grpSpPr>
          <a:xfrm>
            <a:off x="695739" y="2838865"/>
            <a:ext cx="2763049" cy="402766"/>
            <a:chOff x="-19372" y="2267561"/>
            <a:chExt cx="2763049" cy="402766"/>
          </a:xfrm>
        </p:grpSpPr>
        <p:cxnSp>
          <p:nvCxnSpPr>
            <p:cNvPr id="111" name="直接连接符 110"/>
            <p:cNvCxnSpPr/>
            <p:nvPr/>
          </p:nvCxnSpPr>
          <p:spPr>
            <a:xfrm flipH="1">
              <a:off x="-19372" y="2267561"/>
              <a:ext cx="1988447" cy="402766"/>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直接连接符 111"/>
            <p:cNvCxnSpPr/>
            <p:nvPr/>
          </p:nvCxnSpPr>
          <p:spPr>
            <a:xfrm>
              <a:off x="1969074" y="2267561"/>
              <a:ext cx="774603" cy="402766"/>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66" name="组合 165"/>
          <p:cNvGrpSpPr/>
          <p:nvPr/>
        </p:nvGrpSpPr>
        <p:grpSpPr>
          <a:xfrm>
            <a:off x="4375182" y="2638315"/>
            <a:ext cx="4251319" cy="483047"/>
            <a:chOff x="-70235" y="2003634"/>
            <a:chExt cx="4251319" cy="483047"/>
          </a:xfrm>
        </p:grpSpPr>
        <p:cxnSp>
          <p:nvCxnSpPr>
            <p:cNvPr id="168" name="直接连接符 167"/>
            <p:cNvCxnSpPr/>
            <p:nvPr/>
          </p:nvCxnSpPr>
          <p:spPr>
            <a:xfrm flipH="1">
              <a:off x="-70235" y="2003634"/>
              <a:ext cx="1689566" cy="483047"/>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9" name="直接连接符 168"/>
            <p:cNvCxnSpPr/>
            <p:nvPr/>
          </p:nvCxnSpPr>
          <p:spPr>
            <a:xfrm>
              <a:off x="1619331" y="2003634"/>
              <a:ext cx="2561753" cy="475047"/>
            </a:xfrm>
            <a:prstGeom prst="lin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11" name="组合 310"/>
          <p:cNvGrpSpPr/>
          <p:nvPr/>
        </p:nvGrpSpPr>
        <p:grpSpPr>
          <a:xfrm>
            <a:off x="715894" y="3262080"/>
            <a:ext cx="2763049" cy="1708436"/>
            <a:chOff x="622533" y="3603284"/>
            <a:chExt cx="2763049" cy="1708436"/>
          </a:xfrm>
        </p:grpSpPr>
        <p:sp>
          <p:nvSpPr>
            <p:cNvPr id="176" name="矩形 175"/>
            <p:cNvSpPr/>
            <p:nvPr/>
          </p:nvSpPr>
          <p:spPr>
            <a:xfrm>
              <a:off x="962885" y="3698976"/>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p:cNvSpPr/>
            <p:nvPr/>
          </p:nvSpPr>
          <p:spPr>
            <a:xfrm>
              <a:off x="1051167" y="3786327"/>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7"/>
            <p:cNvSpPr/>
            <p:nvPr/>
          </p:nvSpPr>
          <p:spPr>
            <a:xfrm>
              <a:off x="1139450" y="3873680"/>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8"/>
            <p:cNvSpPr/>
            <p:nvPr/>
          </p:nvSpPr>
          <p:spPr>
            <a:xfrm>
              <a:off x="1231792" y="3965271"/>
              <a:ext cx="977985" cy="9582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0" name="组合 219"/>
            <p:cNvGrpSpPr/>
            <p:nvPr/>
          </p:nvGrpSpPr>
          <p:grpSpPr>
            <a:xfrm>
              <a:off x="1285704" y="4009755"/>
              <a:ext cx="892713" cy="869597"/>
              <a:chOff x="1309519" y="4009755"/>
              <a:chExt cx="892713" cy="869597"/>
            </a:xfrm>
          </p:grpSpPr>
          <p:sp>
            <p:nvSpPr>
              <p:cNvPr id="184" name="椭圆 183"/>
              <p:cNvSpPr/>
              <p:nvPr/>
            </p:nvSpPr>
            <p:spPr>
              <a:xfrm>
                <a:off x="1309519" y="4009755"/>
                <a:ext cx="112721" cy="11272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84"/>
              <p:cNvSpPr/>
              <p:nvPr/>
            </p:nvSpPr>
            <p:spPr>
              <a:xfrm>
                <a:off x="1309519" y="4159135"/>
                <a:ext cx="112721" cy="11272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椭圆 185"/>
              <p:cNvSpPr/>
              <p:nvPr/>
            </p:nvSpPr>
            <p:spPr>
              <a:xfrm>
                <a:off x="1309519" y="4319920"/>
                <a:ext cx="112721" cy="11272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椭圆 186"/>
              <p:cNvSpPr/>
              <p:nvPr/>
            </p:nvSpPr>
            <p:spPr>
              <a:xfrm>
                <a:off x="1309519" y="4469300"/>
                <a:ext cx="112721" cy="11272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椭圆 187"/>
              <p:cNvSpPr/>
              <p:nvPr/>
            </p:nvSpPr>
            <p:spPr>
              <a:xfrm>
                <a:off x="1309519" y="4617251"/>
                <a:ext cx="112721" cy="11272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188"/>
              <p:cNvSpPr/>
              <p:nvPr/>
            </p:nvSpPr>
            <p:spPr>
              <a:xfrm>
                <a:off x="1309519" y="4766631"/>
                <a:ext cx="112721" cy="11272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椭圆 189"/>
              <p:cNvSpPr/>
              <p:nvPr/>
            </p:nvSpPr>
            <p:spPr>
              <a:xfrm>
                <a:off x="1466321" y="4009755"/>
                <a:ext cx="112721" cy="11272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90"/>
              <p:cNvSpPr/>
              <p:nvPr/>
            </p:nvSpPr>
            <p:spPr>
              <a:xfrm>
                <a:off x="1466321" y="4159135"/>
                <a:ext cx="112721" cy="11272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p:cNvSpPr/>
              <p:nvPr/>
            </p:nvSpPr>
            <p:spPr>
              <a:xfrm>
                <a:off x="1466321" y="4319920"/>
                <a:ext cx="112721" cy="11272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92"/>
              <p:cNvSpPr/>
              <p:nvPr/>
            </p:nvSpPr>
            <p:spPr>
              <a:xfrm>
                <a:off x="1466321" y="4469300"/>
                <a:ext cx="112721" cy="11272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椭圆 193"/>
              <p:cNvSpPr/>
              <p:nvPr/>
            </p:nvSpPr>
            <p:spPr>
              <a:xfrm>
                <a:off x="1466321" y="4617251"/>
                <a:ext cx="112721" cy="11272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椭圆 194"/>
              <p:cNvSpPr/>
              <p:nvPr/>
            </p:nvSpPr>
            <p:spPr>
              <a:xfrm>
                <a:off x="1466321" y="4766631"/>
                <a:ext cx="112721" cy="11272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p:nvPr/>
            </p:nvSpPr>
            <p:spPr>
              <a:xfrm>
                <a:off x="1617917" y="400975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椭圆 196"/>
              <p:cNvSpPr/>
              <p:nvPr/>
            </p:nvSpPr>
            <p:spPr>
              <a:xfrm>
                <a:off x="1617917" y="415913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p:cNvSpPr/>
              <p:nvPr/>
            </p:nvSpPr>
            <p:spPr>
              <a:xfrm>
                <a:off x="1617917" y="431992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椭圆 198"/>
              <p:cNvSpPr/>
              <p:nvPr/>
            </p:nvSpPr>
            <p:spPr>
              <a:xfrm>
                <a:off x="1617917" y="446930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p:cNvSpPr/>
              <p:nvPr/>
            </p:nvSpPr>
            <p:spPr>
              <a:xfrm>
                <a:off x="1617917" y="461725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p:cNvSpPr/>
              <p:nvPr/>
            </p:nvSpPr>
            <p:spPr>
              <a:xfrm>
                <a:off x="1617917" y="476663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p:cNvSpPr/>
              <p:nvPr/>
            </p:nvSpPr>
            <p:spPr>
              <a:xfrm>
                <a:off x="1774719" y="400975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1774719" y="415913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nvSpPr>
            <p:spPr>
              <a:xfrm>
                <a:off x="1774719" y="431992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a:off x="1774719" y="446930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p:cNvSpPr/>
              <p:nvPr/>
            </p:nvSpPr>
            <p:spPr>
              <a:xfrm>
                <a:off x="1774719" y="461725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a:off x="1774719" y="476663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nvSpPr>
            <p:spPr>
              <a:xfrm>
                <a:off x="1932709" y="400975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椭圆 208"/>
              <p:cNvSpPr/>
              <p:nvPr/>
            </p:nvSpPr>
            <p:spPr>
              <a:xfrm>
                <a:off x="1932709" y="415913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209"/>
              <p:cNvSpPr/>
              <p:nvPr/>
            </p:nvSpPr>
            <p:spPr>
              <a:xfrm>
                <a:off x="1932709" y="431992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椭圆 210"/>
              <p:cNvSpPr/>
              <p:nvPr/>
            </p:nvSpPr>
            <p:spPr>
              <a:xfrm>
                <a:off x="1932709" y="446930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211"/>
              <p:cNvSpPr/>
              <p:nvPr/>
            </p:nvSpPr>
            <p:spPr>
              <a:xfrm>
                <a:off x="1932709" y="461725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212"/>
              <p:cNvSpPr/>
              <p:nvPr/>
            </p:nvSpPr>
            <p:spPr>
              <a:xfrm>
                <a:off x="1932709" y="476663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213"/>
              <p:cNvSpPr/>
              <p:nvPr/>
            </p:nvSpPr>
            <p:spPr>
              <a:xfrm>
                <a:off x="2089511" y="400975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p:cNvSpPr/>
              <p:nvPr/>
            </p:nvSpPr>
            <p:spPr>
              <a:xfrm>
                <a:off x="2089511" y="4159135"/>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p:cNvSpPr/>
              <p:nvPr/>
            </p:nvSpPr>
            <p:spPr>
              <a:xfrm>
                <a:off x="2089511" y="431992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p:cNvSpPr/>
              <p:nvPr/>
            </p:nvSpPr>
            <p:spPr>
              <a:xfrm>
                <a:off x="2089511" y="4469300"/>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p:cNvSpPr/>
              <p:nvPr/>
            </p:nvSpPr>
            <p:spPr>
              <a:xfrm>
                <a:off x="2089511" y="461725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p:cNvSpPr/>
              <p:nvPr/>
            </p:nvSpPr>
            <p:spPr>
              <a:xfrm>
                <a:off x="2089511" y="476663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9" name="组合 308"/>
            <p:cNvGrpSpPr/>
            <p:nvPr/>
          </p:nvGrpSpPr>
          <p:grpSpPr>
            <a:xfrm>
              <a:off x="2357786" y="3874894"/>
              <a:ext cx="766254" cy="753624"/>
              <a:chOff x="2563125" y="3990988"/>
              <a:chExt cx="766254" cy="753624"/>
            </a:xfrm>
          </p:grpSpPr>
          <p:sp>
            <p:nvSpPr>
              <p:cNvPr id="180" name="矩形 179"/>
              <p:cNvSpPr/>
              <p:nvPr/>
            </p:nvSpPr>
            <p:spPr>
              <a:xfrm>
                <a:off x="2563125" y="3990988"/>
                <a:ext cx="497347" cy="487329"/>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2651407" y="4078339"/>
                <a:ext cx="497347" cy="487329"/>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p:cNvSpPr/>
              <p:nvPr/>
            </p:nvSpPr>
            <p:spPr>
              <a:xfrm>
                <a:off x="2739690" y="4165692"/>
                <a:ext cx="497347" cy="487329"/>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p:cNvSpPr/>
              <p:nvPr/>
            </p:nvSpPr>
            <p:spPr>
              <a:xfrm>
                <a:off x="2832032" y="4257283"/>
                <a:ext cx="497347" cy="48732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p:cNvSpPr/>
              <p:nvPr/>
            </p:nvSpPr>
            <p:spPr>
              <a:xfrm>
                <a:off x="2879699" y="4309276"/>
                <a:ext cx="112721" cy="11272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p:cNvSpPr/>
              <p:nvPr/>
            </p:nvSpPr>
            <p:spPr>
              <a:xfrm>
                <a:off x="2879699" y="4467793"/>
                <a:ext cx="112721" cy="11272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椭圆 225"/>
              <p:cNvSpPr/>
              <p:nvPr/>
            </p:nvSpPr>
            <p:spPr>
              <a:xfrm>
                <a:off x="2879699" y="4615744"/>
                <a:ext cx="112721" cy="11272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椭圆 234"/>
              <p:cNvSpPr/>
              <p:nvPr/>
            </p:nvSpPr>
            <p:spPr>
              <a:xfrm>
                <a:off x="3024342" y="430303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椭圆 236"/>
              <p:cNvSpPr/>
              <p:nvPr/>
            </p:nvSpPr>
            <p:spPr>
              <a:xfrm>
                <a:off x="3024342" y="446154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椭圆 237"/>
              <p:cNvSpPr/>
              <p:nvPr/>
            </p:nvSpPr>
            <p:spPr>
              <a:xfrm>
                <a:off x="3024342" y="4609499"/>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椭圆 246"/>
              <p:cNvSpPr/>
              <p:nvPr/>
            </p:nvSpPr>
            <p:spPr>
              <a:xfrm>
                <a:off x="3164564" y="4303031"/>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椭圆 248"/>
              <p:cNvSpPr/>
              <p:nvPr/>
            </p:nvSpPr>
            <p:spPr>
              <a:xfrm>
                <a:off x="3164564" y="446154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p:cNvSpPr/>
              <p:nvPr/>
            </p:nvSpPr>
            <p:spPr>
              <a:xfrm>
                <a:off x="3164564" y="4609499"/>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59" name="直接连接符 258"/>
            <p:cNvCxnSpPr>
              <a:stCxn id="190" idx="6"/>
              <a:endCxn id="223" idx="2"/>
            </p:cNvCxnSpPr>
            <p:nvPr/>
          </p:nvCxnSpPr>
          <p:spPr>
            <a:xfrm>
              <a:off x="1555227" y="4066116"/>
              <a:ext cx="1119133" cy="1834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2" name="直接连接符 261"/>
            <p:cNvCxnSpPr>
              <a:stCxn id="184" idx="6"/>
              <a:endCxn id="223" idx="2"/>
            </p:cNvCxnSpPr>
            <p:nvPr/>
          </p:nvCxnSpPr>
          <p:spPr>
            <a:xfrm>
              <a:off x="1398425" y="4066116"/>
              <a:ext cx="1275935" cy="1834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6" name="直接连接符 265"/>
            <p:cNvCxnSpPr>
              <a:stCxn id="185" idx="6"/>
              <a:endCxn id="223" idx="2"/>
            </p:cNvCxnSpPr>
            <p:nvPr/>
          </p:nvCxnSpPr>
          <p:spPr>
            <a:xfrm>
              <a:off x="1398425" y="4215496"/>
              <a:ext cx="1275935" cy="3404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9" name="直接连接符 268"/>
            <p:cNvCxnSpPr>
              <a:stCxn id="191" idx="6"/>
              <a:endCxn id="223" idx="2"/>
            </p:cNvCxnSpPr>
            <p:nvPr/>
          </p:nvCxnSpPr>
          <p:spPr>
            <a:xfrm>
              <a:off x="1555227" y="4215496"/>
              <a:ext cx="1119133" cy="3404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2" name="直接连接符 271"/>
            <p:cNvCxnSpPr>
              <a:stCxn id="192" idx="6"/>
              <a:endCxn id="225" idx="2"/>
            </p:cNvCxnSpPr>
            <p:nvPr/>
          </p:nvCxnSpPr>
          <p:spPr>
            <a:xfrm>
              <a:off x="1555227" y="4376281"/>
              <a:ext cx="1119133" cy="3177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5" name="直接连接符 274"/>
            <p:cNvCxnSpPr>
              <a:stCxn id="186" idx="6"/>
              <a:endCxn id="225" idx="2"/>
            </p:cNvCxnSpPr>
            <p:nvPr/>
          </p:nvCxnSpPr>
          <p:spPr>
            <a:xfrm>
              <a:off x="1398425" y="4376281"/>
              <a:ext cx="1275935" cy="3177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8" name="直接连接符 277"/>
            <p:cNvCxnSpPr>
              <a:stCxn id="193" idx="6"/>
              <a:endCxn id="225" idx="2"/>
            </p:cNvCxnSpPr>
            <p:nvPr/>
          </p:nvCxnSpPr>
          <p:spPr>
            <a:xfrm flipV="1">
              <a:off x="1555227" y="4408060"/>
              <a:ext cx="1119133" cy="11760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2" name="直接连接符 281"/>
            <p:cNvCxnSpPr>
              <a:stCxn id="187" idx="6"/>
              <a:endCxn id="225" idx="2"/>
            </p:cNvCxnSpPr>
            <p:nvPr/>
          </p:nvCxnSpPr>
          <p:spPr>
            <a:xfrm flipV="1">
              <a:off x="1398425" y="4408060"/>
              <a:ext cx="1275935" cy="11760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5" name="直接连接符 284"/>
            <p:cNvCxnSpPr>
              <a:stCxn id="195" idx="6"/>
              <a:endCxn id="226" idx="2"/>
            </p:cNvCxnSpPr>
            <p:nvPr/>
          </p:nvCxnSpPr>
          <p:spPr>
            <a:xfrm flipV="1">
              <a:off x="1555227" y="4556011"/>
              <a:ext cx="1119133" cy="26698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8" name="直接连接符 287"/>
            <p:cNvCxnSpPr>
              <a:stCxn id="189" idx="6"/>
              <a:endCxn id="226" idx="2"/>
            </p:cNvCxnSpPr>
            <p:nvPr/>
          </p:nvCxnSpPr>
          <p:spPr>
            <a:xfrm flipV="1">
              <a:off x="1398425" y="4556011"/>
              <a:ext cx="1275935" cy="26698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1" name="直接连接符 290"/>
            <p:cNvCxnSpPr>
              <a:stCxn id="188" idx="6"/>
              <a:endCxn id="226" idx="2"/>
            </p:cNvCxnSpPr>
            <p:nvPr/>
          </p:nvCxnSpPr>
          <p:spPr>
            <a:xfrm flipV="1">
              <a:off x="1398425" y="4556011"/>
              <a:ext cx="1275935" cy="11760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4" name="直接连接符 293"/>
            <p:cNvCxnSpPr>
              <a:stCxn id="194" idx="6"/>
              <a:endCxn id="226" idx="2"/>
            </p:cNvCxnSpPr>
            <p:nvPr/>
          </p:nvCxnSpPr>
          <p:spPr>
            <a:xfrm flipV="1">
              <a:off x="1555227" y="4556011"/>
              <a:ext cx="1119133" cy="11760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0" name="矩形 309"/>
            <p:cNvSpPr/>
            <p:nvPr/>
          </p:nvSpPr>
          <p:spPr>
            <a:xfrm>
              <a:off x="622533" y="3603284"/>
              <a:ext cx="2763049" cy="170843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5" name="组合 434"/>
          <p:cNvGrpSpPr/>
          <p:nvPr/>
        </p:nvGrpSpPr>
        <p:grpSpPr>
          <a:xfrm>
            <a:off x="4299575" y="3121257"/>
            <a:ext cx="4342687" cy="1911096"/>
            <a:chOff x="4268172" y="3292853"/>
            <a:chExt cx="4342687" cy="1911096"/>
          </a:xfrm>
        </p:grpSpPr>
        <p:grpSp>
          <p:nvGrpSpPr>
            <p:cNvPr id="430" name="组合 429"/>
            <p:cNvGrpSpPr/>
            <p:nvPr/>
          </p:nvGrpSpPr>
          <p:grpSpPr>
            <a:xfrm>
              <a:off x="4268172" y="3292853"/>
              <a:ext cx="4342687" cy="1911096"/>
              <a:chOff x="4267913" y="3269348"/>
              <a:chExt cx="4342687" cy="1911096"/>
            </a:xfrm>
          </p:grpSpPr>
          <p:sp>
            <p:nvSpPr>
              <p:cNvPr id="313" name="矩形 312"/>
              <p:cNvSpPr/>
              <p:nvPr/>
            </p:nvSpPr>
            <p:spPr>
              <a:xfrm>
                <a:off x="4600186" y="3530318"/>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4" name="矩形 313"/>
              <p:cNvSpPr/>
              <p:nvPr/>
            </p:nvSpPr>
            <p:spPr>
              <a:xfrm>
                <a:off x="4688468" y="3617669"/>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矩形 314"/>
              <p:cNvSpPr/>
              <p:nvPr/>
            </p:nvSpPr>
            <p:spPr>
              <a:xfrm>
                <a:off x="4776751" y="3705022"/>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矩形 315"/>
              <p:cNvSpPr/>
              <p:nvPr/>
            </p:nvSpPr>
            <p:spPr>
              <a:xfrm>
                <a:off x="4869093" y="3796613"/>
                <a:ext cx="977985" cy="9582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5" name="椭圆 344"/>
              <p:cNvSpPr/>
              <p:nvPr/>
            </p:nvSpPr>
            <p:spPr>
              <a:xfrm>
                <a:off x="4923005" y="3841097"/>
                <a:ext cx="112721" cy="11272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6" name="椭圆 345"/>
              <p:cNvSpPr/>
              <p:nvPr/>
            </p:nvSpPr>
            <p:spPr>
              <a:xfrm>
                <a:off x="4923005" y="3990477"/>
                <a:ext cx="112721" cy="11272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椭圆 346"/>
              <p:cNvSpPr/>
              <p:nvPr/>
            </p:nvSpPr>
            <p:spPr>
              <a:xfrm>
                <a:off x="4923005" y="4151262"/>
                <a:ext cx="112721" cy="11272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椭圆 347"/>
              <p:cNvSpPr/>
              <p:nvPr/>
            </p:nvSpPr>
            <p:spPr>
              <a:xfrm>
                <a:off x="4923005" y="430064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椭圆 348"/>
              <p:cNvSpPr/>
              <p:nvPr/>
            </p:nvSpPr>
            <p:spPr>
              <a:xfrm>
                <a:off x="4923005" y="444859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0" name="椭圆 349"/>
              <p:cNvSpPr/>
              <p:nvPr/>
            </p:nvSpPr>
            <p:spPr>
              <a:xfrm>
                <a:off x="4923005" y="459797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1" name="椭圆 350"/>
              <p:cNvSpPr/>
              <p:nvPr/>
            </p:nvSpPr>
            <p:spPr>
              <a:xfrm>
                <a:off x="5079807" y="384109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2" name="椭圆 351"/>
              <p:cNvSpPr/>
              <p:nvPr/>
            </p:nvSpPr>
            <p:spPr>
              <a:xfrm>
                <a:off x="5079807" y="399047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3" name="椭圆 352"/>
              <p:cNvSpPr/>
              <p:nvPr/>
            </p:nvSpPr>
            <p:spPr>
              <a:xfrm>
                <a:off x="5079807" y="415126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4" name="椭圆 353"/>
              <p:cNvSpPr/>
              <p:nvPr/>
            </p:nvSpPr>
            <p:spPr>
              <a:xfrm>
                <a:off x="5079807" y="430064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5" name="椭圆 354"/>
              <p:cNvSpPr/>
              <p:nvPr/>
            </p:nvSpPr>
            <p:spPr>
              <a:xfrm>
                <a:off x="5079807" y="444859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6" name="椭圆 355"/>
              <p:cNvSpPr/>
              <p:nvPr/>
            </p:nvSpPr>
            <p:spPr>
              <a:xfrm>
                <a:off x="5079807" y="459797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椭圆 356"/>
              <p:cNvSpPr/>
              <p:nvPr/>
            </p:nvSpPr>
            <p:spPr>
              <a:xfrm>
                <a:off x="5231403" y="384109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8" name="椭圆 357"/>
              <p:cNvSpPr/>
              <p:nvPr/>
            </p:nvSpPr>
            <p:spPr>
              <a:xfrm>
                <a:off x="5231403" y="399047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9" name="椭圆 358"/>
              <p:cNvSpPr/>
              <p:nvPr/>
            </p:nvSpPr>
            <p:spPr>
              <a:xfrm>
                <a:off x="5231403" y="415126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0" name="椭圆 359"/>
              <p:cNvSpPr/>
              <p:nvPr/>
            </p:nvSpPr>
            <p:spPr>
              <a:xfrm>
                <a:off x="5231403" y="430064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1" name="椭圆 360"/>
              <p:cNvSpPr/>
              <p:nvPr/>
            </p:nvSpPr>
            <p:spPr>
              <a:xfrm>
                <a:off x="5231403" y="444859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2" name="椭圆 361"/>
              <p:cNvSpPr/>
              <p:nvPr/>
            </p:nvSpPr>
            <p:spPr>
              <a:xfrm>
                <a:off x="5231403" y="459797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3" name="椭圆 362"/>
              <p:cNvSpPr/>
              <p:nvPr/>
            </p:nvSpPr>
            <p:spPr>
              <a:xfrm>
                <a:off x="5388205" y="384109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4" name="椭圆 363"/>
              <p:cNvSpPr/>
              <p:nvPr/>
            </p:nvSpPr>
            <p:spPr>
              <a:xfrm>
                <a:off x="5388205" y="399047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5" name="椭圆 364"/>
              <p:cNvSpPr/>
              <p:nvPr/>
            </p:nvSpPr>
            <p:spPr>
              <a:xfrm>
                <a:off x="5388205" y="415126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6" name="椭圆 365"/>
              <p:cNvSpPr/>
              <p:nvPr/>
            </p:nvSpPr>
            <p:spPr>
              <a:xfrm>
                <a:off x="5388205" y="430064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7" name="椭圆 366"/>
              <p:cNvSpPr/>
              <p:nvPr/>
            </p:nvSpPr>
            <p:spPr>
              <a:xfrm>
                <a:off x="5388205" y="444859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8" name="椭圆 367"/>
              <p:cNvSpPr/>
              <p:nvPr/>
            </p:nvSpPr>
            <p:spPr>
              <a:xfrm>
                <a:off x="5388205" y="459797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9" name="椭圆 368"/>
              <p:cNvSpPr/>
              <p:nvPr/>
            </p:nvSpPr>
            <p:spPr>
              <a:xfrm>
                <a:off x="5546195" y="384109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0" name="椭圆 369"/>
              <p:cNvSpPr/>
              <p:nvPr/>
            </p:nvSpPr>
            <p:spPr>
              <a:xfrm>
                <a:off x="5546195" y="399047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椭圆 370"/>
              <p:cNvSpPr/>
              <p:nvPr/>
            </p:nvSpPr>
            <p:spPr>
              <a:xfrm>
                <a:off x="5546195" y="415126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2" name="椭圆 371"/>
              <p:cNvSpPr/>
              <p:nvPr/>
            </p:nvSpPr>
            <p:spPr>
              <a:xfrm>
                <a:off x="5546195" y="430064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3" name="椭圆 372"/>
              <p:cNvSpPr/>
              <p:nvPr/>
            </p:nvSpPr>
            <p:spPr>
              <a:xfrm>
                <a:off x="5546195" y="444859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4" name="椭圆 373"/>
              <p:cNvSpPr/>
              <p:nvPr/>
            </p:nvSpPr>
            <p:spPr>
              <a:xfrm>
                <a:off x="5546195" y="459797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5" name="椭圆 374"/>
              <p:cNvSpPr/>
              <p:nvPr/>
            </p:nvSpPr>
            <p:spPr>
              <a:xfrm>
                <a:off x="5702997" y="384109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6" name="椭圆 375"/>
              <p:cNvSpPr/>
              <p:nvPr/>
            </p:nvSpPr>
            <p:spPr>
              <a:xfrm>
                <a:off x="5702997" y="3990477"/>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7" name="椭圆 376"/>
              <p:cNvSpPr/>
              <p:nvPr/>
            </p:nvSpPr>
            <p:spPr>
              <a:xfrm>
                <a:off x="5702997" y="415126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8" name="椭圆 377"/>
              <p:cNvSpPr/>
              <p:nvPr/>
            </p:nvSpPr>
            <p:spPr>
              <a:xfrm>
                <a:off x="5702997" y="4300642"/>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椭圆 378"/>
              <p:cNvSpPr/>
              <p:nvPr/>
            </p:nvSpPr>
            <p:spPr>
              <a:xfrm>
                <a:off x="5702997" y="444859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0" name="椭圆 379"/>
              <p:cNvSpPr/>
              <p:nvPr/>
            </p:nvSpPr>
            <p:spPr>
              <a:xfrm>
                <a:off x="5702997" y="459797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1" name="矩形 330"/>
              <p:cNvSpPr/>
              <p:nvPr/>
            </p:nvSpPr>
            <p:spPr>
              <a:xfrm>
                <a:off x="4267913" y="3269348"/>
                <a:ext cx="4342687" cy="191109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4" name="矩形 383"/>
              <p:cNvSpPr/>
              <p:nvPr/>
            </p:nvSpPr>
            <p:spPr>
              <a:xfrm>
                <a:off x="7114771" y="3514319"/>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5" name="矩形 384"/>
              <p:cNvSpPr/>
              <p:nvPr/>
            </p:nvSpPr>
            <p:spPr>
              <a:xfrm>
                <a:off x="7203053" y="3601670"/>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6" name="矩形 385"/>
              <p:cNvSpPr/>
              <p:nvPr/>
            </p:nvSpPr>
            <p:spPr>
              <a:xfrm>
                <a:off x="7291336" y="3689023"/>
                <a:ext cx="977985" cy="958285"/>
              </a:xfrm>
              <a:prstGeom prst="rect">
                <a:avLst/>
              </a:prstGeom>
              <a:solidFill>
                <a:schemeClr val="bg1">
                  <a:alpha val="71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7" name="矩形 386"/>
              <p:cNvSpPr/>
              <p:nvPr/>
            </p:nvSpPr>
            <p:spPr>
              <a:xfrm>
                <a:off x="7383678" y="3780614"/>
                <a:ext cx="977985" cy="95828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8" name="椭圆 387"/>
              <p:cNvSpPr/>
              <p:nvPr/>
            </p:nvSpPr>
            <p:spPr>
              <a:xfrm>
                <a:off x="7437590" y="3825098"/>
                <a:ext cx="112721" cy="112721"/>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9" name="椭圆 388"/>
              <p:cNvSpPr/>
              <p:nvPr/>
            </p:nvSpPr>
            <p:spPr>
              <a:xfrm>
                <a:off x="7437590" y="3974478"/>
                <a:ext cx="112721" cy="112721"/>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0" name="椭圆 389"/>
              <p:cNvSpPr/>
              <p:nvPr/>
            </p:nvSpPr>
            <p:spPr>
              <a:xfrm>
                <a:off x="7437590" y="4135263"/>
                <a:ext cx="112721" cy="112721"/>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1" name="椭圆 390"/>
              <p:cNvSpPr/>
              <p:nvPr/>
            </p:nvSpPr>
            <p:spPr>
              <a:xfrm>
                <a:off x="7437590" y="428464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2" name="椭圆 391"/>
              <p:cNvSpPr/>
              <p:nvPr/>
            </p:nvSpPr>
            <p:spPr>
              <a:xfrm>
                <a:off x="7437590" y="443259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3" name="椭圆 392"/>
              <p:cNvSpPr/>
              <p:nvPr/>
            </p:nvSpPr>
            <p:spPr>
              <a:xfrm>
                <a:off x="7437590" y="458197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4" name="椭圆 393"/>
              <p:cNvSpPr/>
              <p:nvPr/>
            </p:nvSpPr>
            <p:spPr>
              <a:xfrm>
                <a:off x="7594392" y="382509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5" name="椭圆 394"/>
              <p:cNvSpPr/>
              <p:nvPr/>
            </p:nvSpPr>
            <p:spPr>
              <a:xfrm>
                <a:off x="7594392" y="397447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6" name="椭圆 395"/>
              <p:cNvSpPr/>
              <p:nvPr/>
            </p:nvSpPr>
            <p:spPr>
              <a:xfrm>
                <a:off x="7594392" y="413526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7" name="椭圆 396"/>
              <p:cNvSpPr/>
              <p:nvPr/>
            </p:nvSpPr>
            <p:spPr>
              <a:xfrm>
                <a:off x="7594392" y="428464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8" name="椭圆 397"/>
              <p:cNvSpPr/>
              <p:nvPr/>
            </p:nvSpPr>
            <p:spPr>
              <a:xfrm>
                <a:off x="7594392" y="443259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 name="椭圆 398"/>
              <p:cNvSpPr/>
              <p:nvPr/>
            </p:nvSpPr>
            <p:spPr>
              <a:xfrm>
                <a:off x="7594392" y="458197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0" name="椭圆 399"/>
              <p:cNvSpPr/>
              <p:nvPr/>
            </p:nvSpPr>
            <p:spPr>
              <a:xfrm>
                <a:off x="7745988" y="382509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1" name="椭圆 400"/>
              <p:cNvSpPr/>
              <p:nvPr/>
            </p:nvSpPr>
            <p:spPr>
              <a:xfrm>
                <a:off x="7745988" y="397447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2" name="椭圆 401"/>
              <p:cNvSpPr/>
              <p:nvPr/>
            </p:nvSpPr>
            <p:spPr>
              <a:xfrm>
                <a:off x="7745988" y="413526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3" name="椭圆 402"/>
              <p:cNvSpPr/>
              <p:nvPr/>
            </p:nvSpPr>
            <p:spPr>
              <a:xfrm>
                <a:off x="7745988" y="428464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4" name="椭圆 403"/>
              <p:cNvSpPr/>
              <p:nvPr/>
            </p:nvSpPr>
            <p:spPr>
              <a:xfrm>
                <a:off x="7745988" y="443259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5" name="椭圆 404"/>
              <p:cNvSpPr/>
              <p:nvPr/>
            </p:nvSpPr>
            <p:spPr>
              <a:xfrm>
                <a:off x="7745988" y="458197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6" name="椭圆 405"/>
              <p:cNvSpPr/>
              <p:nvPr/>
            </p:nvSpPr>
            <p:spPr>
              <a:xfrm>
                <a:off x="7902790" y="382509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7" name="椭圆 406"/>
              <p:cNvSpPr/>
              <p:nvPr/>
            </p:nvSpPr>
            <p:spPr>
              <a:xfrm>
                <a:off x="7902790" y="397447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8" name="椭圆 407"/>
              <p:cNvSpPr/>
              <p:nvPr/>
            </p:nvSpPr>
            <p:spPr>
              <a:xfrm>
                <a:off x="7902790" y="413526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9" name="椭圆 408"/>
              <p:cNvSpPr/>
              <p:nvPr/>
            </p:nvSpPr>
            <p:spPr>
              <a:xfrm>
                <a:off x="7902790" y="428464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0" name="椭圆 409"/>
              <p:cNvSpPr/>
              <p:nvPr/>
            </p:nvSpPr>
            <p:spPr>
              <a:xfrm>
                <a:off x="7902790" y="443259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1" name="椭圆 410"/>
              <p:cNvSpPr/>
              <p:nvPr/>
            </p:nvSpPr>
            <p:spPr>
              <a:xfrm>
                <a:off x="7902790" y="458197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2" name="椭圆 411"/>
              <p:cNvSpPr/>
              <p:nvPr/>
            </p:nvSpPr>
            <p:spPr>
              <a:xfrm>
                <a:off x="8060780" y="382509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3" name="椭圆 412"/>
              <p:cNvSpPr/>
              <p:nvPr/>
            </p:nvSpPr>
            <p:spPr>
              <a:xfrm>
                <a:off x="8060780" y="397447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4" name="椭圆 413"/>
              <p:cNvSpPr/>
              <p:nvPr/>
            </p:nvSpPr>
            <p:spPr>
              <a:xfrm>
                <a:off x="8060780" y="413526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5" name="椭圆 414"/>
              <p:cNvSpPr/>
              <p:nvPr/>
            </p:nvSpPr>
            <p:spPr>
              <a:xfrm>
                <a:off x="8060780" y="428464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6" name="椭圆 415"/>
              <p:cNvSpPr/>
              <p:nvPr/>
            </p:nvSpPr>
            <p:spPr>
              <a:xfrm>
                <a:off x="8060780" y="443259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7" name="椭圆 416"/>
              <p:cNvSpPr/>
              <p:nvPr/>
            </p:nvSpPr>
            <p:spPr>
              <a:xfrm>
                <a:off x="8060780" y="458197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8" name="椭圆 417"/>
              <p:cNvSpPr/>
              <p:nvPr/>
            </p:nvSpPr>
            <p:spPr>
              <a:xfrm>
                <a:off x="8217582" y="382509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9" name="椭圆 418"/>
              <p:cNvSpPr/>
              <p:nvPr/>
            </p:nvSpPr>
            <p:spPr>
              <a:xfrm>
                <a:off x="8217582" y="3974478"/>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0" name="椭圆 419"/>
              <p:cNvSpPr/>
              <p:nvPr/>
            </p:nvSpPr>
            <p:spPr>
              <a:xfrm>
                <a:off x="8217582" y="413526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1" name="椭圆 420"/>
              <p:cNvSpPr/>
              <p:nvPr/>
            </p:nvSpPr>
            <p:spPr>
              <a:xfrm>
                <a:off x="8217582" y="4284643"/>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2" name="椭圆 421"/>
              <p:cNvSpPr/>
              <p:nvPr/>
            </p:nvSpPr>
            <p:spPr>
              <a:xfrm>
                <a:off x="8217582" y="443259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3" name="椭圆 422"/>
              <p:cNvSpPr/>
              <p:nvPr/>
            </p:nvSpPr>
            <p:spPr>
              <a:xfrm>
                <a:off x="8217582" y="4581974"/>
                <a:ext cx="112721" cy="112721"/>
              </a:xfrm>
              <a:prstGeom prst="ellipse">
                <a:avLst/>
              </a:prstGeom>
              <a:solidFill>
                <a:srgbClr val="3399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5" name="任意多边形 424"/>
              <p:cNvSpPr/>
              <p:nvPr/>
            </p:nvSpPr>
            <p:spPr>
              <a:xfrm>
                <a:off x="5003022" y="3979714"/>
                <a:ext cx="2446260" cy="245573"/>
              </a:xfrm>
              <a:custGeom>
                <a:avLst/>
                <a:gdLst>
                  <a:gd name="connsiteX0" fmla="*/ 0 w 1974574"/>
                  <a:gd name="connsiteY0" fmla="*/ 245573 h 245573"/>
                  <a:gd name="connsiteX1" fmla="*/ 583095 w 1974574"/>
                  <a:gd name="connsiteY1" fmla="*/ 408 h 245573"/>
                  <a:gd name="connsiteX2" fmla="*/ 1974574 w 1974574"/>
                  <a:gd name="connsiteY2" fmla="*/ 199191 h 245573"/>
                </a:gdLst>
                <a:ahLst/>
                <a:cxnLst>
                  <a:cxn ang="0">
                    <a:pos x="connsiteX0" y="connsiteY0"/>
                  </a:cxn>
                  <a:cxn ang="0">
                    <a:pos x="connsiteX1" y="connsiteY1"/>
                  </a:cxn>
                  <a:cxn ang="0">
                    <a:pos x="connsiteX2" y="connsiteY2"/>
                  </a:cxn>
                </a:cxnLst>
                <a:rect l="l" t="t" r="r" b="b"/>
                <a:pathLst>
                  <a:path w="1974574" h="245573">
                    <a:moveTo>
                      <a:pt x="0" y="245573"/>
                    </a:moveTo>
                    <a:cubicBezTo>
                      <a:pt x="126999" y="126855"/>
                      <a:pt x="253999" y="8138"/>
                      <a:pt x="583095" y="408"/>
                    </a:cubicBezTo>
                    <a:cubicBezTo>
                      <a:pt x="912191" y="-7322"/>
                      <a:pt x="1443382" y="95934"/>
                      <a:pt x="1974574" y="199191"/>
                    </a:cubicBezTo>
                  </a:path>
                </a:pathLst>
              </a:custGeom>
              <a:noFill/>
              <a:ln>
                <a:solidFill>
                  <a:srgbClr val="FF0000"/>
                </a:solidFill>
                <a:prstDash val="sysDash"/>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9" name="图片 428"/>
              <p:cNvPicPr>
                <a:picLocks noChangeAspect="1"/>
              </p:cNvPicPr>
              <p:nvPr/>
            </p:nvPicPr>
            <p:blipFill>
              <a:blip r:embed="rId6"/>
              <a:stretch>
                <a:fillRect/>
              </a:stretch>
            </p:blipFill>
            <p:spPr>
              <a:xfrm>
                <a:off x="6023999" y="4114722"/>
                <a:ext cx="978078" cy="759207"/>
              </a:xfrm>
              <a:prstGeom prst="rect">
                <a:avLst/>
              </a:prstGeom>
            </p:spPr>
          </p:pic>
        </p:grpSp>
        <p:sp>
          <p:nvSpPr>
            <p:cNvPr id="433" name="任意多边形 432"/>
            <p:cNvSpPr/>
            <p:nvPr/>
          </p:nvSpPr>
          <p:spPr>
            <a:xfrm>
              <a:off x="5012368" y="3842771"/>
              <a:ext cx="2446260" cy="245573"/>
            </a:xfrm>
            <a:custGeom>
              <a:avLst/>
              <a:gdLst>
                <a:gd name="connsiteX0" fmla="*/ 0 w 1974574"/>
                <a:gd name="connsiteY0" fmla="*/ 245573 h 245573"/>
                <a:gd name="connsiteX1" fmla="*/ 583095 w 1974574"/>
                <a:gd name="connsiteY1" fmla="*/ 408 h 245573"/>
                <a:gd name="connsiteX2" fmla="*/ 1974574 w 1974574"/>
                <a:gd name="connsiteY2" fmla="*/ 199191 h 245573"/>
              </a:gdLst>
              <a:ahLst/>
              <a:cxnLst>
                <a:cxn ang="0">
                  <a:pos x="connsiteX0" y="connsiteY0"/>
                </a:cxn>
                <a:cxn ang="0">
                  <a:pos x="connsiteX1" y="connsiteY1"/>
                </a:cxn>
                <a:cxn ang="0">
                  <a:pos x="connsiteX2" y="connsiteY2"/>
                </a:cxn>
              </a:cxnLst>
              <a:rect l="l" t="t" r="r" b="b"/>
              <a:pathLst>
                <a:path w="1974574" h="245573">
                  <a:moveTo>
                    <a:pt x="0" y="245573"/>
                  </a:moveTo>
                  <a:cubicBezTo>
                    <a:pt x="126999" y="126855"/>
                    <a:pt x="253999" y="8138"/>
                    <a:pt x="583095" y="408"/>
                  </a:cubicBezTo>
                  <a:cubicBezTo>
                    <a:pt x="912191" y="-7322"/>
                    <a:pt x="1443382" y="95934"/>
                    <a:pt x="1974574" y="199191"/>
                  </a:cubicBezTo>
                </a:path>
              </a:pathLst>
            </a:custGeom>
            <a:noFill/>
            <a:ln>
              <a:solidFill>
                <a:srgbClr val="FFC000"/>
              </a:solidFill>
              <a:prstDash val="sysDash"/>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4" name="任意多边形 433"/>
            <p:cNvSpPr/>
            <p:nvPr/>
          </p:nvSpPr>
          <p:spPr>
            <a:xfrm>
              <a:off x="5003281" y="3675430"/>
              <a:ext cx="2446260" cy="245573"/>
            </a:xfrm>
            <a:custGeom>
              <a:avLst/>
              <a:gdLst>
                <a:gd name="connsiteX0" fmla="*/ 0 w 1974574"/>
                <a:gd name="connsiteY0" fmla="*/ 245573 h 245573"/>
                <a:gd name="connsiteX1" fmla="*/ 583095 w 1974574"/>
                <a:gd name="connsiteY1" fmla="*/ 408 h 245573"/>
                <a:gd name="connsiteX2" fmla="*/ 1974574 w 1974574"/>
                <a:gd name="connsiteY2" fmla="*/ 199191 h 245573"/>
              </a:gdLst>
              <a:ahLst/>
              <a:cxnLst>
                <a:cxn ang="0">
                  <a:pos x="connsiteX0" y="connsiteY0"/>
                </a:cxn>
                <a:cxn ang="0">
                  <a:pos x="connsiteX1" y="connsiteY1"/>
                </a:cxn>
                <a:cxn ang="0">
                  <a:pos x="connsiteX2" y="connsiteY2"/>
                </a:cxn>
              </a:cxnLst>
              <a:rect l="l" t="t" r="r" b="b"/>
              <a:pathLst>
                <a:path w="1974574" h="245573">
                  <a:moveTo>
                    <a:pt x="0" y="245573"/>
                  </a:moveTo>
                  <a:cubicBezTo>
                    <a:pt x="126999" y="126855"/>
                    <a:pt x="253999" y="8138"/>
                    <a:pt x="583095" y="408"/>
                  </a:cubicBezTo>
                  <a:cubicBezTo>
                    <a:pt x="912191" y="-7322"/>
                    <a:pt x="1443382" y="95934"/>
                    <a:pt x="1974574" y="199191"/>
                  </a:cubicBezTo>
                </a:path>
              </a:pathLst>
            </a:custGeom>
            <a:noFill/>
            <a:ln>
              <a:solidFill>
                <a:srgbClr val="00B0F0"/>
              </a:solidFill>
              <a:prstDash val="sysDash"/>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4" name="组合 443"/>
          <p:cNvGrpSpPr/>
          <p:nvPr/>
        </p:nvGrpSpPr>
        <p:grpSpPr>
          <a:xfrm>
            <a:off x="2214565" y="860666"/>
            <a:ext cx="966420" cy="1971600"/>
            <a:chOff x="1813851" y="1066729"/>
            <a:chExt cx="966420" cy="1971600"/>
          </a:xfrm>
        </p:grpSpPr>
        <p:sp>
          <p:nvSpPr>
            <p:cNvPr id="439" name="Shape 522"/>
            <p:cNvSpPr/>
            <p:nvPr/>
          </p:nvSpPr>
          <p:spPr>
            <a:xfrm>
              <a:off x="1927119" y="1066729"/>
              <a:ext cx="496800" cy="1971600"/>
            </a:xfrm>
            <a:prstGeom prst="cube">
              <a:avLst>
                <a:gd name="adj" fmla="val 58715"/>
              </a:avLst>
            </a:prstGeom>
            <a:solidFill>
              <a:srgbClr val="FFFF0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0" name="Shape 523"/>
            <p:cNvSpPr/>
            <p:nvPr/>
          </p:nvSpPr>
          <p:spPr>
            <a:xfrm>
              <a:off x="2283471" y="1066729"/>
              <a:ext cx="496800" cy="1971600"/>
            </a:xfrm>
            <a:prstGeom prst="cube">
              <a:avLst>
                <a:gd name="adj" fmla="val 58715"/>
              </a:avLst>
            </a:prstGeom>
            <a:solidFill>
              <a:srgbClr val="66FF33"/>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1" name="Shape 589"/>
            <p:cNvSpPr txBox="1"/>
            <p:nvPr/>
          </p:nvSpPr>
          <p:spPr>
            <a:xfrm rot="16200000">
              <a:off x="1678101" y="2231715"/>
              <a:ext cx="665700" cy="394199"/>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443" name="Shape 593"/>
            <p:cNvSpPr txBox="1"/>
            <p:nvPr/>
          </p:nvSpPr>
          <p:spPr>
            <a:xfrm rot="16200000">
              <a:off x="2031787" y="2179834"/>
              <a:ext cx="665700" cy="394200"/>
            </a:xfrm>
            <a:prstGeom prst="rect">
              <a:avLst/>
            </a:prstGeom>
            <a:noFill/>
            <a:ln>
              <a:noFill/>
            </a:ln>
          </p:spPr>
          <p:txBody>
            <a:bodyPr lIns="91425" tIns="91425" rIns="91425" bIns="91425" anchor="t" anchorCtr="0">
              <a:noAutofit/>
            </a:bodyPr>
            <a:lstStyle/>
            <a:p>
              <a:pPr lvl="0" rtl="0">
                <a:spcBef>
                  <a:spcPts val="0"/>
                </a:spcBef>
                <a:buNone/>
              </a:pPr>
              <a:r>
                <a:rPr lang="en"/>
                <a:t>Pool</a:t>
              </a:r>
            </a:p>
          </p:txBody>
        </p:sp>
      </p:grpSp>
      <p:grpSp>
        <p:nvGrpSpPr>
          <p:cNvPr id="449" name="组合 448"/>
          <p:cNvGrpSpPr/>
          <p:nvPr/>
        </p:nvGrpSpPr>
        <p:grpSpPr>
          <a:xfrm>
            <a:off x="5521298" y="1095865"/>
            <a:ext cx="1209150" cy="1478400"/>
            <a:chOff x="5116944" y="1295329"/>
            <a:chExt cx="1209150" cy="1478400"/>
          </a:xfrm>
        </p:grpSpPr>
        <p:sp>
          <p:nvSpPr>
            <p:cNvPr id="445" name="Shape 528"/>
            <p:cNvSpPr/>
            <p:nvPr/>
          </p:nvSpPr>
          <p:spPr>
            <a:xfrm>
              <a:off x="5116944" y="1295329"/>
              <a:ext cx="665700" cy="1478400"/>
            </a:xfrm>
            <a:prstGeom prst="cube">
              <a:avLst>
                <a:gd name="adj" fmla="val 38632"/>
              </a:avLst>
            </a:prstGeom>
            <a:solidFill>
              <a:srgbClr val="FFFF0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6" name="Shape 529"/>
            <p:cNvSpPr/>
            <p:nvPr/>
          </p:nvSpPr>
          <p:spPr>
            <a:xfrm>
              <a:off x="5660394" y="1295329"/>
              <a:ext cx="665700" cy="1478400"/>
            </a:xfrm>
            <a:prstGeom prst="cube">
              <a:avLst>
                <a:gd name="adj" fmla="val 38632"/>
              </a:avLst>
            </a:prstGeom>
            <a:solidFill>
              <a:srgbClr val="00B0F0"/>
            </a:solid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7" name="Shape 591"/>
            <p:cNvSpPr txBox="1"/>
            <p:nvPr/>
          </p:nvSpPr>
          <p:spPr>
            <a:xfrm rot="16200000">
              <a:off x="5008975" y="2179834"/>
              <a:ext cx="665700" cy="394200"/>
            </a:xfrm>
            <a:prstGeom prst="rect">
              <a:avLst/>
            </a:prstGeom>
            <a:noFill/>
            <a:ln>
              <a:noFill/>
            </a:ln>
          </p:spPr>
          <p:txBody>
            <a:bodyPr lIns="91425" tIns="91425" rIns="91425" bIns="91425" anchor="t" anchorCtr="0">
              <a:noAutofit/>
            </a:bodyPr>
            <a:lstStyle/>
            <a:p>
              <a:pPr lvl="0" rtl="0">
                <a:spcBef>
                  <a:spcPts val="0"/>
                </a:spcBef>
                <a:buNone/>
              </a:pPr>
              <a:r>
                <a:rPr lang="en" dirty="0"/>
                <a:t>Conv</a:t>
              </a:r>
            </a:p>
          </p:txBody>
        </p:sp>
        <p:sp>
          <p:nvSpPr>
            <p:cNvPr id="448" name="Shape 594"/>
            <p:cNvSpPr txBox="1"/>
            <p:nvPr/>
          </p:nvSpPr>
          <p:spPr>
            <a:xfrm rot="16200000">
              <a:off x="5528087" y="2179834"/>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grpSp>
      <p:pic>
        <p:nvPicPr>
          <p:cNvPr id="450"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26" y="1467302"/>
            <a:ext cx="1278266" cy="1265088"/>
          </a:xfrm>
          <a:prstGeom prst="rect">
            <a:avLst/>
          </a:prstGeom>
        </p:spPr>
      </p:pic>
      <p:sp>
        <p:nvSpPr>
          <p:cNvPr id="453" name="文本框 452"/>
          <p:cNvSpPr txBox="1"/>
          <p:nvPr/>
        </p:nvSpPr>
        <p:spPr>
          <a:xfrm>
            <a:off x="1457659" y="4612702"/>
            <a:ext cx="1279517" cy="307777"/>
          </a:xfrm>
          <a:prstGeom prst="rect">
            <a:avLst/>
          </a:prstGeom>
          <a:noFill/>
        </p:spPr>
        <p:txBody>
          <a:bodyPr wrap="none" rtlCol="0">
            <a:spAutoFit/>
          </a:bodyPr>
          <a:lstStyle/>
          <a:p>
            <a:r>
              <a:rPr lang="en-US" altLang="zh-CN" dirty="0" smtClean="0"/>
              <a:t>Pooling Layer</a:t>
            </a:r>
            <a:endParaRPr lang="zh-CN" altLang="en-US" dirty="0"/>
          </a:p>
        </p:txBody>
      </p:sp>
      <p:sp>
        <p:nvSpPr>
          <p:cNvPr id="241" name="文本框 240"/>
          <p:cNvSpPr txBox="1"/>
          <p:nvPr/>
        </p:nvSpPr>
        <p:spPr>
          <a:xfrm>
            <a:off x="6001034" y="4724576"/>
            <a:ext cx="1447832" cy="307777"/>
          </a:xfrm>
          <a:prstGeom prst="rect">
            <a:avLst/>
          </a:prstGeom>
          <a:noFill/>
        </p:spPr>
        <p:txBody>
          <a:bodyPr wrap="none" rtlCol="0">
            <a:spAutoFit/>
          </a:bodyPr>
          <a:lstStyle/>
          <a:p>
            <a:r>
              <a:rPr lang="en-US" altLang="zh-CN" dirty="0" smtClean="0"/>
              <a:t>Non-linear layer</a:t>
            </a:r>
            <a:endParaRPr lang="zh-CN" altLang="en-US" dirty="0"/>
          </a:p>
        </p:txBody>
      </p:sp>
      <p:pic>
        <p:nvPicPr>
          <p:cNvPr id="65" name="Sound 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719256830"/>
      </p:ext>
    </p:extLst>
  </p:cSld>
  <p:clrMapOvr>
    <a:masterClrMapping/>
  </p:clrMapOvr>
  <mc:AlternateContent xmlns:mc="http://schemas.openxmlformats.org/markup-compatibility/2006">
    <mc:Choice xmlns:p14="http://schemas.microsoft.com/office/powerpoint/2010/main" Requires="p14">
      <p:transition spd="slow" p14:dur="2000" advTm="13994"/>
    </mc:Choice>
    <mc:Fallback>
      <p:transition spd="slow" advTm="1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4"/>
                                        </p:tgtEl>
                                        <p:attrNameLst>
                                          <p:attrName>style.visibility</p:attrName>
                                        </p:attrNameLst>
                                      </p:cBhvr>
                                      <p:to>
                                        <p:strVal val="visible"/>
                                      </p:to>
                                    </p:set>
                                    <p:animEffect transition="in" filter="fade">
                                      <p:cBhvr>
                                        <p:cTn id="11" dur="500"/>
                                        <p:tgtEl>
                                          <p:spTgt spid="444"/>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wipe(up)">
                                      <p:cBhvr>
                                        <p:cTn id="15" dur="500"/>
                                        <p:tgtEl>
                                          <p:spTgt spid="10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11"/>
                                        </p:tgtEl>
                                        <p:attrNameLst>
                                          <p:attrName>style.visibility</p:attrName>
                                        </p:attrNameLst>
                                      </p:cBhvr>
                                      <p:to>
                                        <p:strVal val="visible"/>
                                      </p:to>
                                    </p:set>
                                    <p:animEffect transition="in" filter="fade">
                                      <p:cBhvr>
                                        <p:cTn id="19" dur="500"/>
                                        <p:tgtEl>
                                          <p:spTgt spid="3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9"/>
                                        </p:tgtEl>
                                        <p:attrNameLst>
                                          <p:attrName>style.visibility</p:attrName>
                                        </p:attrNameLst>
                                      </p:cBhvr>
                                      <p:to>
                                        <p:strVal val="visible"/>
                                      </p:to>
                                    </p:set>
                                    <p:animEffect transition="in" filter="fade">
                                      <p:cBhvr>
                                        <p:cTn id="27" dur="500"/>
                                        <p:tgtEl>
                                          <p:spTgt spid="449"/>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wipe(up)">
                                      <p:cBhvr>
                                        <p:cTn id="31" dur="500"/>
                                        <p:tgtEl>
                                          <p:spTgt spid="166"/>
                                        </p:tgtEl>
                                      </p:cBhvr>
                                    </p:animEffect>
                                  </p:childTnLst>
                                </p:cTn>
                              </p:par>
                              <p:par>
                                <p:cTn id="32" presetID="10" presetClass="entr" presetSubtype="0" fill="hold" nodeType="withEffect">
                                  <p:stCondLst>
                                    <p:cond delay="0"/>
                                  </p:stCondLst>
                                  <p:childTnLst>
                                    <p:set>
                                      <p:cBhvr>
                                        <p:cTn id="33" dur="1" fill="hold">
                                          <p:stCondLst>
                                            <p:cond delay="0"/>
                                          </p:stCondLst>
                                        </p:cTn>
                                        <p:tgtEl>
                                          <p:spTgt spid="435"/>
                                        </p:tgtEl>
                                        <p:attrNameLst>
                                          <p:attrName>style.visibility</p:attrName>
                                        </p:attrNameLst>
                                      </p:cBhvr>
                                      <p:to>
                                        <p:strVal val="visible"/>
                                      </p:to>
                                    </p:set>
                                    <p:animEffect transition="in" filter="fade">
                                      <p:cBhvr>
                                        <p:cTn id="34" dur="500"/>
                                        <p:tgtEl>
                                          <p:spTgt spid="4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1"/>
                                        </p:tgtEl>
                                        <p:attrNameLst>
                                          <p:attrName>style.visibility</p:attrName>
                                        </p:attrNameLst>
                                      </p:cBhvr>
                                      <p:to>
                                        <p:strVal val="visible"/>
                                      </p:to>
                                    </p:set>
                                    <p:animEffect transition="in" filter="fade">
                                      <p:cBhvr>
                                        <p:cTn id="37"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5"/>
                </p:tgtEl>
              </p:cMediaNode>
            </p:audio>
          </p:childTnLst>
        </p:cTn>
      </p:par>
    </p:tnLst>
    <p:bldLst>
      <p:bldP spid="453" grpId="0"/>
      <p:bldP spid="2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p:nvPr/>
        </p:nvSpPr>
        <p:spPr>
          <a:xfrm>
            <a:off x="238125" y="200100"/>
            <a:ext cx="8706300" cy="4743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5" name="Shape 475"/>
          <p:cNvSpPr txBox="1"/>
          <p:nvPr/>
        </p:nvSpPr>
        <p:spPr>
          <a:xfrm>
            <a:off x="295275" y="568587"/>
            <a:ext cx="2580600" cy="785100"/>
          </a:xfrm>
          <a:prstGeom prst="rect">
            <a:avLst/>
          </a:prstGeom>
          <a:noFill/>
          <a:ln>
            <a:noFill/>
          </a:ln>
        </p:spPr>
        <p:txBody>
          <a:bodyPr lIns="91425" tIns="91425" rIns="91425" bIns="91425" anchor="t" anchorCtr="0">
            <a:noAutofit/>
          </a:bodyPr>
          <a:lstStyle/>
          <a:p>
            <a:pPr lvl="0" rtl="0">
              <a:spcBef>
                <a:spcPts val="0"/>
              </a:spcBef>
              <a:buNone/>
            </a:pPr>
            <a:r>
              <a:rPr lang="en" sz="1800" b="1">
                <a:solidFill>
                  <a:schemeClr val="dk1"/>
                </a:solidFill>
              </a:rPr>
              <a:t>Challenge 1：</a:t>
            </a:r>
          </a:p>
          <a:p>
            <a:pPr lvl="0" rtl="0">
              <a:spcBef>
                <a:spcPts val="0"/>
              </a:spcBef>
              <a:buNone/>
            </a:pPr>
            <a:r>
              <a:rPr lang="en" sz="1800"/>
              <a:t>Programmability</a:t>
            </a:r>
          </a:p>
        </p:txBody>
      </p:sp>
      <p:sp>
        <p:nvSpPr>
          <p:cNvPr id="476" name="Shape 476"/>
          <p:cNvSpPr txBox="1"/>
          <p:nvPr/>
        </p:nvSpPr>
        <p:spPr>
          <a:xfrm>
            <a:off x="6900075" y="4295037"/>
            <a:ext cx="1910700" cy="674700"/>
          </a:xfrm>
          <a:prstGeom prst="rect">
            <a:avLst/>
          </a:prstGeom>
          <a:noFill/>
          <a:ln>
            <a:noFill/>
          </a:ln>
        </p:spPr>
        <p:txBody>
          <a:bodyPr lIns="91425" tIns="91425" rIns="91425" bIns="91425" anchor="t" anchorCtr="0">
            <a:noAutofit/>
          </a:bodyPr>
          <a:lstStyle/>
          <a:p>
            <a:pPr lvl="0" rtl="0">
              <a:spcBef>
                <a:spcPts val="0"/>
              </a:spcBef>
              <a:buNone/>
            </a:pPr>
            <a:r>
              <a:rPr lang="en" sz="1800" b="1">
                <a:solidFill>
                  <a:schemeClr val="dk1"/>
                </a:solidFill>
              </a:rPr>
              <a:t>Challenge 2 : </a:t>
            </a:r>
          </a:p>
          <a:p>
            <a:pPr lvl="0" rtl="0">
              <a:spcBef>
                <a:spcPts val="0"/>
              </a:spcBef>
              <a:buNone/>
            </a:pPr>
            <a:r>
              <a:rPr lang="en" sz="1800"/>
              <a:t>Scalability</a:t>
            </a:r>
          </a:p>
        </p:txBody>
      </p:sp>
      <p:sp>
        <p:nvSpPr>
          <p:cNvPr id="477" name="Shape 477"/>
          <p:cNvSpPr/>
          <p:nvPr/>
        </p:nvSpPr>
        <p:spPr>
          <a:xfrm>
            <a:off x="6376525" y="1356187"/>
            <a:ext cx="366000" cy="366000"/>
          </a:xfrm>
          <a:prstGeom prst="ellipse">
            <a:avLst/>
          </a:prstGeom>
          <a:solidFill>
            <a:srgbClr val="FF9900"/>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8" name="Shape 478"/>
          <p:cNvSpPr txBox="1"/>
          <p:nvPr/>
        </p:nvSpPr>
        <p:spPr>
          <a:xfrm>
            <a:off x="5630650" y="400687"/>
            <a:ext cx="3223800" cy="955500"/>
          </a:xfrm>
          <a:prstGeom prst="rect">
            <a:avLst/>
          </a:prstGeom>
          <a:noFill/>
          <a:ln>
            <a:noFill/>
          </a:ln>
        </p:spPr>
        <p:txBody>
          <a:bodyPr lIns="91425" tIns="91425" rIns="91425" bIns="91425" anchor="t" anchorCtr="0">
            <a:noAutofit/>
          </a:bodyPr>
          <a:lstStyle/>
          <a:p>
            <a:pPr lvl="0">
              <a:spcBef>
                <a:spcPts val="0"/>
              </a:spcBef>
              <a:buNone/>
            </a:pPr>
            <a:r>
              <a:rPr lang="en" sz="2400" b="1"/>
              <a:t>Caffeine:</a:t>
            </a:r>
            <a:r>
              <a:rPr lang="en"/>
              <a:t> </a:t>
            </a:r>
          </a:p>
          <a:p>
            <a:pPr lvl="0">
              <a:spcBef>
                <a:spcPts val="0"/>
              </a:spcBef>
              <a:buNone/>
            </a:pPr>
            <a:r>
              <a:rPr lang="en"/>
              <a:t>Software/Hardware Co-designed FPGA-based deep learning library</a:t>
            </a:r>
          </a:p>
        </p:txBody>
      </p:sp>
      <p:cxnSp>
        <p:nvCxnSpPr>
          <p:cNvPr id="479" name="Shape 479"/>
          <p:cNvCxnSpPr>
            <a:endCxn id="477" idx="3"/>
          </p:cNvCxnSpPr>
          <p:nvPr/>
        </p:nvCxnSpPr>
        <p:spPr>
          <a:xfrm rot="10800000" flipH="1">
            <a:off x="763724" y="1668588"/>
            <a:ext cx="5666400" cy="2964900"/>
          </a:xfrm>
          <a:prstGeom prst="straightConnector1">
            <a:avLst/>
          </a:prstGeom>
          <a:noFill/>
          <a:ln w="38100" cap="flat" cmpd="sng">
            <a:solidFill>
              <a:schemeClr val="accent5"/>
            </a:solidFill>
            <a:prstDash val="solid"/>
            <a:round/>
            <a:headEnd type="none" w="lg" len="lg"/>
            <a:tailEnd type="stealth" w="lg" len="lg"/>
          </a:ln>
        </p:spPr>
      </p:cxnSp>
      <p:cxnSp>
        <p:nvCxnSpPr>
          <p:cNvPr id="480" name="Shape 480"/>
          <p:cNvCxnSpPr>
            <a:endCxn id="481" idx="4"/>
          </p:cNvCxnSpPr>
          <p:nvPr/>
        </p:nvCxnSpPr>
        <p:spPr>
          <a:xfrm rot="10800000">
            <a:off x="701975" y="3103457"/>
            <a:ext cx="20400" cy="1628400"/>
          </a:xfrm>
          <a:prstGeom prst="straightConnector1">
            <a:avLst/>
          </a:prstGeom>
          <a:noFill/>
          <a:ln w="38100" cap="flat" cmpd="sng">
            <a:solidFill>
              <a:schemeClr val="accent5"/>
            </a:solidFill>
            <a:prstDash val="solid"/>
            <a:round/>
            <a:headEnd type="oval" w="lg" len="lg"/>
            <a:tailEnd type="stealth" w="lg" len="lg"/>
          </a:ln>
        </p:spPr>
      </p:cxnSp>
      <p:cxnSp>
        <p:nvCxnSpPr>
          <p:cNvPr id="482" name="Shape 482"/>
          <p:cNvCxnSpPr>
            <a:stCxn id="481" idx="0"/>
            <a:endCxn id="483" idx="4"/>
          </p:cNvCxnSpPr>
          <p:nvPr/>
        </p:nvCxnSpPr>
        <p:spPr>
          <a:xfrm rot="10800000">
            <a:off x="701975" y="1651757"/>
            <a:ext cx="0" cy="1230900"/>
          </a:xfrm>
          <a:prstGeom prst="straightConnector1">
            <a:avLst/>
          </a:prstGeom>
          <a:noFill/>
          <a:ln w="38100" cap="flat" cmpd="sng">
            <a:solidFill>
              <a:schemeClr val="accent5"/>
            </a:solidFill>
            <a:prstDash val="solid"/>
            <a:round/>
            <a:headEnd type="none" w="lg" len="lg"/>
            <a:tailEnd type="stealth" w="lg" len="lg"/>
          </a:ln>
        </p:spPr>
      </p:cxnSp>
      <p:cxnSp>
        <p:nvCxnSpPr>
          <p:cNvPr id="484" name="Shape 484"/>
          <p:cNvCxnSpPr>
            <a:endCxn id="485" idx="2"/>
          </p:cNvCxnSpPr>
          <p:nvPr/>
        </p:nvCxnSpPr>
        <p:spPr>
          <a:xfrm>
            <a:off x="656450" y="4632407"/>
            <a:ext cx="2907300" cy="0"/>
          </a:xfrm>
          <a:prstGeom prst="straightConnector1">
            <a:avLst/>
          </a:prstGeom>
          <a:noFill/>
          <a:ln w="38100" cap="flat" cmpd="sng">
            <a:solidFill>
              <a:schemeClr val="accent5"/>
            </a:solidFill>
            <a:prstDash val="solid"/>
            <a:round/>
            <a:headEnd type="oval" w="lg" len="lg"/>
            <a:tailEnd type="stealth" w="lg" len="lg"/>
          </a:ln>
        </p:spPr>
      </p:cxnSp>
      <p:cxnSp>
        <p:nvCxnSpPr>
          <p:cNvPr id="486" name="Shape 486"/>
          <p:cNvCxnSpPr>
            <a:stCxn id="477" idx="2"/>
            <a:endCxn id="483" idx="6"/>
          </p:cNvCxnSpPr>
          <p:nvPr/>
        </p:nvCxnSpPr>
        <p:spPr>
          <a:xfrm flipH="1">
            <a:off x="823525" y="1539187"/>
            <a:ext cx="5553000" cy="2100"/>
          </a:xfrm>
          <a:prstGeom prst="straightConnector1">
            <a:avLst/>
          </a:prstGeom>
          <a:noFill/>
          <a:ln w="9525" cap="flat" cmpd="sng">
            <a:solidFill>
              <a:schemeClr val="dk2"/>
            </a:solidFill>
            <a:prstDash val="dash"/>
            <a:round/>
            <a:headEnd type="none" w="lg" len="lg"/>
            <a:tailEnd type="none" w="lg" len="lg"/>
          </a:ln>
        </p:spPr>
      </p:cxnSp>
      <p:cxnSp>
        <p:nvCxnSpPr>
          <p:cNvPr id="487" name="Shape 487"/>
          <p:cNvCxnSpPr>
            <a:stCxn id="477" idx="4"/>
          </p:cNvCxnSpPr>
          <p:nvPr/>
        </p:nvCxnSpPr>
        <p:spPr>
          <a:xfrm>
            <a:off x="6559525" y="1722187"/>
            <a:ext cx="8700" cy="2893500"/>
          </a:xfrm>
          <a:prstGeom prst="straightConnector1">
            <a:avLst/>
          </a:prstGeom>
          <a:noFill/>
          <a:ln w="9525" cap="flat" cmpd="sng">
            <a:solidFill>
              <a:schemeClr val="dk2"/>
            </a:solidFill>
            <a:prstDash val="dash"/>
            <a:round/>
            <a:headEnd type="none" w="lg" len="lg"/>
            <a:tailEnd type="none" w="lg" len="lg"/>
          </a:ln>
        </p:spPr>
      </p:cxnSp>
      <p:sp>
        <p:nvSpPr>
          <p:cNvPr id="488" name="Shape 488"/>
          <p:cNvSpPr txBox="1"/>
          <p:nvPr/>
        </p:nvSpPr>
        <p:spPr>
          <a:xfrm rot="-534">
            <a:off x="2931174" y="3794937"/>
            <a:ext cx="1931400" cy="640500"/>
          </a:xfrm>
          <a:prstGeom prst="rect">
            <a:avLst/>
          </a:prstGeom>
          <a:noFill/>
          <a:ln>
            <a:noFill/>
          </a:ln>
        </p:spPr>
        <p:txBody>
          <a:bodyPr lIns="91425" tIns="91425" rIns="91425" bIns="91425" anchor="t" anchorCtr="0">
            <a:noAutofit/>
          </a:bodyPr>
          <a:lstStyle/>
          <a:p>
            <a:pPr lvl="0" rtl="0">
              <a:spcBef>
                <a:spcPts val="0"/>
              </a:spcBef>
              <a:buNone/>
            </a:pPr>
            <a:r>
              <a:rPr lang="en" sz="1800"/>
              <a:t>Portable HLS implementation</a:t>
            </a:r>
          </a:p>
        </p:txBody>
      </p:sp>
      <p:sp>
        <p:nvSpPr>
          <p:cNvPr id="489" name="Shape 489"/>
          <p:cNvSpPr txBox="1"/>
          <p:nvPr/>
        </p:nvSpPr>
        <p:spPr>
          <a:xfrm rot="373">
            <a:off x="4862577" y="3794939"/>
            <a:ext cx="2763900" cy="784800"/>
          </a:xfrm>
          <a:prstGeom prst="rect">
            <a:avLst/>
          </a:prstGeom>
          <a:noFill/>
          <a:ln>
            <a:noFill/>
          </a:ln>
        </p:spPr>
        <p:txBody>
          <a:bodyPr lIns="91425" tIns="91425" rIns="91425" bIns="91425" anchor="t" anchorCtr="0">
            <a:noAutofit/>
          </a:bodyPr>
          <a:lstStyle/>
          <a:p>
            <a:pPr lvl="0" rtl="0">
              <a:spcBef>
                <a:spcPts val="0"/>
              </a:spcBef>
              <a:buNone/>
            </a:pPr>
            <a:r>
              <a:rPr lang="en" sz="1800"/>
              <a:t>Scalable systolic PE array design</a:t>
            </a:r>
          </a:p>
        </p:txBody>
      </p:sp>
      <p:cxnSp>
        <p:nvCxnSpPr>
          <p:cNvPr id="490" name="Shape 490"/>
          <p:cNvCxnSpPr>
            <a:stCxn id="485" idx="6"/>
            <a:endCxn id="491" idx="2"/>
          </p:cNvCxnSpPr>
          <p:nvPr/>
        </p:nvCxnSpPr>
        <p:spPr>
          <a:xfrm>
            <a:off x="3807050" y="4632407"/>
            <a:ext cx="2630700" cy="0"/>
          </a:xfrm>
          <a:prstGeom prst="straightConnector1">
            <a:avLst/>
          </a:prstGeom>
          <a:noFill/>
          <a:ln w="38100" cap="flat" cmpd="sng">
            <a:solidFill>
              <a:schemeClr val="accent5"/>
            </a:solidFill>
            <a:prstDash val="solid"/>
            <a:round/>
            <a:headEnd type="none" w="lg" len="lg"/>
            <a:tailEnd type="stealth" w="lg" len="lg"/>
          </a:ln>
        </p:spPr>
      </p:cxnSp>
      <p:sp>
        <p:nvSpPr>
          <p:cNvPr id="492" name="Shape 492"/>
          <p:cNvSpPr txBox="1"/>
          <p:nvPr/>
        </p:nvSpPr>
        <p:spPr>
          <a:xfrm>
            <a:off x="823513" y="2576191"/>
            <a:ext cx="3702300" cy="723300"/>
          </a:xfrm>
          <a:prstGeom prst="rect">
            <a:avLst/>
          </a:prstGeom>
          <a:noFill/>
          <a:ln>
            <a:noFill/>
          </a:ln>
        </p:spPr>
        <p:txBody>
          <a:bodyPr lIns="91425" tIns="91425" rIns="91425" bIns="91425" anchor="t" anchorCtr="0">
            <a:noAutofit/>
          </a:bodyPr>
          <a:lstStyle/>
          <a:p>
            <a:pPr lvl="0" rtl="0">
              <a:spcBef>
                <a:spcPts val="0"/>
              </a:spcBef>
              <a:buNone/>
            </a:pPr>
            <a:r>
              <a:rPr lang="en" sz="1800">
                <a:solidFill>
                  <a:schemeClr val="dk1"/>
                </a:solidFill>
              </a:rPr>
              <a:t>Uniformed-representation for CONV/FCN computation pattern</a:t>
            </a:r>
          </a:p>
        </p:txBody>
      </p:sp>
      <p:sp>
        <p:nvSpPr>
          <p:cNvPr id="493" name="Shape 493"/>
          <p:cNvSpPr txBox="1"/>
          <p:nvPr/>
        </p:nvSpPr>
        <p:spPr>
          <a:xfrm>
            <a:off x="861993" y="1539210"/>
            <a:ext cx="2005200" cy="378900"/>
          </a:xfrm>
          <a:prstGeom prst="rect">
            <a:avLst/>
          </a:prstGeom>
          <a:noFill/>
          <a:ln>
            <a:noFill/>
          </a:ln>
        </p:spPr>
        <p:txBody>
          <a:bodyPr lIns="91425" tIns="91425" rIns="91425" bIns="91425" anchor="t" anchorCtr="0">
            <a:noAutofit/>
          </a:bodyPr>
          <a:lstStyle/>
          <a:p>
            <a:pPr lvl="0" rtl="0">
              <a:spcBef>
                <a:spcPts val="0"/>
              </a:spcBef>
              <a:buNone/>
            </a:pPr>
            <a:r>
              <a:rPr lang="en" sz="1800"/>
              <a:t>Automated flow</a:t>
            </a:r>
          </a:p>
        </p:txBody>
      </p:sp>
      <p:sp>
        <p:nvSpPr>
          <p:cNvPr id="481" name="Shape 481"/>
          <p:cNvSpPr/>
          <p:nvPr/>
        </p:nvSpPr>
        <p:spPr>
          <a:xfrm>
            <a:off x="580325" y="2882657"/>
            <a:ext cx="243300" cy="220800"/>
          </a:xfrm>
          <a:prstGeom prst="ellipse">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3" name="Shape 483"/>
          <p:cNvSpPr/>
          <p:nvPr/>
        </p:nvSpPr>
        <p:spPr>
          <a:xfrm>
            <a:off x="580325" y="1431032"/>
            <a:ext cx="243300" cy="220800"/>
          </a:xfrm>
          <a:prstGeom prst="ellipse">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5" name="Shape 485"/>
          <p:cNvSpPr/>
          <p:nvPr/>
        </p:nvSpPr>
        <p:spPr>
          <a:xfrm>
            <a:off x="3563750" y="4522007"/>
            <a:ext cx="243300" cy="220800"/>
          </a:xfrm>
          <a:prstGeom prst="ellipse">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1" name="Shape 491"/>
          <p:cNvSpPr/>
          <p:nvPr/>
        </p:nvSpPr>
        <p:spPr>
          <a:xfrm>
            <a:off x="6437875" y="4522007"/>
            <a:ext cx="243300" cy="220800"/>
          </a:xfrm>
          <a:prstGeom prst="ellipse">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p:nvPr/>
        </p:nvSpPr>
        <p:spPr>
          <a:xfrm>
            <a:off x="2181225" y="1244375"/>
            <a:ext cx="3590892" cy="1005912"/>
          </a:xfrm>
          <a:prstGeom prst="flowChartTerminator">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9" name="Shape 499"/>
          <p:cNvSpPr txBox="1">
            <a:spLocks noGrp="1"/>
          </p:cNvSpPr>
          <p:nvPr>
            <p:ph type="title"/>
          </p:nvPr>
        </p:nvSpPr>
        <p:spPr>
          <a:xfrm>
            <a:off x="155850" y="127450"/>
            <a:ext cx="8832300" cy="1087500"/>
          </a:xfrm>
          <a:prstGeom prst="rect">
            <a:avLst/>
          </a:prstGeom>
        </p:spPr>
        <p:txBody>
          <a:bodyPr lIns="91425" tIns="91425" rIns="91425" bIns="91425" anchor="t" anchorCtr="0">
            <a:noAutofit/>
          </a:bodyPr>
          <a:lstStyle/>
          <a:p>
            <a:pPr lvl="0" rtl="0">
              <a:spcBef>
                <a:spcPts val="0"/>
              </a:spcBef>
              <a:buNone/>
            </a:pPr>
            <a:r>
              <a:rPr lang="en"/>
              <a:t>Platform Overview:</a:t>
            </a:r>
          </a:p>
          <a:p>
            <a:pPr lvl="0" rtl="0">
              <a:spcBef>
                <a:spcPts val="0"/>
              </a:spcBef>
              <a:buNone/>
            </a:pPr>
            <a:r>
              <a:rPr lang="en"/>
              <a:t>A FPGA-based deep learning library for online system </a:t>
            </a:r>
          </a:p>
        </p:txBody>
      </p:sp>
      <p:pic>
        <p:nvPicPr>
          <p:cNvPr id="500" name="Shape 500"/>
          <p:cNvPicPr preferRelativeResize="0"/>
          <p:nvPr/>
        </p:nvPicPr>
        <p:blipFill>
          <a:blip r:embed="rId3">
            <a:alphaModFix/>
          </a:blip>
          <a:stretch>
            <a:fillRect/>
          </a:stretch>
        </p:blipFill>
        <p:spPr>
          <a:xfrm>
            <a:off x="2555600" y="2739100"/>
            <a:ext cx="5892999" cy="2221149"/>
          </a:xfrm>
          <a:prstGeom prst="rect">
            <a:avLst/>
          </a:prstGeom>
          <a:noFill/>
          <a:ln>
            <a:noFill/>
          </a:ln>
        </p:spPr>
      </p:pic>
      <p:pic>
        <p:nvPicPr>
          <p:cNvPr id="501" name="Shape 501"/>
          <p:cNvPicPr preferRelativeResize="0"/>
          <p:nvPr/>
        </p:nvPicPr>
        <p:blipFill>
          <a:blip r:embed="rId4">
            <a:alphaModFix/>
          </a:blip>
          <a:stretch>
            <a:fillRect/>
          </a:stretch>
        </p:blipFill>
        <p:spPr>
          <a:xfrm>
            <a:off x="115225" y="1746000"/>
            <a:ext cx="1828800" cy="1494250"/>
          </a:xfrm>
          <a:prstGeom prst="rect">
            <a:avLst/>
          </a:prstGeom>
          <a:noFill/>
          <a:ln>
            <a:noFill/>
          </a:ln>
        </p:spPr>
      </p:pic>
      <p:grpSp>
        <p:nvGrpSpPr>
          <p:cNvPr id="502" name="Shape 502"/>
          <p:cNvGrpSpPr/>
          <p:nvPr/>
        </p:nvGrpSpPr>
        <p:grpSpPr>
          <a:xfrm>
            <a:off x="2426575" y="1420675"/>
            <a:ext cx="891900" cy="632700"/>
            <a:chOff x="3774675" y="1441425"/>
            <a:chExt cx="891900" cy="632700"/>
          </a:xfrm>
        </p:grpSpPr>
        <p:sp>
          <p:nvSpPr>
            <p:cNvPr id="503" name="Shape 503"/>
            <p:cNvSpPr/>
            <p:nvPr/>
          </p:nvSpPr>
          <p:spPr>
            <a:xfrm>
              <a:off x="3774675" y="1441425"/>
              <a:ext cx="891900" cy="6327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4" name="Shape 504"/>
            <p:cNvSpPr/>
            <p:nvPr/>
          </p:nvSpPr>
          <p:spPr>
            <a:xfrm>
              <a:off x="3930225" y="1565875"/>
              <a:ext cx="570300" cy="4044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solidFill>
                    <a:srgbClr val="FFFFFF"/>
                  </a:solidFill>
                </a:rPr>
                <a:t>CPU</a:t>
              </a:r>
            </a:p>
          </p:txBody>
        </p:sp>
      </p:grpSp>
      <p:grpSp>
        <p:nvGrpSpPr>
          <p:cNvPr id="505" name="Shape 505"/>
          <p:cNvGrpSpPr/>
          <p:nvPr/>
        </p:nvGrpSpPr>
        <p:grpSpPr>
          <a:xfrm>
            <a:off x="4466025" y="1430975"/>
            <a:ext cx="1050900" cy="632700"/>
            <a:chOff x="5554875" y="1441425"/>
            <a:chExt cx="1050900" cy="632700"/>
          </a:xfrm>
        </p:grpSpPr>
        <p:sp>
          <p:nvSpPr>
            <p:cNvPr id="506" name="Shape 506"/>
            <p:cNvSpPr/>
            <p:nvPr/>
          </p:nvSpPr>
          <p:spPr>
            <a:xfrm>
              <a:off x="5554875" y="1441425"/>
              <a:ext cx="1050900" cy="6327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7" name="Shape 507"/>
            <p:cNvSpPr/>
            <p:nvPr/>
          </p:nvSpPr>
          <p:spPr>
            <a:xfrm>
              <a:off x="5743549" y="1565875"/>
              <a:ext cx="717000" cy="404400"/>
            </a:xfrm>
            <a:prstGeom prst="rect">
              <a:avLst/>
            </a:prstGeom>
            <a:solidFill>
              <a:srgbClr val="4A86E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solidFill>
                    <a:srgbClr val="FFFFFF"/>
                  </a:solidFill>
                </a:rPr>
                <a:t>FPGA</a:t>
              </a:r>
            </a:p>
          </p:txBody>
        </p:sp>
      </p:grpSp>
      <p:grpSp>
        <p:nvGrpSpPr>
          <p:cNvPr id="508" name="Shape 508"/>
          <p:cNvGrpSpPr/>
          <p:nvPr/>
        </p:nvGrpSpPr>
        <p:grpSpPr>
          <a:xfrm>
            <a:off x="3278275" y="1572625"/>
            <a:ext cx="1227900" cy="423600"/>
            <a:chOff x="4626375" y="1593375"/>
            <a:chExt cx="1227900" cy="423600"/>
          </a:xfrm>
        </p:grpSpPr>
        <p:sp>
          <p:nvSpPr>
            <p:cNvPr id="509" name="Shape 509"/>
            <p:cNvSpPr/>
            <p:nvPr/>
          </p:nvSpPr>
          <p:spPr>
            <a:xfrm>
              <a:off x="4666575" y="1612575"/>
              <a:ext cx="1147500" cy="404400"/>
            </a:xfrm>
            <a:prstGeom prst="leftRightArrow">
              <a:avLst>
                <a:gd name="adj1" fmla="val 50000"/>
                <a:gd name="adj2" fmla="val 50000"/>
              </a:avLst>
            </a:prstGeom>
            <a:solidFill>
              <a:srgbClr val="FF99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0" name="Shape 510"/>
            <p:cNvSpPr txBox="1"/>
            <p:nvPr/>
          </p:nvSpPr>
          <p:spPr>
            <a:xfrm>
              <a:off x="4626375" y="1593375"/>
              <a:ext cx="1227900" cy="290400"/>
            </a:xfrm>
            <a:prstGeom prst="rect">
              <a:avLst/>
            </a:prstGeom>
            <a:noFill/>
            <a:ln>
              <a:noFill/>
            </a:ln>
          </p:spPr>
          <p:txBody>
            <a:bodyPr lIns="91425" tIns="91425" rIns="91425" bIns="91425" anchor="t" anchorCtr="0">
              <a:noAutofit/>
            </a:bodyPr>
            <a:lstStyle/>
            <a:p>
              <a:pPr lvl="0" rtl="0">
                <a:spcBef>
                  <a:spcPts val="0"/>
                </a:spcBef>
                <a:buNone/>
              </a:pPr>
              <a:r>
                <a:rPr lang="en">
                  <a:solidFill>
                    <a:srgbClr val="FFFFFF"/>
                  </a:solidFill>
                </a:rPr>
                <a:t>Interconnect</a:t>
              </a:r>
            </a:p>
          </p:txBody>
        </p:sp>
      </p:grpSp>
      <p:sp>
        <p:nvSpPr>
          <p:cNvPr id="511" name="Shape 511"/>
          <p:cNvSpPr/>
          <p:nvPr/>
        </p:nvSpPr>
        <p:spPr>
          <a:xfrm>
            <a:off x="1296225" y="2063675"/>
            <a:ext cx="197100" cy="197100"/>
          </a:xfrm>
          <a:prstGeom prst="ellipse">
            <a:avLst/>
          </a:prstGeom>
          <a:solidFill>
            <a:srgbClr val="FF99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512" name="Shape 512"/>
          <p:cNvCxnSpPr>
            <a:stCxn id="511" idx="7"/>
            <a:endCxn id="498" idx="1"/>
          </p:cNvCxnSpPr>
          <p:nvPr/>
        </p:nvCxnSpPr>
        <p:spPr>
          <a:xfrm rot="10800000" flipH="1">
            <a:off x="1464460" y="1747239"/>
            <a:ext cx="716700" cy="345300"/>
          </a:xfrm>
          <a:prstGeom prst="straightConnector1">
            <a:avLst/>
          </a:prstGeom>
          <a:noFill/>
          <a:ln w="19050" cap="flat" cmpd="sng">
            <a:solidFill>
              <a:srgbClr val="FF9900"/>
            </a:solidFill>
            <a:prstDash val="solid"/>
            <a:round/>
            <a:headEnd type="none" w="lg" len="lg"/>
            <a:tailEnd type="none" w="lg" len="lg"/>
          </a:ln>
        </p:spPr>
      </p:cxnSp>
      <p:sp>
        <p:nvSpPr>
          <p:cNvPr id="513" name="Shape 513"/>
          <p:cNvSpPr/>
          <p:nvPr/>
        </p:nvSpPr>
        <p:spPr>
          <a:xfrm>
            <a:off x="5056050" y="2111462"/>
            <a:ext cx="197100" cy="197100"/>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cxnSp>
        <p:nvCxnSpPr>
          <p:cNvPr id="514" name="Shape 514"/>
          <p:cNvCxnSpPr>
            <a:stCxn id="513" idx="5"/>
            <a:endCxn id="515" idx="0"/>
          </p:cNvCxnSpPr>
          <p:nvPr/>
        </p:nvCxnSpPr>
        <p:spPr>
          <a:xfrm>
            <a:off x="5224285" y="2279697"/>
            <a:ext cx="330600" cy="385500"/>
          </a:xfrm>
          <a:prstGeom prst="straightConnector1">
            <a:avLst/>
          </a:prstGeom>
          <a:noFill/>
          <a:ln w="19050" cap="flat" cmpd="sng">
            <a:solidFill>
              <a:srgbClr val="FF9900"/>
            </a:solidFill>
            <a:prstDash val="solid"/>
            <a:round/>
            <a:headEnd type="none" w="lg" len="lg"/>
            <a:tailEnd type="none" w="lg" len="lg"/>
          </a:ln>
        </p:spPr>
      </p:cxnSp>
      <p:sp>
        <p:nvSpPr>
          <p:cNvPr id="515" name="Shape 515"/>
          <p:cNvSpPr/>
          <p:nvPr/>
        </p:nvSpPr>
        <p:spPr>
          <a:xfrm>
            <a:off x="2181225" y="2665075"/>
            <a:ext cx="6747300" cy="2435778"/>
          </a:xfrm>
          <a:prstGeom prst="flowChartTerminator">
            <a:avLst/>
          </a:prstGeom>
          <a:noFill/>
          <a:ln w="2857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grpSp>
        <p:nvGrpSpPr>
          <p:cNvPr id="521" name="Shape 521"/>
          <p:cNvGrpSpPr/>
          <p:nvPr/>
        </p:nvGrpSpPr>
        <p:grpSpPr>
          <a:xfrm>
            <a:off x="417125" y="1344862"/>
            <a:ext cx="7901875" cy="2807887"/>
            <a:chOff x="464750" y="640012"/>
            <a:chExt cx="7901875" cy="2807887"/>
          </a:xfrm>
        </p:grpSpPr>
        <p:sp>
          <p:nvSpPr>
            <p:cNvPr id="522" name="Shape 522"/>
            <p:cNvSpPr/>
            <p:nvPr/>
          </p:nvSpPr>
          <p:spPr>
            <a:xfrm>
              <a:off x="1685925" y="1004850"/>
              <a:ext cx="496800" cy="1971600"/>
            </a:xfrm>
            <a:prstGeom prst="cube">
              <a:avLst>
                <a:gd name="adj" fmla="val 58715"/>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3" name="Shape 523"/>
            <p:cNvSpPr/>
            <p:nvPr/>
          </p:nvSpPr>
          <p:spPr>
            <a:xfrm>
              <a:off x="2042277" y="1004850"/>
              <a:ext cx="496800" cy="1971600"/>
            </a:xfrm>
            <a:prstGeom prst="cube">
              <a:avLst>
                <a:gd name="adj" fmla="val 58715"/>
              </a:avLst>
            </a:prstGeom>
            <a:solidFill>
              <a:srgbClr val="D9EAD3"/>
            </a:solid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4" name="Shape 524"/>
            <p:cNvSpPr/>
            <p:nvPr/>
          </p:nvSpPr>
          <p:spPr>
            <a:xfrm>
              <a:off x="2398799" y="1004850"/>
              <a:ext cx="496800" cy="1971600"/>
            </a:xfrm>
            <a:prstGeom prst="cube">
              <a:avLst>
                <a:gd name="adj" fmla="val 58715"/>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5" name="Shape 525"/>
            <p:cNvSpPr/>
            <p:nvPr/>
          </p:nvSpPr>
          <p:spPr>
            <a:xfrm>
              <a:off x="3324225" y="1278942"/>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6" name="Shape 526"/>
            <p:cNvSpPr/>
            <p:nvPr/>
          </p:nvSpPr>
          <p:spPr>
            <a:xfrm>
              <a:off x="782725" y="838200"/>
              <a:ext cx="438000" cy="2304900"/>
            </a:xfrm>
            <a:prstGeom prst="cube">
              <a:avLst>
                <a:gd name="adj" fmla="val 83337"/>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7" name="Shape 527"/>
            <p:cNvSpPr/>
            <p:nvPr/>
          </p:nvSpPr>
          <p:spPr>
            <a:xfrm>
              <a:off x="3867675" y="1278942"/>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8" name="Shape 528"/>
            <p:cNvSpPr/>
            <p:nvPr/>
          </p:nvSpPr>
          <p:spPr>
            <a:xfrm>
              <a:off x="4875750" y="1233450"/>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9" name="Shape 529"/>
            <p:cNvSpPr/>
            <p:nvPr/>
          </p:nvSpPr>
          <p:spPr>
            <a:xfrm>
              <a:off x="5419200" y="1233450"/>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0" name="Shape 530"/>
            <p:cNvSpPr/>
            <p:nvPr/>
          </p:nvSpPr>
          <p:spPr>
            <a:xfrm>
              <a:off x="6429375" y="895350"/>
              <a:ext cx="394200" cy="2014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1" name="Shape 531"/>
            <p:cNvSpPr/>
            <p:nvPr/>
          </p:nvSpPr>
          <p:spPr>
            <a:xfrm>
              <a:off x="6481725" y="9762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2" name="Shape 532"/>
            <p:cNvSpPr/>
            <p:nvPr/>
          </p:nvSpPr>
          <p:spPr>
            <a:xfrm>
              <a:off x="6481725" y="11865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3" name="Shape 533"/>
            <p:cNvSpPr/>
            <p:nvPr/>
          </p:nvSpPr>
          <p:spPr>
            <a:xfrm>
              <a:off x="6481725" y="13968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4" name="Shape 534"/>
            <p:cNvSpPr/>
            <p:nvPr/>
          </p:nvSpPr>
          <p:spPr>
            <a:xfrm>
              <a:off x="6481725" y="16071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5" name="Shape 535"/>
            <p:cNvSpPr/>
            <p:nvPr/>
          </p:nvSpPr>
          <p:spPr>
            <a:xfrm>
              <a:off x="6481725" y="18175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6" name="Shape 536"/>
            <p:cNvSpPr/>
            <p:nvPr/>
          </p:nvSpPr>
          <p:spPr>
            <a:xfrm>
              <a:off x="6481725" y="20278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7" name="Shape 537"/>
            <p:cNvSpPr/>
            <p:nvPr/>
          </p:nvSpPr>
          <p:spPr>
            <a:xfrm>
              <a:off x="6481725" y="22381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8" name="Shape 538"/>
            <p:cNvSpPr/>
            <p:nvPr/>
          </p:nvSpPr>
          <p:spPr>
            <a:xfrm>
              <a:off x="6481725" y="24484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9" name="Shape 539"/>
            <p:cNvSpPr/>
            <p:nvPr/>
          </p:nvSpPr>
          <p:spPr>
            <a:xfrm>
              <a:off x="6481725" y="26588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0" name="Shape 540"/>
            <p:cNvSpPr/>
            <p:nvPr/>
          </p:nvSpPr>
          <p:spPr>
            <a:xfrm>
              <a:off x="7134225" y="1090575"/>
              <a:ext cx="394200" cy="1618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1" name="Shape 541"/>
            <p:cNvSpPr/>
            <p:nvPr/>
          </p:nvSpPr>
          <p:spPr>
            <a:xfrm>
              <a:off x="7186575" y="11824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2" name="Shape 542"/>
            <p:cNvSpPr/>
            <p:nvPr/>
          </p:nvSpPr>
          <p:spPr>
            <a:xfrm>
              <a:off x="7186575" y="13927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3" name="Shape 543"/>
            <p:cNvSpPr/>
            <p:nvPr/>
          </p:nvSpPr>
          <p:spPr>
            <a:xfrm>
              <a:off x="7186575" y="16030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4" name="Shape 544"/>
            <p:cNvSpPr/>
            <p:nvPr/>
          </p:nvSpPr>
          <p:spPr>
            <a:xfrm>
              <a:off x="7186575" y="18134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5" name="Shape 545"/>
            <p:cNvSpPr/>
            <p:nvPr/>
          </p:nvSpPr>
          <p:spPr>
            <a:xfrm>
              <a:off x="7186575" y="20237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6" name="Shape 546"/>
            <p:cNvSpPr/>
            <p:nvPr/>
          </p:nvSpPr>
          <p:spPr>
            <a:xfrm>
              <a:off x="7186575" y="22340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7" name="Shape 547"/>
            <p:cNvSpPr/>
            <p:nvPr/>
          </p:nvSpPr>
          <p:spPr>
            <a:xfrm>
              <a:off x="7186575" y="24443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8" name="Shape 548"/>
            <p:cNvSpPr/>
            <p:nvPr/>
          </p:nvSpPr>
          <p:spPr>
            <a:xfrm>
              <a:off x="7843800" y="1344425"/>
              <a:ext cx="394200" cy="11559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9" name="Shape 549"/>
            <p:cNvSpPr/>
            <p:nvPr/>
          </p:nvSpPr>
          <p:spPr>
            <a:xfrm>
              <a:off x="7896150" y="13927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0" name="Shape 550"/>
            <p:cNvSpPr/>
            <p:nvPr/>
          </p:nvSpPr>
          <p:spPr>
            <a:xfrm>
              <a:off x="7896150" y="16030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1" name="Shape 551"/>
            <p:cNvSpPr/>
            <p:nvPr/>
          </p:nvSpPr>
          <p:spPr>
            <a:xfrm>
              <a:off x="7896150" y="18134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2" name="Shape 552"/>
            <p:cNvSpPr/>
            <p:nvPr/>
          </p:nvSpPr>
          <p:spPr>
            <a:xfrm>
              <a:off x="7896150" y="20237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3" name="Shape 553"/>
            <p:cNvSpPr/>
            <p:nvPr/>
          </p:nvSpPr>
          <p:spPr>
            <a:xfrm>
              <a:off x="7896150" y="22340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4" name="Shape 554"/>
            <p:cNvSpPr/>
            <p:nvPr/>
          </p:nvSpPr>
          <p:spPr>
            <a:xfrm rot="-2170438">
              <a:off x="838296" y="1979034"/>
              <a:ext cx="439652" cy="331642"/>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55" name="Shape 555"/>
            <p:cNvGrpSpPr/>
            <p:nvPr/>
          </p:nvGrpSpPr>
          <p:grpSpPr>
            <a:xfrm>
              <a:off x="982753" y="1900108"/>
              <a:ext cx="736437" cy="485876"/>
              <a:chOff x="733425" y="2104923"/>
              <a:chExt cx="962035" cy="485876"/>
            </a:xfrm>
          </p:grpSpPr>
          <p:cxnSp>
            <p:nvCxnSpPr>
              <p:cNvPr id="556" name="Shape 556"/>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557" name="Shape 557"/>
              <p:cNvCxnSpPr/>
              <p:nvPr/>
            </p:nvCxnSpPr>
            <p:spPr>
              <a:xfrm>
                <a:off x="733425" y="2219325"/>
                <a:ext cx="943200" cy="114300"/>
              </a:xfrm>
              <a:prstGeom prst="straightConnector1">
                <a:avLst/>
              </a:prstGeom>
              <a:noFill/>
              <a:ln w="19050" cap="flat" cmpd="sng">
                <a:solidFill>
                  <a:srgbClr val="000000"/>
                </a:solidFill>
                <a:prstDash val="solid"/>
                <a:round/>
                <a:headEnd type="none" w="lg" len="lg"/>
                <a:tailEnd type="none" w="lg" len="lg"/>
              </a:ln>
            </p:spPr>
          </p:cxnSp>
          <p:cxnSp>
            <p:nvCxnSpPr>
              <p:cNvPr id="558" name="Shape 558"/>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559" name="Shape 559"/>
              <p:cNvCxnSpPr/>
              <p:nvPr/>
            </p:nvCxnSpPr>
            <p:spPr>
              <a:xfrm rot="10800000" flipH="1">
                <a:off x="942760" y="2342914"/>
                <a:ext cx="752699" cy="143100"/>
              </a:xfrm>
              <a:prstGeom prst="straightConnector1">
                <a:avLst/>
              </a:prstGeom>
              <a:noFill/>
              <a:ln w="19050" cap="flat" cmpd="sng">
                <a:solidFill>
                  <a:srgbClr val="000000"/>
                </a:solidFill>
                <a:prstDash val="solid"/>
                <a:round/>
                <a:headEnd type="none" w="lg" len="lg"/>
                <a:tailEnd type="none" w="lg" len="lg"/>
              </a:ln>
            </p:spPr>
          </p:cxnSp>
        </p:grpSp>
        <p:sp>
          <p:nvSpPr>
            <p:cNvPr id="560" name="Shape 560"/>
            <p:cNvSpPr/>
            <p:nvPr/>
          </p:nvSpPr>
          <p:spPr>
            <a:xfrm rot="-2168522">
              <a:off x="2564822" y="1907032"/>
              <a:ext cx="396752" cy="254775"/>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61" name="Shape 561"/>
            <p:cNvGrpSpPr/>
            <p:nvPr/>
          </p:nvGrpSpPr>
          <p:grpSpPr>
            <a:xfrm>
              <a:off x="2680540" y="1843086"/>
              <a:ext cx="639757" cy="394224"/>
              <a:chOff x="702653" y="2062065"/>
              <a:chExt cx="992796" cy="528734"/>
            </a:xfrm>
          </p:grpSpPr>
          <p:cxnSp>
            <p:nvCxnSpPr>
              <p:cNvPr id="562" name="Shape 562"/>
              <p:cNvCxnSpPr/>
              <p:nvPr/>
            </p:nvCxnSpPr>
            <p:spPr>
              <a:xfrm>
                <a:off x="926625" y="2062065"/>
                <a:ext cx="759000" cy="279300"/>
              </a:xfrm>
              <a:prstGeom prst="straightConnector1">
                <a:avLst/>
              </a:prstGeom>
              <a:noFill/>
              <a:ln w="19050" cap="flat" cmpd="sng">
                <a:solidFill>
                  <a:srgbClr val="000000"/>
                </a:solidFill>
                <a:prstDash val="solid"/>
                <a:round/>
                <a:headEnd type="none" w="lg" len="lg"/>
                <a:tailEnd type="none" w="lg" len="lg"/>
              </a:ln>
            </p:spPr>
          </p:cxnSp>
          <p:cxnSp>
            <p:nvCxnSpPr>
              <p:cNvPr id="563" name="Shape 563"/>
              <p:cNvCxnSpPr/>
              <p:nvPr/>
            </p:nvCxnSpPr>
            <p:spPr>
              <a:xfrm>
                <a:off x="702653" y="2228140"/>
                <a:ext cx="973800" cy="105300"/>
              </a:xfrm>
              <a:prstGeom prst="straightConnector1">
                <a:avLst/>
              </a:prstGeom>
              <a:noFill/>
              <a:ln w="19050" cap="flat" cmpd="sng">
                <a:solidFill>
                  <a:srgbClr val="000000"/>
                </a:solidFill>
                <a:prstDash val="solid"/>
                <a:round/>
                <a:headEnd type="none" w="lg" len="lg"/>
                <a:tailEnd type="none" w="lg" len="lg"/>
              </a:ln>
            </p:spPr>
          </p:cxnSp>
          <p:cxnSp>
            <p:nvCxnSpPr>
              <p:cNvPr id="564" name="Shape 564"/>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565" name="Shape 565"/>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sp>
          <p:nvSpPr>
            <p:cNvPr id="566" name="Shape 566"/>
            <p:cNvSpPr/>
            <p:nvPr/>
          </p:nvSpPr>
          <p:spPr>
            <a:xfrm rot="-2166367">
              <a:off x="4230226" y="1965178"/>
              <a:ext cx="369092" cy="262694"/>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67" name="Shape 567"/>
            <p:cNvGrpSpPr/>
            <p:nvPr/>
          </p:nvGrpSpPr>
          <p:grpSpPr>
            <a:xfrm>
              <a:off x="4362449" y="1881873"/>
              <a:ext cx="517036" cy="429320"/>
              <a:chOff x="719356" y="2104923"/>
              <a:chExt cx="976093" cy="485876"/>
            </a:xfrm>
          </p:grpSpPr>
          <p:cxnSp>
            <p:nvCxnSpPr>
              <p:cNvPr id="568" name="Shape 568"/>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569" name="Shape 569"/>
              <p:cNvCxnSpPr/>
              <p:nvPr/>
            </p:nvCxnSpPr>
            <p:spPr>
              <a:xfrm>
                <a:off x="719356" y="2255020"/>
                <a:ext cx="956999" cy="78900"/>
              </a:xfrm>
              <a:prstGeom prst="straightConnector1">
                <a:avLst/>
              </a:prstGeom>
              <a:noFill/>
              <a:ln w="19050" cap="flat" cmpd="sng">
                <a:solidFill>
                  <a:srgbClr val="000000"/>
                </a:solidFill>
                <a:prstDash val="solid"/>
                <a:round/>
                <a:headEnd type="none" w="lg" len="lg"/>
                <a:tailEnd type="none" w="lg" len="lg"/>
              </a:ln>
            </p:spPr>
          </p:cxnSp>
          <p:cxnSp>
            <p:nvCxnSpPr>
              <p:cNvPr id="570" name="Shape 570"/>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571" name="Shape 571"/>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cxnSp>
          <p:nvCxnSpPr>
            <p:cNvPr id="572" name="Shape 572"/>
            <p:cNvCxnSpPr/>
            <p:nvPr/>
          </p:nvCxnSpPr>
          <p:spPr>
            <a:xfrm rot="10800000" flipH="1">
              <a:off x="6090412" y="1893200"/>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73" name="Shape 573"/>
            <p:cNvCxnSpPr/>
            <p:nvPr/>
          </p:nvCxnSpPr>
          <p:spPr>
            <a:xfrm rot="10800000" flipH="1">
              <a:off x="6817487" y="1893200"/>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74" name="Shape 574"/>
            <p:cNvCxnSpPr/>
            <p:nvPr/>
          </p:nvCxnSpPr>
          <p:spPr>
            <a:xfrm rot="10800000" flipH="1">
              <a:off x="7524737" y="1893200"/>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75" name="Shape 575"/>
            <p:cNvCxnSpPr/>
            <p:nvPr/>
          </p:nvCxnSpPr>
          <p:spPr>
            <a:xfrm rot="10800000" flipH="1">
              <a:off x="1618725" y="995325"/>
              <a:ext cx="304800" cy="295200"/>
            </a:xfrm>
            <a:prstGeom prst="straightConnector1">
              <a:avLst/>
            </a:prstGeom>
            <a:noFill/>
            <a:ln w="9525" cap="flat" cmpd="sng">
              <a:solidFill>
                <a:srgbClr val="FF0000"/>
              </a:solidFill>
              <a:prstDash val="solid"/>
              <a:round/>
              <a:headEnd type="stealth" w="lg" len="lg"/>
              <a:tailEnd type="stealth" w="lg" len="lg"/>
            </a:ln>
          </p:spPr>
        </p:cxnSp>
        <p:cxnSp>
          <p:nvCxnSpPr>
            <p:cNvPr id="576" name="Shape 576"/>
            <p:cNvCxnSpPr/>
            <p:nvPr/>
          </p:nvCxnSpPr>
          <p:spPr>
            <a:xfrm rot="10800000">
              <a:off x="1628800" y="1290737"/>
              <a:ext cx="0" cy="1672800"/>
            </a:xfrm>
            <a:prstGeom prst="straightConnector1">
              <a:avLst/>
            </a:prstGeom>
            <a:noFill/>
            <a:ln w="9525" cap="flat" cmpd="sng">
              <a:solidFill>
                <a:srgbClr val="FF0000"/>
              </a:solidFill>
              <a:prstDash val="solid"/>
              <a:round/>
              <a:headEnd type="stealth" w="lg" len="lg"/>
              <a:tailEnd type="stealth" w="lg" len="lg"/>
            </a:ln>
          </p:spPr>
        </p:cxnSp>
        <p:cxnSp>
          <p:nvCxnSpPr>
            <p:cNvPr id="577" name="Shape 577"/>
            <p:cNvCxnSpPr/>
            <p:nvPr/>
          </p:nvCxnSpPr>
          <p:spPr>
            <a:xfrm>
              <a:off x="1943100" y="957225"/>
              <a:ext cx="266700" cy="0"/>
            </a:xfrm>
            <a:prstGeom prst="straightConnector1">
              <a:avLst/>
            </a:prstGeom>
            <a:noFill/>
            <a:ln w="9525" cap="flat" cmpd="sng">
              <a:solidFill>
                <a:srgbClr val="FF0000"/>
              </a:solidFill>
              <a:prstDash val="solid"/>
              <a:round/>
              <a:headEnd type="stealth" w="lg" len="lg"/>
              <a:tailEnd type="stealth" w="lg" len="lg"/>
            </a:ln>
          </p:spPr>
        </p:cxnSp>
        <p:cxnSp>
          <p:nvCxnSpPr>
            <p:cNvPr id="578" name="Shape 578"/>
            <p:cNvCxnSpPr/>
            <p:nvPr/>
          </p:nvCxnSpPr>
          <p:spPr>
            <a:xfrm rot="10800000" flipH="1">
              <a:off x="3523725" y="1223850"/>
              <a:ext cx="476700" cy="9600"/>
            </a:xfrm>
            <a:prstGeom prst="straightConnector1">
              <a:avLst/>
            </a:prstGeom>
            <a:noFill/>
            <a:ln w="9525" cap="flat" cmpd="sng">
              <a:solidFill>
                <a:srgbClr val="FF0000"/>
              </a:solidFill>
              <a:prstDash val="solid"/>
              <a:round/>
              <a:headEnd type="stealth" w="lg" len="lg"/>
              <a:tailEnd type="stealth" w="lg" len="lg"/>
            </a:ln>
          </p:spPr>
        </p:cxnSp>
        <p:cxnSp>
          <p:nvCxnSpPr>
            <p:cNvPr id="579" name="Shape 579"/>
            <p:cNvCxnSpPr/>
            <p:nvPr/>
          </p:nvCxnSpPr>
          <p:spPr>
            <a:xfrm rot="10800000" flipH="1">
              <a:off x="3267075" y="1233225"/>
              <a:ext cx="266100" cy="295500"/>
            </a:xfrm>
            <a:prstGeom prst="straightConnector1">
              <a:avLst/>
            </a:prstGeom>
            <a:noFill/>
            <a:ln w="9525" cap="flat" cmpd="sng">
              <a:solidFill>
                <a:srgbClr val="FF0000"/>
              </a:solidFill>
              <a:prstDash val="solid"/>
              <a:round/>
              <a:headEnd type="stealth" w="lg" len="lg"/>
              <a:tailEnd type="stealth" w="lg" len="lg"/>
            </a:ln>
          </p:spPr>
        </p:cxnSp>
        <p:cxnSp>
          <p:nvCxnSpPr>
            <p:cNvPr id="580" name="Shape 580"/>
            <p:cNvCxnSpPr/>
            <p:nvPr/>
          </p:nvCxnSpPr>
          <p:spPr>
            <a:xfrm rot="10800000">
              <a:off x="3257775" y="1529025"/>
              <a:ext cx="9300" cy="1218900"/>
            </a:xfrm>
            <a:prstGeom prst="straightConnector1">
              <a:avLst/>
            </a:prstGeom>
            <a:noFill/>
            <a:ln w="9525" cap="flat" cmpd="sng">
              <a:solidFill>
                <a:srgbClr val="FF0000"/>
              </a:solidFill>
              <a:prstDash val="solid"/>
              <a:round/>
              <a:headEnd type="stealth" w="lg" len="lg"/>
              <a:tailEnd type="stealth" w="lg" len="lg"/>
            </a:ln>
          </p:spPr>
        </p:cxnSp>
        <p:cxnSp>
          <p:nvCxnSpPr>
            <p:cNvPr id="581" name="Shape 581"/>
            <p:cNvCxnSpPr/>
            <p:nvPr/>
          </p:nvCxnSpPr>
          <p:spPr>
            <a:xfrm>
              <a:off x="5124450" y="1176300"/>
              <a:ext cx="428700" cy="0"/>
            </a:xfrm>
            <a:prstGeom prst="straightConnector1">
              <a:avLst/>
            </a:prstGeom>
            <a:noFill/>
            <a:ln w="9525" cap="flat" cmpd="sng">
              <a:solidFill>
                <a:srgbClr val="FF0000"/>
              </a:solidFill>
              <a:prstDash val="solid"/>
              <a:round/>
              <a:headEnd type="stealth" w="lg" len="lg"/>
              <a:tailEnd type="stealth" w="lg" len="lg"/>
            </a:ln>
          </p:spPr>
        </p:cxnSp>
        <p:cxnSp>
          <p:nvCxnSpPr>
            <p:cNvPr id="582" name="Shape 582"/>
            <p:cNvCxnSpPr/>
            <p:nvPr/>
          </p:nvCxnSpPr>
          <p:spPr>
            <a:xfrm rot="10800000" flipH="1">
              <a:off x="4805662" y="1185925"/>
              <a:ext cx="299700" cy="296100"/>
            </a:xfrm>
            <a:prstGeom prst="straightConnector1">
              <a:avLst/>
            </a:prstGeom>
            <a:noFill/>
            <a:ln w="9525" cap="flat" cmpd="sng">
              <a:solidFill>
                <a:srgbClr val="FF0000"/>
              </a:solidFill>
              <a:prstDash val="solid"/>
              <a:round/>
              <a:headEnd type="stealth" w="lg" len="lg"/>
              <a:tailEnd type="stealth" w="lg" len="lg"/>
            </a:ln>
          </p:spPr>
        </p:cxnSp>
        <p:sp>
          <p:nvSpPr>
            <p:cNvPr id="583" name="Shape 583"/>
            <p:cNvSpPr txBox="1"/>
            <p:nvPr/>
          </p:nvSpPr>
          <p:spPr>
            <a:xfrm rot="-5400000">
              <a:off x="3191156" y="2117955"/>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84" name="Shape 584"/>
            <p:cNvSpPr txBox="1"/>
            <p:nvPr/>
          </p:nvSpPr>
          <p:spPr>
            <a:xfrm rot="-5400000">
              <a:off x="3708918" y="2137005"/>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cxnSp>
          <p:nvCxnSpPr>
            <p:cNvPr id="585" name="Shape 585"/>
            <p:cNvCxnSpPr/>
            <p:nvPr/>
          </p:nvCxnSpPr>
          <p:spPr>
            <a:xfrm rot="10800000">
              <a:off x="4800825" y="1490925"/>
              <a:ext cx="9300" cy="1218900"/>
            </a:xfrm>
            <a:prstGeom prst="straightConnector1">
              <a:avLst/>
            </a:prstGeom>
            <a:noFill/>
            <a:ln w="9525" cap="flat" cmpd="sng">
              <a:solidFill>
                <a:srgbClr val="FF0000"/>
              </a:solidFill>
              <a:prstDash val="solid"/>
              <a:round/>
              <a:headEnd type="stealth" w="lg" len="lg"/>
              <a:tailEnd type="stealth" w="lg" len="lg"/>
            </a:ln>
          </p:spPr>
        </p:cxnSp>
        <p:cxnSp>
          <p:nvCxnSpPr>
            <p:cNvPr id="586" name="Shape 586"/>
            <p:cNvCxnSpPr/>
            <p:nvPr/>
          </p:nvCxnSpPr>
          <p:spPr>
            <a:xfrm rot="10800000" flipH="1">
              <a:off x="6362700" y="890700"/>
              <a:ext cx="300" cy="2038200"/>
            </a:xfrm>
            <a:prstGeom prst="straightConnector1">
              <a:avLst/>
            </a:prstGeom>
            <a:noFill/>
            <a:ln w="9525" cap="flat" cmpd="sng">
              <a:solidFill>
                <a:srgbClr val="FF0000"/>
              </a:solidFill>
              <a:prstDash val="solid"/>
              <a:round/>
              <a:headEnd type="stealth" w="lg" len="lg"/>
              <a:tailEnd type="stealth" w="lg" len="lg"/>
            </a:ln>
          </p:spPr>
        </p:cxnSp>
        <p:cxnSp>
          <p:nvCxnSpPr>
            <p:cNvPr id="587" name="Shape 587"/>
            <p:cNvCxnSpPr/>
            <p:nvPr/>
          </p:nvCxnSpPr>
          <p:spPr>
            <a:xfrm rot="10800000" flipH="1">
              <a:off x="7086600" y="1071600"/>
              <a:ext cx="300" cy="1666800"/>
            </a:xfrm>
            <a:prstGeom prst="straightConnector1">
              <a:avLst/>
            </a:prstGeom>
            <a:noFill/>
            <a:ln w="9525" cap="flat" cmpd="sng">
              <a:solidFill>
                <a:srgbClr val="FF0000"/>
              </a:solidFill>
              <a:prstDash val="solid"/>
              <a:round/>
              <a:headEnd type="stealth" w="lg" len="lg"/>
              <a:tailEnd type="stealth" w="lg" len="lg"/>
            </a:ln>
          </p:spPr>
        </p:cxnSp>
        <p:cxnSp>
          <p:nvCxnSpPr>
            <p:cNvPr id="588" name="Shape 588"/>
            <p:cNvCxnSpPr/>
            <p:nvPr/>
          </p:nvCxnSpPr>
          <p:spPr>
            <a:xfrm rot="10800000">
              <a:off x="7801200" y="1338300"/>
              <a:ext cx="9300" cy="1171500"/>
            </a:xfrm>
            <a:prstGeom prst="straightConnector1">
              <a:avLst/>
            </a:prstGeom>
            <a:noFill/>
            <a:ln w="9525" cap="flat" cmpd="sng">
              <a:solidFill>
                <a:srgbClr val="FF0000"/>
              </a:solidFill>
              <a:prstDash val="solid"/>
              <a:round/>
              <a:headEnd type="stealth" w="lg" len="lg"/>
              <a:tailEnd type="stealth" w="lg" len="lg"/>
            </a:ln>
          </p:spPr>
        </p:cxnSp>
        <p:sp>
          <p:nvSpPr>
            <p:cNvPr id="589" name="Shape 589"/>
            <p:cNvSpPr txBox="1"/>
            <p:nvPr/>
          </p:nvSpPr>
          <p:spPr>
            <a:xfrm rot="-5400000">
              <a:off x="1436907" y="2169836"/>
              <a:ext cx="665700" cy="394199"/>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90" name="Shape 590"/>
            <p:cNvSpPr txBox="1"/>
            <p:nvPr/>
          </p:nvSpPr>
          <p:spPr>
            <a:xfrm rot="-5400000">
              <a:off x="2155631" y="2179880"/>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91" name="Shape 591"/>
            <p:cNvSpPr txBox="1"/>
            <p:nvPr/>
          </p:nvSpPr>
          <p:spPr>
            <a:xfrm rot="-5400000">
              <a:off x="4767781" y="2117955"/>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92" name="Shape 592"/>
            <p:cNvSpPr txBox="1"/>
            <p:nvPr/>
          </p:nvSpPr>
          <p:spPr>
            <a:xfrm rot="-5400000">
              <a:off x="33650" y="2169825"/>
              <a:ext cx="1256400" cy="394200"/>
            </a:xfrm>
            <a:prstGeom prst="rect">
              <a:avLst/>
            </a:prstGeom>
            <a:noFill/>
            <a:ln>
              <a:noFill/>
            </a:ln>
          </p:spPr>
          <p:txBody>
            <a:bodyPr lIns="91425" tIns="91425" rIns="91425" bIns="91425" anchor="t" anchorCtr="0">
              <a:noAutofit/>
            </a:bodyPr>
            <a:lstStyle/>
            <a:p>
              <a:pPr lvl="0" rtl="0">
                <a:spcBef>
                  <a:spcPts val="0"/>
                </a:spcBef>
                <a:buNone/>
              </a:pPr>
              <a:r>
                <a:rPr lang="en"/>
                <a:t>Input Image</a:t>
              </a:r>
            </a:p>
          </p:txBody>
        </p:sp>
        <p:sp>
          <p:nvSpPr>
            <p:cNvPr id="593" name="Shape 593"/>
            <p:cNvSpPr txBox="1"/>
            <p:nvPr/>
          </p:nvSpPr>
          <p:spPr>
            <a:xfrm rot="-5400000">
              <a:off x="1790593" y="2117955"/>
              <a:ext cx="665700" cy="394200"/>
            </a:xfrm>
            <a:prstGeom prst="rect">
              <a:avLst/>
            </a:prstGeom>
            <a:noFill/>
            <a:ln>
              <a:noFill/>
            </a:ln>
          </p:spPr>
          <p:txBody>
            <a:bodyPr lIns="91425" tIns="91425" rIns="91425" bIns="91425" anchor="t" anchorCtr="0">
              <a:noAutofit/>
            </a:bodyPr>
            <a:lstStyle/>
            <a:p>
              <a:pPr lvl="0" rtl="0">
                <a:spcBef>
                  <a:spcPts val="0"/>
                </a:spcBef>
                <a:buNone/>
              </a:pPr>
              <a:r>
                <a:rPr lang="en"/>
                <a:t>Pool</a:t>
              </a:r>
            </a:p>
          </p:txBody>
        </p:sp>
        <p:sp>
          <p:nvSpPr>
            <p:cNvPr id="594" name="Shape 594"/>
            <p:cNvSpPr txBox="1"/>
            <p:nvPr/>
          </p:nvSpPr>
          <p:spPr>
            <a:xfrm rot="-5400000">
              <a:off x="5286893" y="2117955"/>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95" name="Shape 595"/>
            <p:cNvSpPr txBox="1"/>
            <p:nvPr/>
          </p:nvSpPr>
          <p:spPr>
            <a:xfrm rot="-5400000">
              <a:off x="6076038" y="2113362"/>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596" name="Shape 596"/>
            <p:cNvSpPr txBox="1"/>
            <p:nvPr/>
          </p:nvSpPr>
          <p:spPr>
            <a:xfrm rot="-5400000">
              <a:off x="6791475" y="1930050"/>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597" name="Shape 597"/>
            <p:cNvSpPr txBox="1"/>
            <p:nvPr/>
          </p:nvSpPr>
          <p:spPr>
            <a:xfrm rot="-5400000">
              <a:off x="7520775" y="1652587"/>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cxnSp>
          <p:nvCxnSpPr>
            <p:cNvPr id="598" name="Shape 598"/>
            <p:cNvCxnSpPr/>
            <p:nvPr/>
          </p:nvCxnSpPr>
          <p:spPr>
            <a:xfrm>
              <a:off x="782725" y="3272425"/>
              <a:ext cx="5361000" cy="0"/>
            </a:xfrm>
            <a:prstGeom prst="straightConnector1">
              <a:avLst/>
            </a:prstGeom>
            <a:noFill/>
            <a:ln w="9525" cap="flat" cmpd="sng">
              <a:solidFill>
                <a:srgbClr val="FF0000"/>
              </a:solidFill>
              <a:prstDash val="solid"/>
              <a:round/>
              <a:headEnd type="stealth" w="lg" len="lg"/>
              <a:tailEnd type="stealth" w="lg" len="lg"/>
            </a:ln>
          </p:spPr>
        </p:cxnSp>
        <p:cxnSp>
          <p:nvCxnSpPr>
            <p:cNvPr id="599" name="Shape 599"/>
            <p:cNvCxnSpPr/>
            <p:nvPr/>
          </p:nvCxnSpPr>
          <p:spPr>
            <a:xfrm>
              <a:off x="6229350" y="3272425"/>
              <a:ext cx="1719300" cy="0"/>
            </a:xfrm>
            <a:prstGeom prst="straightConnector1">
              <a:avLst/>
            </a:prstGeom>
            <a:noFill/>
            <a:ln w="9525" cap="flat" cmpd="sng">
              <a:solidFill>
                <a:srgbClr val="FF0000"/>
              </a:solidFill>
              <a:prstDash val="solid"/>
              <a:round/>
              <a:headEnd type="stealth" w="lg" len="lg"/>
              <a:tailEnd type="stealth" w="lg" len="lg"/>
            </a:ln>
          </p:spPr>
        </p:cxnSp>
        <p:cxnSp>
          <p:nvCxnSpPr>
            <p:cNvPr id="600" name="Shape 600"/>
            <p:cNvCxnSpPr/>
            <p:nvPr/>
          </p:nvCxnSpPr>
          <p:spPr>
            <a:xfrm rot="10800000">
              <a:off x="742950" y="3143100"/>
              <a:ext cx="0" cy="304800"/>
            </a:xfrm>
            <a:prstGeom prst="straightConnector1">
              <a:avLst/>
            </a:prstGeom>
            <a:noFill/>
            <a:ln w="9525" cap="flat" cmpd="sng">
              <a:solidFill>
                <a:srgbClr val="FF0000"/>
              </a:solidFill>
              <a:prstDash val="solid"/>
              <a:round/>
              <a:headEnd type="none" w="lg" len="lg"/>
              <a:tailEnd type="none" w="lg" len="lg"/>
            </a:ln>
          </p:spPr>
        </p:cxnSp>
        <p:cxnSp>
          <p:nvCxnSpPr>
            <p:cNvPr id="601" name="Shape 601"/>
            <p:cNvCxnSpPr/>
            <p:nvPr/>
          </p:nvCxnSpPr>
          <p:spPr>
            <a:xfrm rot="10800000">
              <a:off x="6191250" y="3124050"/>
              <a:ext cx="0" cy="304800"/>
            </a:xfrm>
            <a:prstGeom prst="straightConnector1">
              <a:avLst/>
            </a:prstGeom>
            <a:noFill/>
            <a:ln w="9525" cap="flat" cmpd="sng">
              <a:solidFill>
                <a:srgbClr val="FF0000"/>
              </a:solidFill>
              <a:prstDash val="solid"/>
              <a:round/>
              <a:headEnd type="none" w="lg" len="lg"/>
              <a:tailEnd type="none" w="lg" len="lg"/>
            </a:ln>
          </p:spPr>
        </p:cxnSp>
        <p:cxnSp>
          <p:nvCxnSpPr>
            <p:cNvPr id="602" name="Shape 602"/>
            <p:cNvCxnSpPr/>
            <p:nvPr/>
          </p:nvCxnSpPr>
          <p:spPr>
            <a:xfrm rot="10800000">
              <a:off x="7948650" y="3120025"/>
              <a:ext cx="0" cy="304800"/>
            </a:xfrm>
            <a:prstGeom prst="straightConnector1">
              <a:avLst/>
            </a:prstGeom>
            <a:noFill/>
            <a:ln w="9525" cap="flat" cmpd="sng">
              <a:solidFill>
                <a:srgbClr val="FF0000"/>
              </a:solidFill>
              <a:prstDash val="solid"/>
              <a:round/>
              <a:headEnd type="none" w="lg" len="lg"/>
              <a:tailEnd type="none" w="lg" len="lg"/>
            </a:ln>
          </p:spPr>
        </p:cxnSp>
        <p:sp>
          <p:nvSpPr>
            <p:cNvPr id="603" name="Shape 603"/>
            <p:cNvSpPr txBox="1"/>
            <p:nvPr/>
          </p:nvSpPr>
          <p:spPr>
            <a:xfrm>
              <a:off x="2998700" y="2979512"/>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Lc</a:t>
              </a:r>
            </a:p>
          </p:txBody>
        </p:sp>
        <p:sp>
          <p:nvSpPr>
            <p:cNvPr id="604" name="Shape 604"/>
            <p:cNvSpPr txBox="1"/>
            <p:nvPr/>
          </p:nvSpPr>
          <p:spPr>
            <a:xfrm>
              <a:off x="6942525" y="2996512"/>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Lf</a:t>
              </a:r>
            </a:p>
          </p:txBody>
        </p:sp>
        <p:sp>
          <p:nvSpPr>
            <p:cNvPr id="605" name="Shape 605"/>
            <p:cNvSpPr txBox="1"/>
            <p:nvPr/>
          </p:nvSpPr>
          <p:spPr>
            <a:xfrm>
              <a:off x="1130812" y="1465187"/>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R1</a:t>
              </a:r>
            </a:p>
          </p:txBody>
        </p:sp>
        <p:sp>
          <p:nvSpPr>
            <p:cNvPr id="606" name="Shape 606"/>
            <p:cNvSpPr txBox="1"/>
            <p:nvPr/>
          </p:nvSpPr>
          <p:spPr>
            <a:xfrm>
              <a:off x="1387712" y="867362"/>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C1</a:t>
              </a:r>
            </a:p>
          </p:txBody>
        </p:sp>
        <p:sp>
          <p:nvSpPr>
            <p:cNvPr id="607" name="Shape 607"/>
            <p:cNvSpPr txBox="1"/>
            <p:nvPr/>
          </p:nvSpPr>
          <p:spPr>
            <a:xfrm>
              <a:off x="1848087" y="640012"/>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N1</a:t>
              </a:r>
            </a:p>
          </p:txBody>
        </p:sp>
        <p:sp>
          <p:nvSpPr>
            <p:cNvPr id="608" name="Shape 608"/>
            <p:cNvSpPr txBox="1"/>
            <p:nvPr/>
          </p:nvSpPr>
          <p:spPr>
            <a:xfrm>
              <a:off x="2247574" y="640025"/>
              <a:ext cx="4380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P1</a:t>
              </a:r>
            </a:p>
          </p:txBody>
        </p:sp>
        <p:sp>
          <p:nvSpPr>
            <p:cNvPr id="609" name="Shape 609"/>
            <p:cNvSpPr txBox="1"/>
            <p:nvPr/>
          </p:nvSpPr>
          <p:spPr>
            <a:xfrm>
              <a:off x="2672652" y="640025"/>
              <a:ext cx="4287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R1</a:t>
              </a:r>
            </a:p>
          </p:txBody>
        </p:sp>
        <p:sp>
          <p:nvSpPr>
            <p:cNvPr id="610" name="Shape 610"/>
            <p:cNvSpPr txBox="1"/>
            <p:nvPr/>
          </p:nvSpPr>
          <p:spPr>
            <a:xfrm>
              <a:off x="3000150" y="1143525"/>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C2</a:t>
              </a:r>
            </a:p>
          </p:txBody>
        </p:sp>
        <p:sp>
          <p:nvSpPr>
            <p:cNvPr id="611" name="Shape 611"/>
            <p:cNvSpPr txBox="1"/>
            <p:nvPr/>
          </p:nvSpPr>
          <p:spPr>
            <a:xfrm>
              <a:off x="4114460" y="934900"/>
              <a:ext cx="4287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R2</a:t>
              </a:r>
            </a:p>
          </p:txBody>
        </p:sp>
        <p:sp>
          <p:nvSpPr>
            <p:cNvPr id="612" name="Shape 612"/>
            <p:cNvSpPr txBox="1"/>
            <p:nvPr/>
          </p:nvSpPr>
          <p:spPr>
            <a:xfrm>
              <a:off x="3530971" y="937675"/>
              <a:ext cx="453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N2</a:t>
              </a:r>
            </a:p>
          </p:txBody>
        </p:sp>
        <p:sp>
          <p:nvSpPr>
            <p:cNvPr id="613" name="Shape 613"/>
            <p:cNvSpPr txBox="1"/>
            <p:nvPr/>
          </p:nvSpPr>
          <p:spPr>
            <a:xfrm>
              <a:off x="2883575" y="1562862"/>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R2</a:t>
              </a:r>
            </a:p>
          </p:txBody>
        </p:sp>
        <p:sp>
          <p:nvSpPr>
            <p:cNvPr id="614" name="Shape 614"/>
            <p:cNvSpPr txBox="1"/>
            <p:nvPr/>
          </p:nvSpPr>
          <p:spPr>
            <a:xfrm>
              <a:off x="4598300" y="1070425"/>
              <a:ext cx="4710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C3</a:t>
              </a:r>
            </a:p>
          </p:txBody>
        </p:sp>
        <p:sp>
          <p:nvSpPr>
            <p:cNvPr id="615" name="Shape 615"/>
            <p:cNvSpPr txBox="1"/>
            <p:nvPr/>
          </p:nvSpPr>
          <p:spPr>
            <a:xfrm>
              <a:off x="5110158" y="860100"/>
              <a:ext cx="453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N3</a:t>
              </a:r>
            </a:p>
          </p:txBody>
        </p:sp>
        <p:sp>
          <p:nvSpPr>
            <p:cNvPr id="616" name="Shape 616"/>
            <p:cNvSpPr txBox="1"/>
            <p:nvPr/>
          </p:nvSpPr>
          <p:spPr>
            <a:xfrm>
              <a:off x="5667185" y="867375"/>
              <a:ext cx="4287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R3</a:t>
              </a:r>
            </a:p>
          </p:txBody>
        </p:sp>
        <p:sp>
          <p:nvSpPr>
            <p:cNvPr id="617" name="Shape 617"/>
            <p:cNvSpPr txBox="1"/>
            <p:nvPr/>
          </p:nvSpPr>
          <p:spPr>
            <a:xfrm>
              <a:off x="4487000" y="1535000"/>
              <a:ext cx="6396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R3</a:t>
              </a:r>
            </a:p>
          </p:txBody>
        </p:sp>
        <p:sp>
          <p:nvSpPr>
            <p:cNvPr id="618" name="Shape 618"/>
            <p:cNvSpPr txBox="1"/>
            <p:nvPr/>
          </p:nvSpPr>
          <p:spPr>
            <a:xfrm>
              <a:off x="6027810" y="2386900"/>
              <a:ext cx="4287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F1</a:t>
              </a:r>
            </a:p>
          </p:txBody>
        </p:sp>
        <p:sp>
          <p:nvSpPr>
            <p:cNvPr id="619" name="Shape 619"/>
            <p:cNvSpPr txBox="1"/>
            <p:nvPr/>
          </p:nvSpPr>
          <p:spPr>
            <a:xfrm>
              <a:off x="6776185" y="2288862"/>
              <a:ext cx="4287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F2</a:t>
              </a:r>
            </a:p>
          </p:txBody>
        </p:sp>
        <p:sp>
          <p:nvSpPr>
            <p:cNvPr id="620" name="Shape 620"/>
            <p:cNvSpPr txBox="1"/>
            <p:nvPr/>
          </p:nvSpPr>
          <p:spPr>
            <a:xfrm>
              <a:off x="7491685" y="2086800"/>
              <a:ext cx="428700" cy="394200"/>
            </a:xfrm>
            <a:prstGeom prst="rect">
              <a:avLst/>
            </a:prstGeom>
            <a:noFill/>
            <a:ln>
              <a:noFill/>
            </a:ln>
          </p:spPr>
          <p:txBody>
            <a:bodyPr lIns="91425" tIns="91425" rIns="91425" bIns="91425" anchor="t" anchorCtr="0">
              <a:noAutofit/>
            </a:bodyPr>
            <a:lstStyle/>
            <a:p>
              <a:pPr lvl="0" rtl="0">
                <a:spcBef>
                  <a:spcPts val="0"/>
                </a:spcBef>
                <a:buNone/>
              </a:pPr>
              <a:r>
                <a:rPr lang="en" i="1">
                  <a:solidFill>
                    <a:srgbClr val="FF0000"/>
                  </a:solidFill>
                </a:rPr>
                <a:t>F3</a:t>
              </a: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522" name="Shape 522"/>
          <p:cNvSpPr/>
          <p:nvPr/>
        </p:nvSpPr>
        <p:spPr>
          <a:xfrm>
            <a:off x="1638300" y="1709700"/>
            <a:ext cx="496800" cy="1971600"/>
          </a:xfrm>
          <a:prstGeom prst="cube">
            <a:avLst>
              <a:gd name="adj" fmla="val 58715"/>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3" name="Shape 523"/>
          <p:cNvSpPr/>
          <p:nvPr/>
        </p:nvSpPr>
        <p:spPr>
          <a:xfrm>
            <a:off x="1994652" y="1709700"/>
            <a:ext cx="496800" cy="1971600"/>
          </a:xfrm>
          <a:prstGeom prst="cube">
            <a:avLst>
              <a:gd name="adj" fmla="val 58715"/>
            </a:avLst>
          </a:prstGeom>
          <a:solidFill>
            <a:srgbClr val="D9EAD3"/>
          </a:solid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4" name="Shape 524"/>
          <p:cNvSpPr/>
          <p:nvPr/>
        </p:nvSpPr>
        <p:spPr>
          <a:xfrm>
            <a:off x="2351174" y="1709700"/>
            <a:ext cx="496800" cy="1971600"/>
          </a:xfrm>
          <a:prstGeom prst="cube">
            <a:avLst>
              <a:gd name="adj" fmla="val 58715"/>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5" name="Shape 525"/>
          <p:cNvSpPr/>
          <p:nvPr/>
        </p:nvSpPr>
        <p:spPr>
          <a:xfrm>
            <a:off x="3276600" y="1983792"/>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6" name="Shape 526"/>
          <p:cNvSpPr/>
          <p:nvPr/>
        </p:nvSpPr>
        <p:spPr>
          <a:xfrm>
            <a:off x="735100" y="1543050"/>
            <a:ext cx="438000" cy="2304900"/>
          </a:xfrm>
          <a:prstGeom prst="cube">
            <a:avLst>
              <a:gd name="adj" fmla="val 83337"/>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7" name="Shape 527"/>
          <p:cNvSpPr/>
          <p:nvPr/>
        </p:nvSpPr>
        <p:spPr>
          <a:xfrm>
            <a:off x="3820050" y="1983792"/>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8" name="Shape 528"/>
          <p:cNvSpPr/>
          <p:nvPr/>
        </p:nvSpPr>
        <p:spPr>
          <a:xfrm>
            <a:off x="4828125" y="1938300"/>
            <a:ext cx="665700" cy="1478400"/>
          </a:xfrm>
          <a:prstGeom prst="cube">
            <a:avLst>
              <a:gd name="adj" fmla="val 38632"/>
            </a:avLst>
          </a:prstGeom>
          <a:solidFill>
            <a:srgbClr val="FCE5CD"/>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9" name="Shape 529"/>
          <p:cNvSpPr/>
          <p:nvPr/>
        </p:nvSpPr>
        <p:spPr>
          <a:xfrm>
            <a:off x="5371575" y="1938300"/>
            <a:ext cx="665700" cy="1478400"/>
          </a:xfrm>
          <a:prstGeom prst="cube">
            <a:avLst>
              <a:gd name="adj" fmla="val 38632"/>
            </a:avLst>
          </a:prstGeom>
          <a:solidFill>
            <a:srgbClr val="C9DAF8"/>
          </a:solidFill>
          <a:ln w="9525" cap="flat" cmpd="sng">
            <a:solidFill>
              <a:srgbClr val="4A86E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0" name="Shape 530"/>
          <p:cNvSpPr/>
          <p:nvPr/>
        </p:nvSpPr>
        <p:spPr>
          <a:xfrm>
            <a:off x="6381750" y="1600200"/>
            <a:ext cx="394200" cy="2014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3" name="Shape 533"/>
          <p:cNvSpPr/>
          <p:nvPr/>
        </p:nvSpPr>
        <p:spPr>
          <a:xfrm>
            <a:off x="6434100" y="21017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4" name="Shape 534"/>
          <p:cNvSpPr/>
          <p:nvPr/>
        </p:nvSpPr>
        <p:spPr>
          <a:xfrm>
            <a:off x="6434100" y="23120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5" name="Shape 535"/>
          <p:cNvSpPr/>
          <p:nvPr/>
        </p:nvSpPr>
        <p:spPr>
          <a:xfrm>
            <a:off x="6434100" y="25223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6" name="Shape 536"/>
          <p:cNvSpPr/>
          <p:nvPr/>
        </p:nvSpPr>
        <p:spPr>
          <a:xfrm>
            <a:off x="6434100" y="27326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7" name="Shape 537"/>
          <p:cNvSpPr/>
          <p:nvPr/>
        </p:nvSpPr>
        <p:spPr>
          <a:xfrm>
            <a:off x="6434100" y="29430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8" name="Shape 538"/>
          <p:cNvSpPr/>
          <p:nvPr/>
        </p:nvSpPr>
        <p:spPr>
          <a:xfrm>
            <a:off x="6434100" y="31533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9" name="Shape 539"/>
          <p:cNvSpPr/>
          <p:nvPr/>
        </p:nvSpPr>
        <p:spPr>
          <a:xfrm>
            <a:off x="6434100" y="33636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0" name="Shape 540"/>
          <p:cNvSpPr/>
          <p:nvPr/>
        </p:nvSpPr>
        <p:spPr>
          <a:xfrm>
            <a:off x="7086600" y="1795425"/>
            <a:ext cx="394200" cy="16185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2" name="Shape 542"/>
          <p:cNvSpPr/>
          <p:nvPr/>
        </p:nvSpPr>
        <p:spPr>
          <a:xfrm>
            <a:off x="7138950" y="20976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3" name="Shape 543"/>
          <p:cNvSpPr/>
          <p:nvPr/>
        </p:nvSpPr>
        <p:spPr>
          <a:xfrm>
            <a:off x="7138950" y="23079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4" name="Shape 544"/>
          <p:cNvSpPr/>
          <p:nvPr/>
        </p:nvSpPr>
        <p:spPr>
          <a:xfrm>
            <a:off x="7138950" y="25182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5" name="Shape 545"/>
          <p:cNvSpPr/>
          <p:nvPr/>
        </p:nvSpPr>
        <p:spPr>
          <a:xfrm>
            <a:off x="7138950" y="27285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6" name="Shape 546"/>
          <p:cNvSpPr/>
          <p:nvPr/>
        </p:nvSpPr>
        <p:spPr>
          <a:xfrm>
            <a:off x="7138950" y="29389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7" name="Shape 547"/>
          <p:cNvSpPr/>
          <p:nvPr/>
        </p:nvSpPr>
        <p:spPr>
          <a:xfrm>
            <a:off x="7138950" y="31492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8" name="Shape 548"/>
          <p:cNvSpPr/>
          <p:nvPr/>
        </p:nvSpPr>
        <p:spPr>
          <a:xfrm>
            <a:off x="7796175" y="2049275"/>
            <a:ext cx="394200" cy="1155900"/>
          </a:xfrm>
          <a:prstGeom prst="rect">
            <a:avLst/>
          </a:prstGeom>
          <a:no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9" name="Shape 549"/>
          <p:cNvSpPr/>
          <p:nvPr/>
        </p:nvSpPr>
        <p:spPr>
          <a:xfrm>
            <a:off x="7848525" y="20976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0" name="Shape 550"/>
          <p:cNvSpPr/>
          <p:nvPr/>
        </p:nvSpPr>
        <p:spPr>
          <a:xfrm>
            <a:off x="7848525" y="230792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1" name="Shape 551"/>
          <p:cNvSpPr/>
          <p:nvPr/>
        </p:nvSpPr>
        <p:spPr>
          <a:xfrm>
            <a:off x="7848525" y="251825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2" name="Shape 552"/>
          <p:cNvSpPr/>
          <p:nvPr/>
        </p:nvSpPr>
        <p:spPr>
          <a:xfrm>
            <a:off x="7848525" y="2728575"/>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3" name="Shape 553"/>
          <p:cNvSpPr/>
          <p:nvPr/>
        </p:nvSpPr>
        <p:spPr>
          <a:xfrm>
            <a:off x="7848525" y="2938900"/>
            <a:ext cx="162000" cy="162000"/>
          </a:xfrm>
          <a:prstGeom prst="ellipse">
            <a:avLst/>
          </a:prstGeom>
          <a:solidFill>
            <a:srgbClr val="FCE5CD"/>
          </a:solidFill>
          <a:ln w="9525" cap="flat" cmpd="sng">
            <a:solidFill>
              <a:srgbClr val="FF99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4" name="Shape 554"/>
          <p:cNvSpPr/>
          <p:nvPr/>
        </p:nvSpPr>
        <p:spPr>
          <a:xfrm rot="19429562">
            <a:off x="790671" y="2683884"/>
            <a:ext cx="439652" cy="331642"/>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55" name="Shape 555"/>
          <p:cNvGrpSpPr/>
          <p:nvPr/>
        </p:nvGrpSpPr>
        <p:grpSpPr>
          <a:xfrm>
            <a:off x="935128" y="2604958"/>
            <a:ext cx="736437" cy="485876"/>
            <a:chOff x="733425" y="2104923"/>
            <a:chExt cx="962035" cy="485876"/>
          </a:xfrm>
        </p:grpSpPr>
        <p:cxnSp>
          <p:nvCxnSpPr>
            <p:cNvPr id="556" name="Shape 556"/>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557" name="Shape 557"/>
            <p:cNvCxnSpPr/>
            <p:nvPr/>
          </p:nvCxnSpPr>
          <p:spPr>
            <a:xfrm>
              <a:off x="733425" y="2219325"/>
              <a:ext cx="943200" cy="114300"/>
            </a:xfrm>
            <a:prstGeom prst="straightConnector1">
              <a:avLst/>
            </a:prstGeom>
            <a:noFill/>
            <a:ln w="19050" cap="flat" cmpd="sng">
              <a:solidFill>
                <a:srgbClr val="000000"/>
              </a:solidFill>
              <a:prstDash val="solid"/>
              <a:round/>
              <a:headEnd type="none" w="lg" len="lg"/>
              <a:tailEnd type="none" w="lg" len="lg"/>
            </a:ln>
          </p:spPr>
        </p:cxnSp>
        <p:cxnSp>
          <p:nvCxnSpPr>
            <p:cNvPr id="558" name="Shape 558"/>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559" name="Shape 559"/>
            <p:cNvCxnSpPr/>
            <p:nvPr/>
          </p:nvCxnSpPr>
          <p:spPr>
            <a:xfrm rot="10800000" flipH="1">
              <a:off x="942760" y="2342914"/>
              <a:ext cx="752699" cy="143100"/>
            </a:xfrm>
            <a:prstGeom prst="straightConnector1">
              <a:avLst/>
            </a:prstGeom>
            <a:noFill/>
            <a:ln w="19050" cap="flat" cmpd="sng">
              <a:solidFill>
                <a:srgbClr val="000000"/>
              </a:solidFill>
              <a:prstDash val="solid"/>
              <a:round/>
              <a:headEnd type="none" w="lg" len="lg"/>
              <a:tailEnd type="none" w="lg" len="lg"/>
            </a:ln>
          </p:spPr>
        </p:cxnSp>
      </p:grpSp>
      <p:sp>
        <p:nvSpPr>
          <p:cNvPr id="560" name="Shape 560"/>
          <p:cNvSpPr/>
          <p:nvPr/>
        </p:nvSpPr>
        <p:spPr>
          <a:xfrm rot="19431478">
            <a:off x="2517197" y="2611882"/>
            <a:ext cx="396752" cy="254775"/>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61" name="Shape 561"/>
          <p:cNvGrpSpPr/>
          <p:nvPr/>
        </p:nvGrpSpPr>
        <p:grpSpPr>
          <a:xfrm>
            <a:off x="2632915" y="2547936"/>
            <a:ext cx="639757" cy="394224"/>
            <a:chOff x="702653" y="2062065"/>
            <a:chExt cx="992796" cy="528734"/>
          </a:xfrm>
        </p:grpSpPr>
        <p:cxnSp>
          <p:nvCxnSpPr>
            <p:cNvPr id="562" name="Shape 562"/>
            <p:cNvCxnSpPr/>
            <p:nvPr/>
          </p:nvCxnSpPr>
          <p:spPr>
            <a:xfrm>
              <a:off x="926625" y="2062065"/>
              <a:ext cx="759000" cy="279300"/>
            </a:xfrm>
            <a:prstGeom prst="straightConnector1">
              <a:avLst/>
            </a:prstGeom>
            <a:noFill/>
            <a:ln w="19050" cap="flat" cmpd="sng">
              <a:solidFill>
                <a:srgbClr val="000000"/>
              </a:solidFill>
              <a:prstDash val="solid"/>
              <a:round/>
              <a:headEnd type="none" w="lg" len="lg"/>
              <a:tailEnd type="none" w="lg" len="lg"/>
            </a:ln>
          </p:spPr>
        </p:cxnSp>
        <p:cxnSp>
          <p:nvCxnSpPr>
            <p:cNvPr id="563" name="Shape 563"/>
            <p:cNvCxnSpPr/>
            <p:nvPr/>
          </p:nvCxnSpPr>
          <p:spPr>
            <a:xfrm>
              <a:off x="702653" y="2228140"/>
              <a:ext cx="973800" cy="105300"/>
            </a:xfrm>
            <a:prstGeom prst="straightConnector1">
              <a:avLst/>
            </a:prstGeom>
            <a:noFill/>
            <a:ln w="19050" cap="flat" cmpd="sng">
              <a:solidFill>
                <a:srgbClr val="000000"/>
              </a:solidFill>
              <a:prstDash val="solid"/>
              <a:round/>
              <a:headEnd type="none" w="lg" len="lg"/>
              <a:tailEnd type="none" w="lg" len="lg"/>
            </a:ln>
          </p:spPr>
        </p:cxnSp>
        <p:cxnSp>
          <p:nvCxnSpPr>
            <p:cNvPr id="564" name="Shape 564"/>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565" name="Shape 565"/>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sp>
        <p:nvSpPr>
          <p:cNvPr id="566" name="Shape 566"/>
          <p:cNvSpPr/>
          <p:nvPr/>
        </p:nvSpPr>
        <p:spPr>
          <a:xfrm rot="19433633">
            <a:off x="4182601" y="2670028"/>
            <a:ext cx="369092" cy="262694"/>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567" name="Shape 567"/>
          <p:cNvGrpSpPr/>
          <p:nvPr/>
        </p:nvGrpSpPr>
        <p:grpSpPr>
          <a:xfrm>
            <a:off x="4314824" y="2586723"/>
            <a:ext cx="517036" cy="429320"/>
            <a:chOff x="719356" y="2104923"/>
            <a:chExt cx="976093" cy="485876"/>
          </a:xfrm>
        </p:grpSpPr>
        <p:cxnSp>
          <p:nvCxnSpPr>
            <p:cNvPr id="568" name="Shape 568"/>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569" name="Shape 569"/>
            <p:cNvCxnSpPr/>
            <p:nvPr/>
          </p:nvCxnSpPr>
          <p:spPr>
            <a:xfrm>
              <a:off x="719356" y="2255020"/>
              <a:ext cx="956999" cy="78900"/>
            </a:xfrm>
            <a:prstGeom prst="straightConnector1">
              <a:avLst/>
            </a:prstGeom>
            <a:noFill/>
            <a:ln w="19050" cap="flat" cmpd="sng">
              <a:solidFill>
                <a:srgbClr val="000000"/>
              </a:solidFill>
              <a:prstDash val="solid"/>
              <a:round/>
              <a:headEnd type="none" w="lg" len="lg"/>
              <a:tailEnd type="none" w="lg" len="lg"/>
            </a:ln>
          </p:spPr>
        </p:cxnSp>
        <p:cxnSp>
          <p:nvCxnSpPr>
            <p:cNvPr id="570" name="Shape 570"/>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571" name="Shape 571"/>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cxnSp>
        <p:nvCxnSpPr>
          <p:cNvPr id="572" name="Shape 572"/>
          <p:cNvCxnSpPr/>
          <p:nvPr/>
        </p:nvCxnSpPr>
        <p:spPr>
          <a:xfrm rot="10800000" flipH="1">
            <a:off x="6042787" y="2598050"/>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73" name="Shape 573"/>
          <p:cNvCxnSpPr/>
          <p:nvPr/>
        </p:nvCxnSpPr>
        <p:spPr>
          <a:xfrm rot="10800000" flipH="1">
            <a:off x="6769862" y="2598050"/>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574" name="Shape 574"/>
          <p:cNvCxnSpPr/>
          <p:nvPr/>
        </p:nvCxnSpPr>
        <p:spPr>
          <a:xfrm rot="10800000" flipH="1">
            <a:off x="7477112" y="2598050"/>
            <a:ext cx="309600" cy="2400"/>
          </a:xfrm>
          <a:prstGeom prst="straightConnector1">
            <a:avLst/>
          </a:prstGeom>
          <a:noFill/>
          <a:ln w="28575" cap="flat" cmpd="sng">
            <a:solidFill>
              <a:srgbClr val="000000"/>
            </a:solidFill>
            <a:prstDash val="solid"/>
            <a:round/>
            <a:headEnd type="none" w="lg" len="lg"/>
            <a:tailEnd type="triangle" w="lg" len="lg"/>
          </a:ln>
        </p:spPr>
      </p:cxnSp>
      <p:sp>
        <p:nvSpPr>
          <p:cNvPr id="583" name="Shape 583"/>
          <p:cNvSpPr txBox="1"/>
          <p:nvPr/>
        </p:nvSpPr>
        <p:spPr>
          <a:xfrm rot="16200000">
            <a:off x="3143531"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84" name="Shape 584"/>
          <p:cNvSpPr txBox="1"/>
          <p:nvPr/>
        </p:nvSpPr>
        <p:spPr>
          <a:xfrm rot="16200000">
            <a:off x="3661293" y="2841855"/>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89" name="Shape 589"/>
          <p:cNvSpPr txBox="1"/>
          <p:nvPr/>
        </p:nvSpPr>
        <p:spPr>
          <a:xfrm rot="16200000">
            <a:off x="1389282" y="2874686"/>
            <a:ext cx="665700" cy="394199"/>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90" name="Shape 590"/>
          <p:cNvSpPr txBox="1"/>
          <p:nvPr/>
        </p:nvSpPr>
        <p:spPr>
          <a:xfrm rot="16200000">
            <a:off x="2108006" y="2884730"/>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91" name="Shape 591"/>
          <p:cNvSpPr txBox="1"/>
          <p:nvPr/>
        </p:nvSpPr>
        <p:spPr>
          <a:xfrm rot="16200000">
            <a:off x="4720156"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592" name="Shape 592"/>
          <p:cNvSpPr txBox="1"/>
          <p:nvPr/>
        </p:nvSpPr>
        <p:spPr>
          <a:xfrm rot="16200000">
            <a:off x="-13975" y="2874675"/>
            <a:ext cx="1256400" cy="394200"/>
          </a:xfrm>
          <a:prstGeom prst="rect">
            <a:avLst/>
          </a:prstGeom>
          <a:noFill/>
          <a:ln>
            <a:noFill/>
          </a:ln>
        </p:spPr>
        <p:txBody>
          <a:bodyPr lIns="91425" tIns="91425" rIns="91425" bIns="91425" anchor="t" anchorCtr="0">
            <a:noAutofit/>
          </a:bodyPr>
          <a:lstStyle/>
          <a:p>
            <a:pPr lvl="0" rtl="0">
              <a:spcBef>
                <a:spcPts val="0"/>
              </a:spcBef>
              <a:buNone/>
            </a:pPr>
            <a:r>
              <a:rPr lang="en"/>
              <a:t>Input Image</a:t>
            </a:r>
          </a:p>
        </p:txBody>
      </p:sp>
      <p:sp>
        <p:nvSpPr>
          <p:cNvPr id="593" name="Shape 593"/>
          <p:cNvSpPr txBox="1"/>
          <p:nvPr/>
        </p:nvSpPr>
        <p:spPr>
          <a:xfrm rot="16200000">
            <a:off x="1742968"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Pool</a:t>
            </a:r>
          </a:p>
        </p:txBody>
      </p:sp>
      <p:sp>
        <p:nvSpPr>
          <p:cNvPr id="594" name="Shape 594"/>
          <p:cNvSpPr txBox="1"/>
          <p:nvPr/>
        </p:nvSpPr>
        <p:spPr>
          <a:xfrm rot="16200000">
            <a:off x="5239268"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595" name="Shape 595"/>
          <p:cNvSpPr txBox="1"/>
          <p:nvPr/>
        </p:nvSpPr>
        <p:spPr>
          <a:xfrm rot="16200000">
            <a:off x="6028413" y="2818212"/>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596" name="Shape 596"/>
          <p:cNvSpPr txBox="1"/>
          <p:nvPr/>
        </p:nvSpPr>
        <p:spPr>
          <a:xfrm rot="16200000">
            <a:off x="6743850" y="2634900"/>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
        <p:nvSpPr>
          <p:cNvPr id="597" name="Shape 597"/>
          <p:cNvSpPr txBox="1"/>
          <p:nvPr/>
        </p:nvSpPr>
        <p:spPr>
          <a:xfrm rot="16200000">
            <a:off x="7473150" y="2357437"/>
            <a:ext cx="1297500" cy="394200"/>
          </a:xfrm>
          <a:prstGeom prst="rect">
            <a:avLst/>
          </a:prstGeom>
          <a:noFill/>
          <a:ln>
            <a:noFill/>
          </a:ln>
        </p:spPr>
        <p:txBody>
          <a:bodyPr lIns="91425" tIns="91425" rIns="91425" bIns="91425" anchor="t" anchorCtr="0">
            <a:noAutofit/>
          </a:bodyPr>
          <a:lstStyle/>
          <a:p>
            <a:pPr lvl="0" rtl="0">
              <a:spcBef>
                <a:spcPts val="0"/>
              </a:spcBef>
              <a:buNone/>
            </a:pPr>
            <a:r>
              <a:rPr lang="en" sz="1100"/>
              <a:t>Fully connect</a:t>
            </a:r>
          </a:p>
        </p:txBody>
      </p:sp>
    </p:spTree>
    <p:extLst>
      <p:ext uri="{BB962C8B-B14F-4D97-AF65-F5344CB8AC3E}">
        <p14:creationId xmlns:p14="http://schemas.microsoft.com/office/powerpoint/2010/main" val="31591577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endParaRPr/>
          </a:p>
        </p:txBody>
      </p:sp>
      <p:sp>
        <p:nvSpPr>
          <p:cNvPr id="626" name="Shape 626"/>
          <p:cNvSpPr/>
          <p:nvPr/>
        </p:nvSpPr>
        <p:spPr>
          <a:xfrm>
            <a:off x="1638300" y="1709700"/>
            <a:ext cx="496800" cy="1971600"/>
          </a:xfrm>
          <a:prstGeom prst="cube">
            <a:avLst>
              <a:gd name="adj" fmla="val 58715"/>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7" name="Shape 627"/>
          <p:cNvSpPr/>
          <p:nvPr/>
        </p:nvSpPr>
        <p:spPr>
          <a:xfrm>
            <a:off x="1994652" y="1709700"/>
            <a:ext cx="496800" cy="1971600"/>
          </a:xfrm>
          <a:prstGeom prst="cube">
            <a:avLst>
              <a:gd name="adj" fmla="val 58715"/>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8" name="Shape 628"/>
          <p:cNvSpPr/>
          <p:nvPr/>
        </p:nvSpPr>
        <p:spPr>
          <a:xfrm>
            <a:off x="2351174" y="1709700"/>
            <a:ext cx="496800" cy="1971600"/>
          </a:xfrm>
          <a:prstGeom prst="cube">
            <a:avLst>
              <a:gd name="adj" fmla="val 58715"/>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9" name="Shape 629"/>
          <p:cNvSpPr/>
          <p:nvPr/>
        </p:nvSpPr>
        <p:spPr>
          <a:xfrm>
            <a:off x="3276600" y="1983792"/>
            <a:ext cx="665700" cy="1478400"/>
          </a:xfrm>
          <a:prstGeom prst="cube">
            <a:avLst>
              <a:gd name="adj" fmla="val 38632"/>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0" name="Shape 630"/>
          <p:cNvSpPr/>
          <p:nvPr/>
        </p:nvSpPr>
        <p:spPr>
          <a:xfrm>
            <a:off x="735100" y="1543050"/>
            <a:ext cx="438000" cy="2304900"/>
          </a:xfrm>
          <a:prstGeom prst="cube">
            <a:avLst>
              <a:gd name="adj" fmla="val 83337"/>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1" name="Shape 631"/>
          <p:cNvSpPr/>
          <p:nvPr/>
        </p:nvSpPr>
        <p:spPr>
          <a:xfrm>
            <a:off x="3820050" y="1983792"/>
            <a:ext cx="665700" cy="1478400"/>
          </a:xfrm>
          <a:prstGeom prst="cube">
            <a:avLst>
              <a:gd name="adj" fmla="val 38632"/>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2" name="Shape 632"/>
          <p:cNvSpPr/>
          <p:nvPr/>
        </p:nvSpPr>
        <p:spPr>
          <a:xfrm>
            <a:off x="4828125" y="1938300"/>
            <a:ext cx="665700" cy="1478400"/>
          </a:xfrm>
          <a:prstGeom prst="cube">
            <a:avLst>
              <a:gd name="adj" fmla="val 38632"/>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3" name="Shape 633"/>
          <p:cNvSpPr/>
          <p:nvPr/>
        </p:nvSpPr>
        <p:spPr>
          <a:xfrm>
            <a:off x="5371575" y="1938300"/>
            <a:ext cx="665700" cy="1478400"/>
          </a:xfrm>
          <a:prstGeom prst="cube">
            <a:avLst>
              <a:gd name="adj" fmla="val 38632"/>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4" name="Shape 634"/>
          <p:cNvSpPr/>
          <p:nvPr/>
        </p:nvSpPr>
        <p:spPr>
          <a:xfrm>
            <a:off x="6381750" y="1600200"/>
            <a:ext cx="309600" cy="2014500"/>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5" name="Shape 635"/>
          <p:cNvSpPr/>
          <p:nvPr/>
        </p:nvSpPr>
        <p:spPr>
          <a:xfrm>
            <a:off x="6434100" y="168105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6" name="Shape 636"/>
          <p:cNvSpPr/>
          <p:nvPr/>
        </p:nvSpPr>
        <p:spPr>
          <a:xfrm>
            <a:off x="6434100" y="189137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7" name="Shape 637"/>
          <p:cNvSpPr/>
          <p:nvPr/>
        </p:nvSpPr>
        <p:spPr>
          <a:xfrm>
            <a:off x="6434100" y="210170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8" name="Shape 638"/>
          <p:cNvSpPr/>
          <p:nvPr/>
        </p:nvSpPr>
        <p:spPr>
          <a:xfrm>
            <a:off x="6434100" y="231202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9" name="Shape 639"/>
          <p:cNvSpPr/>
          <p:nvPr/>
        </p:nvSpPr>
        <p:spPr>
          <a:xfrm>
            <a:off x="6434100" y="252235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0" name="Shape 640"/>
          <p:cNvSpPr/>
          <p:nvPr/>
        </p:nvSpPr>
        <p:spPr>
          <a:xfrm>
            <a:off x="6434100" y="273267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1" name="Shape 641"/>
          <p:cNvSpPr/>
          <p:nvPr/>
        </p:nvSpPr>
        <p:spPr>
          <a:xfrm>
            <a:off x="6434100" y="294300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2" name="Shape 642"/>
          <p:cNvSpPr/>
          <p:nvPr/>
        </p:nvSpPr>
        <p:spPr>
          <a:xfrm>
            <a:off x="6434100" y="315332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3" name="Shape 643"/>
          <p:cNvSpPr/>
          <p:nvPr/>
        </p:nvSpPr>
        <p:spPr>
          <a:xfrm>
            <a:off x="6434100" y="336365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4" name="Shape 644"/>
          <p:cNvSpPr/>
          <p:nvPr/>
        </p:nvSpPr>
        <p:spPr>
          <a:xfrm>
            <a:off x="7010400" y="1795425"/>
            <a:ext cx="288300" cy="1618500"/>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5" name="Shape 645"/>
          <p:cNvSpPr/>
          <p:nvPr/>
        </p:nvSpPr>
        <p:spPr>
          <a:xfrm>
            <a:off x="7062750" y="188727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6" name="Shape 646"/>
          <p:cNvSpPr/>
          <p:nvPr/>
        </p:nvSpPr>
        <p:spPr>
          <a:xfrm>
            <a:off x="7062750" y="209760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7" name="Shape 647"/>
          <p:cNvSpPr/>
          <p:nvPr/>
        </p:nvSpPr>
        <p:spPr>
          <a:xfrm>
            <a:off x="7062750" y="230792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8" name="Shape 648"/>
          <p:cNvSpPr/>
          <p:nvPr/>
        </p:nvSpPr>
        <p:spPr>
          <a:xfrm>
            <a:off x="7062750" y="251825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9" name="Shape 649"/>
          <p:cNvSpPr/>
          <p:nvPr/>
        </p:nvSpPr>
        <p:spPr>
          <a:xfrm>
            <a:off x="7062750" y="272857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0" name="Shape 650"/>
          <p:cNvSpPr/>
          <p:nvPr/>
        </p:nvSpPr>
        <p:spPr>
          <a:xfrm>
            <a:off x="7062750" y="293890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1" name="Shape 651"/>
          <p:cNvSpPr/>
          <p:nvPr/>
        </p:nvSpPr>
        <p:spPr>
          <a:xfrm>
            <a:off x="7062750" y="314922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2" name="Shape 652"/>
          <p:cNvSpPr/>
          <p:nvPr/>
        </p:nvSpPr>
        <p:spPr>
          <a:xfrm>
            <a:off x="7643775" y="2049275"/>
            <a:ext cx="288300" cy="1155900"/>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3" name="Shape 653"/>
          <p:cNvSpPr/>
          <p:nvPr/>
        </p:nvSpPr>
        <p:spPr>
          <a:xfrm>
            <a:off x="7696125" y="209760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4" name="Shape 654"/>
          <p:cNvSpPr/>
          <p:nvPr/>
        </p:nvSpPr>
        <p:spPr>
          <a:xfrm>
            <a:off x="7696125" y="230792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5" name="Shape 655"/>
          <p:cNvSpPr/>
          <p:nvPr/>
        </p:nvSpPr>
        <p:spPr>
          <a:xfrm>
            <a:off x="7696125" y="251825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6" name="Shape 656"/>
          <p:cNvSpPr/>
          <p:nvPr/>
        </p:nvSpPr>
        <p:spPr>
          <a:xfrm>
            <a:off x="7696125" y="2728575"/>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7" name="Shape 657"/>
          <p:cNvSpPr/>
          <p:nvPr/>
        </p:nvSpPr>
        <p:spPr>
          <a:xfrm>
            <a:off x="7696125" y="2938900"/>
            <a:ext cx="162000" cy="1620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8" name="Shape 658"/>
          <p:cNvSpPr/>
          <p:nvPr/>
        </p:nvSpPr>
        <p:spPr>
          <a:xfrm rot="-2170438">
            <a:off x="790671" y="2683884"/>
            <a:ext cx="439652" cy="331642"/>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659" name="Shape 659"/>
          <p:cNvGrpSpPr/>
          <p:nvPr/>
        </p:nvGrpSpPr>
        <p:grpSpPr>
          <a:xfrm>
            <a:off x="935128" y="2604958"/>
            <a:ext cx="736437" cy="485876"/>
            <a:chOff x="733425" y="2104923"/>
            <a:chExt cx="962035" cy="485876"/>
          </a:xfrm>
        </p:grpSpPr>
        <p:cxnSp>
          <p:nvCxnSpPr>
            <p:cNvPr id="660" name="Shape 660"/>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661" name="Shape 661"/>
            <p:cNvCxnSpPr/>
            <p:nvPr/>
          </p:nvCxnSpPr>
          <p:spPr>
            <a:xfrm>
              <a:off x="733425" y="2219325"/>
              <a:ext cx="943200" cy="114300"/>
            </a:xfrm>
            <a:prstGeom prst="straightConnector1">
              <a:avLst/>
            </a:prstGeom>
            <a:noFill/>
            <a:ln w="19050" cap="flat" cmpd="sng">
              <a:solidFill>
                <a:srgbClr val="000000"/>
              </a:solidFill>
              <a:prstDash val="solid"/>
              <a:round/>
              <a:headEnd type="none" w="lg" len="lg"/>
              <a:tailEnd type="none" w="lg" len="lg"/>
            </a:ln>
          </p:spPr>
        </p:cxnSp>
        <p:cxnSp>
          <p:nvCxnSpPr>
            <p:cNvPr id="662" name="Shape 662"/>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663" name="Shape 663"/>
            <p:cNvCxnSpPr/>
            <p:nvPr/>
          </p:nvCxnSpPr>
          <p:spPr>
            <a:xfrm rot="10800000" flipH="1">
              <a:off x="942760" y="2342914"/>
              <a:ext cx="752699" cy="143100"/>
            </a:xfrm>
            <a:prstGeom prst="straightConnector1">
              <a:avLst/>
            </a:prstGeom>
            <a:noFill/>
            <a:ln w="19050" cap="flat" cmpd="sng">
              <a:solidFill>
                <a:srgbClr val="000000"/>
              </a:solidFill>
              <a:prstDash val="solid"/>
              <a:round/>
              <a:headEnd type="none" w="lg" len="lg"/>
              <a:tailEnd type="none" w="lg" len="lg"/>
            </a:ln>
          </p:spPr>
        </p:cxnSp>
      </p:grpSp>
      <p:sp>
        <p:nvSpPr>
          <p:cNvPr id="664" name="Shape 664"/>
          <p:cNvSpPr/>
          <p:nvPr/>
        </p:nvSpPr>
        <p:spPr>
          <a:xfrm rot="-2168522">
            <a:off x="2517197" y="2611882"/>
            <a:ext cx="396752" cy="254775"/>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5" name="Shape 665"/>
          <p:cNvSpPr/>
          <p:nvPr/>
        </p:nvSpPr>
        <p:spPr>
          <a:xfrm rot="-2166367">
            <a:off x="4182601" y="2670028"/>
            <a:ext cx="369092" cy="262694"/>
          </a:xfrm>
          <a:prstGeom prst="parallelogram">
            <a:avLst>
              <a:gd name="adj" fmla="val 70926"/>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666" name="Shape 666"/>
          <p:cNvGrpSpPr/>
          <p:nvPr/>
        </p:nvGrpSpPr>
        <p:grpSpPr>
          <a:xfrm>
            <a:off x="4314824" y="2586723"/>
            <a:ext cx="517036" cy="429320"/>
            <a:chOff x="719356" y="2104923"/>
            <a:chExt cx="976093" cy="485876"/>
          </a:xfrm>
        </p:grpSpPr>
        <p:cxnSp>
          <p:nvCxnSpPr>
            <p:cNvPr id="667" name="Shape 667"/>
            <p:cNvCxnSpPr/>
            <p:nvPr/>
          </p:nvCxnSpPr>
          <p:spPr>
            <a:xfrm>
              <a:off x="876225" y="2104923"/>
              <a:ext cx="809700" cy="236400"/>
            </a:xfrm>
            <a:prstGeom prst="straightConnector1">
              <a:avLst/>
            </a:prstGeom>
            <a:noFill/>
            <a:ln w="19050" cap="flat" cmpd="sng">
              <a:solidFill>
                <a:srgbClr val="000000"/>
              </a:solidFill>
              <a:prstDash val="solid"/>
              <a:round/>
              <a:headEnd type="none" w="lg" len="lg"/>
              <a:tailEnd type="none" w="lg" len="lg"/>
            </a:ln>
          </p:spPr>
        </p:cxnSp>
        <p:cxnSp>
          <p:nvCxnSpPr>
            <p:cNvPr id="668" name="Shape 668"/>
            <p:cNvCxnSpPr/>
            <p:nvPr/>
          </p:nvCxnSpPr>
          <p:spPr>
            <a:xfrm>
              <a:off x="719356" y="2255020"/>
              <a:ext cx="956999" cy="78900"/>
            </a:xfrm>
            <a:prstGeom prst="straightConnector1">
              <a:avLst/>
            </a:prstGeom>
            <a:noFill/>
            <a:ln w="19050" cap="flat" cmpd="sng">
              <a:solidFill>
                <a:srgbClr val="000000"/>
              </a:solidFill>
              <a:prstDash val="solid"/>
              <a:round/>
              <a:headEnd type="none" w="lg" len="lg"/>
              <a:tailEnd type="none" w="lg" len="lg"/>
            </a:ln>
          </p:spPr>
        </p:cxnSp>
        <p:cxnSp>
          <p:nvCxnSpPr>
            <p:cNvPr id="669" name="Shape 669"/>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670" name="Shape 670"/>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cxnSp>
        <p:nvCxnSpPr>
          <p:cNvPr id="671" name="Shape 671"/>
          <p:cNvCxnSpPr/>
          <p:nvPr/>
        </p:nvCxnSpPr>
        <p:spPr>
          <a:xfrm rot="10800000" flipH="1">
            <a:off x="6042787" y="2598050"/>
            <a:ext cx="309600" cy="2400"/>
          </a:xfrm>
          <a:prstGeom prst="straightConnector1">
            <a:avLst/>
          </a:prstGeom>
          <a:noFill/>
          <a:ln w="28575" cap="flat" cmpd="sng">
            <a:solidFill>
              <a:srgbClr val="000000"/>
            </a:solidFill>
            <a:prstDash val="solid"/>
            <a:round/>
            <a:headEnd type="none" w="lg" len="lg"/>
            <a:tailEnd type="triangle" w="lg" len="lg"/>
          </a:ln>
        </p:spPr>
      </p:cxnSp>
      <p:cxnSp>
        <p:nvCxnSpPr>
          <p:cNvPr id="672" name="Shape 672"/>
          <p:cNvCxnSpPr/>
          <p:nvPr/>
        </p:nvCxnSpPr>
        <p:spPr>
          <a:xfrm rot="10800000" flipH="1">
            <a:off x="6693662" y="2598050"/>
            <a:ext cx="309600" cy="2400"/>
          </a:xfrm>
          <a:prstGeom prst="straightConnector1">
            <a:avLst/>
          </a:prstGeom>
          <a:noFill/>
          <a:ln w="28575" cap="flat" cmpd="sng">
            <a:solidFill>
              <a:srgbClr val="000000"/>
            </a:solidFill>
            <a:prstDash val="solid"/>
            <a:round/>
            <a:headEnd type="none" w="lg" len="lg"/>
            <a:tailEnd type="triangle" w="lg" len="lg"/>
          </a:ln>
        </p:spPr>
      </p:cxnSp>
      <p:grpSp>
        <p:nvGrpSpPr>
          <p:cNvPr id="673" name="Shape 673"/>
          <p:cNvGrpSpPr/>
          <p:nvPr/>
        </p:nvGrpSpPr>
        <p:grpSpPr>
          <a:xfrm>
            <a:off x="2632915" y="2547936"/>
            <a:ext cx="639757" cy="394224"/>
            <a:chOff x="702653" y="2062065"/>
            <a:chExt cx="992796" cy="528734"/>
          </a:xfrm>
        </p:grpSpPr>
        <p:cxnSp>
          <p:nvCxnSpPr>
            <p:cNvPr id="674" name="Shape 674"/>
            <p:cNvCxnSpPr/>
            <p:nvPr/>
          </p:nvCxnSpPr>
          <p:spPr>
            <a:xfrm>
              <a:off x="926625" y="2062065"/>
              <a:ext cx="759000" cy="279300"/>
            </a:xfrm>
            <a:prstGeom prst="straightConnector1">
              <a:avLst/>
            </a:prstGeom>
            <a:noFill/>
            <a:ln w="19050" cap="flat" cmpd="sng">
              <a:solidFill>
                <a:srgbClr val="000000"/>
              </a:solidFill>
              <a:prstDash val="solid"/>
              <a:round/>
              <a:headEnd type="none" w="lg" len="lg"/>
              <a:tailEnd type="none" w="lg" len="lg"/>
            </a:ln>
          </p:spPr>
        </p:cxnSp>
        <p:cxnSp>
          <p:nvCxnSpPr>
            <p:cNvPr id="675" name="Shape 675"/>
            <p:cNvCxnSpPr/>
            <p:nvPr/>
          </p:nvCxnSpPr>
          <p:spPr>
            <a:xfrm>
              <a:off x="702653" y="2228140"/>
              <a:ext cx="973800" cy="105300"/>
            </a:xfrm>
            <a:prstGeom prst="straightConnector1">
              <a:avLst/>
            </a:prstGeom>
            <a:noFill/>
            <a:ln w="19050" cap="flat" cmpd="sng">
              <a:solidFill>
                <a:srgbClr val="000000"/>
              </a:solidFill>
              <a:prstDash val="solid"/>
              <a:round/>
              <a:headEnd type="none" w="lg" len="lg"/>
              <a:tailEnd type="none" w="lg" len="lg"/>
            </a:ln>
          </p:spPr>
        </p:cxnSp>
        <p:cxnSp>
          <p:nvCxnSpPr>
            <p:cNvPr id="676" name="Shape 676"/>
            <p:cNvCxnSpPr/>
            <p:nvPr/>
          </p:nvCxnSpPr>
          <p:spPr>
            <a:xfrm rot="10800000" flipH="1">
              <a:off x="742950" y="2343300"/>
              <a:ext cx="942900" cy="247500"/>
            </a:xfrm>
            <a:prstGeom prst="straightConnector1">
              <a:avLst/>
            </a:prstGeom>
            <a:noFill/>
            <a:ln w="19050" cap="flat" cmpd="sng">
              <a:solidFill>
                <a:srgbClr val="000000"/>
              </a:solidFill>
              <a:prstDash val="solid"/>
              <a:round/>
              <a:headEnd type="none" w="lg" len="lg"/>
              <a:tailEnd type="none" w="lg" len="lg"/>
            </a:ln>
          </p:spPr>
        </p:cxnSp>
        <p:cxnSp>
          <p:nvCxnSpPr>
            <p:cNvPr id="677" name="Shape 677"/>
            <p:cNvCxnSpPr/>
            <p:nvPr/>
          </p:nvCxnSpPr>
          <p:spPr>
            <a:xfrm rot="10800000" flipH="1">
              <a:off x="895350" y="2343000"/>
              <a:ext cx="800100" cy="133500"/>
            </a:xfrm>
            <a:prstGeom prst="straightConnector1">
              <a:avLst/>
            </a:prstGeom>
            <a:noFill/>
            <a:ln w="19050" cap="flat" cmpd="sng">
              <a:solidFill>
                <a:srgbClr val="000000"/>
              </a:solidFill>
              <a:prstDash val="solid"/>
              <a:round/>
              <a:headEnd type="none" w="lg" len="lg"/>
              <a:tailEnd type="none" w="lg" len="lg"/>
            </a:ln>
          </p:spPr>
        </p:cxnSp>
      </p:grpSp>
      <p:cxnSp>
        <p:nvCxnSpPr>
          <p:cNvPr id="678" name="Shape 678"/>
          <p:cNvCxnSpPr/>
          <p:nvPr/>
        </p:nvCxnSpPr>
        <p:spPr>
          <a:xfrm rot="10800000" flipH="1">
            <a:off x="7324712" y="2598050"/>
            <a:ext cx="309600" cy="2400"/>
          </a:xfrm>
          <a:prstGeom prst="straightConnector1">
            <a:avLst/>
          </a:prstGeom>
          <a:noFill/>
          <a:ln w="28575" cap="flat" cmpd="sng">
            <a:solidFill>
              <a:srgbClr val="000000"/>
            </a:solidFill>
            <a:prstDash val="solid"/>
            <a:round/>
            <a:headEnd type="none" w="lg" len="lg"/>
            <a:tailEnd type="triangle" w="lg" len="lg"/>
          </a:ln>
        </p:spPr>
      </p:cxnSp>
      <p:sp>
        <p:nvSpPr>
          <p:cNvPr id="679" name="Shape 679"/>
          <p:cNvSpPr txBox="1"/>
          <p:nvPr/>
        </p:nvSpPr>
        <p:spPr>
          <a:xfrm rot="-5400000">
            <a:off x="3143531"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680" name="Shape 680"/>
          <p:cNvSpPr txBox="1"/>
          <p:nvPr/>
        </p:nvSpPr>
        <p:spPr>
          <a:xfrm rot="-5400000">
            <a:off x="3661293" y="2841855"/>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681" name="Shape 681"/>
          <p:cNvSpPr txBox="1"/>
          <p:nvPr/>
        </p:nvSpPr>
        <p:spPr>
          <a:xfrm rot="-5400000">
            <a:off x="1389282" y="2874686"/>
            <a:ext cx="665700" cy="394199"/>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682" name="Shape 682"/>
          <p:cNvSpPr txBox="1"/>
          <p:nvPr/>
        </p:nvSpPr>
        <p:spPr>
          <a:xfrm rot="-5400000">
            <a:off x="2108006" y="2884730"/>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
        <p:nvSpPr>
          <p:cNvPr id="683" name="Shape 683"/>
          <p:cNvSpPr txBox="1"/>
          <p:nvPr/>
        </p:nvSpPr>
        <p:spPr>
          <a:xfrm rot="-5400000">
            <a:off x="4720156"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Conv</a:t>
            </a:r>
          </a:p>
        </p:txBody>
      </p:sp>
      <p:sp>
        <p:nvSpPr>
          <p:cNvPr id="684" name="Shape 684"/>
          <p:cNvSpPr txBox="1"/>
          <p:nvPr/>
        </p:nvSpPr>
        <p:spPr>
          <a:xfrm rot="-5400000">
            <a:off x="-13974" y="2874675"/>
            <a:ext cx="1256400" cy="394200"/>
          </a:xfrm>
          <a:prstGeom prst="rect">
            <a:avLst/>
          </a:prstGeom>
          <a:noFill/>
          <a:ln>
            <a:noFill/>
          </a:ln>
        </p:spPr>
        <p:txBody>
          <a:bodyPr lIns="91425" tIns="91425" rIns="91425" bIns="91425" anchor="t" anchorCtr="0">
            <a:noAutofit/>
          </a:bodyPr>
          <a:lstStyle/>
          <a:p>
            <a:pPr lvl="0" rtl="0">
              <a:spcBef>
                <a:spcPts val="0"/>
              </a:spcBef>
              <a:buNone/>
            </a:pPr>
            <a:r>
              <a:rPr lang="en"/>
              <a:t>Input Image</a:t>
            </a:r>
          </a:p>
        </p:txBody>
      </p:sp>
      <p:sp>
        <p:nvSpPr>
          <p:cNvPr id="685" name="Shape 685"/>
          <p:cNvSpPr txBox="1"/>
          <p:nvPr/>
        </p:nvSpPr>
        <p:spPr>
          <a:xfrm rot="-5400000">
            <a:off x="1742968"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Pool</a:t>
            </a:r>
          </a:p>
        </p:txBody>
      </p:sp>
      <p:sp>
        <p:nvSpPr>
          <p:cNvPr id="686" name="Shape 686"/>
          <p:cNvSpPr txBox="1"/>
          <p:nvPr/>
        </p:nvSpPr>
        <p:spPr>
          <a:xfrm rot="-5400000">
            <a:off x="5239268" y="2822805"/>
            <a:ext cx="665700" cy="394200"/>
          </a:xfrm>
          <a:prstGeom prst="rect">
            <a:avLst/>
          </a:prstGeom>
          <a:noFill/>
          <a:ln>
            <a:noFill/>
          </a:ln>
        </p:spPr>
        <p:txBody>
          <a:bodyPr lIns="91425" tIns="91425" rIns="91425" bIns="91425" anchor="t" anchorCtr="0">
            <a:noAutofit/>
          </a:bodyPr>
          <a:lstStyle/>
          <a:p>
            <a:pPr lvl="0" rtl="0">
              <a:spcBef>
                <a:spcPts val="0"/>
              </a:spcBef>
              <a:buNone/>
            </a:pPr>
            <a:r>
              <a:rPr lang="en"/>
              <a:t>ReLU</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title"/>
          </p:nvPr>
        </p:nvSpPr>
        <p:spPr>
          <a:xfrm>
            <a:off x="311700" y="349375"/>
            <a:ext cx="8520600" cy="572700"/>
          </a:xfrm>
          <a:prstGeom prst="rect">
            <a:avLst/>
          </a:prstGeom>
        </p:spPr>
        <p:txBody>
          <a:bodyPr lIns="91425" tIns="91425" rIns="91425" bIns="91425" anchor="t" anchorCtr="0">
            <a:noAutofit/>
          </a:bodyPr>
          <a:lstStyle/>
          <a:p>
            <a:pPr lvl="0">
              <a:spcBef>
                <a:spcPts val="0"/>
              </a:spcBef>
              <a:buNone/>
            </a:pPr>
            <a:r>
              <a:rPr lang="en"/>
              <a:t>Uniformed Representation: Input-major mapping</a:t>
            </a:r>
          </a:p>
        </p:txBody>
      </p:sp>
      <p:pic>
        <p:nvPicPr>
          <p:cNvPr id="692" name="Shape 692"/>
          <p:cNvPicPr preferRelativeResize="0"/>
          <p:nvPr/>
        </p:nvPicPr>
        <p:blipFill>
          <a:blip r:embed="rId3">
            <a:alphaModFix/>
          </a:blip>
          <a:stretch>
            <a:fillRect/>
          </a:stretch>
        </p:blipFill>
        <p:spPr>
          <a:xfrm>
            <a:off x="4610019" y="2055519"/>
            <a:ext cx="2314650" cy="2729650"/>
          </a:xfrm>
          <a:prstGeom prst="rect">
            <a:avLst/>
          </a:prstGeom>
          <a:noFill/>
          <a:ln>
            <a:noFill/>
          </a:ln>
        </p:spPr>
      </p:pic>
      <p:pic>
        <p:nvPicPr>
          <p:cNvPr id="693" name="Shape 693"/>
          <p:cNvPicPr preferRelativeResize="0"/>
          <p:nvPr/>
        </p:nvPicPr>
        <p:blipFill>
          <a:blip r:embed="rId4">
            <a:alphaModFix/>
          </a:blip>
          <a:stretch>
            <a:fillRect/>
          </a:stretch>
        </p:blipFill>
        <p:spPr>
          <a:xfrm>
            <a:off x="740325" y="2033312"/>
            <a:ext cx="2040975" cy="2675674"/>
          </a:xfrm>
          <a:prstGeom prst="rect">
            <a:avLst/>
          </a:prstGeom>
          <a:noFill/>
          <a:ln>
            <a:noFill/>
          </a:ln>
        </p:spPr>
      </p:pic>
      <p:grpSp>
        <p:nvGrpSpPr>
          <p:cNvPr id="694" name="Shape 694"/>
          <p:cNvGrpSpPr/>
          <p:nvPr/>
        </p:nvGrpSpPr>
        <p:grpSpPr>
          <a:xfrm>
            <a:off x="520500" y="1238962"/>
            <a:ext cx="1784400" cy="346362"/>
            <a:chOff x="2501700" y="2067637"/>
            <a:chExt cx="1784400" cy="346362"/>
          </a:xfrm>
        </p:grpSpPr>
        <p:sp>
          <p:nvSpPr>
            <p:cNvPr id="695" name="Shape 695"/>
            <p:cNvSpPr txBox="1"/>
            <p:nvPr/>
          </p:nvSpPr>
          <p:spPr>
            <a:xfrm>
              <a:off x="2501700" y="2067637"/>
              <a:ext cx="1784400" cy="267000"/>
            </a:xfrm>
            <a:prstGeom prst="rect">
              <a:avLst/>
            </a:prstGeom>
            <a:noFill/>
            <a:ln>
              <a:noFill/>
            </a:ln>
          </p:spPr>
          <p:txBody>
            <a:bodyPr lIns="91425" tIns="91425" rIns="91425" bIns="91425" anchor="t" anchorCtr="0">
              <a:noAutofit/>
            </a:bodyPr>
            <a:lstStyle/>
            <a:p>
              <a:pPr lvl="0" rtl="0">
                <a:spcBef>
                  <a:spcPts val="0"/>
                </a:spcBef>
                <a:buNone/>
              </a:pPr>
              <a:r>
                <a:rPr lang="en"/>
                <a:t>FCN input vector</a:t>
              </a:r>
            </a:p>
          </p:txBody>
        </p:sp>
        <p:sp>
          <p:nvSpPr>
            <p:cNvPr id="696" name="Shape 696"/>
            <p:cNvSpPr/>
            <p:nvPr/>
          </p:nvSpPr>
          <p:spPr>
            <a:xfrm>
              <a:off x="2549325" y="2147000"/>
              <a:ext cx="14571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697" name="Shape 697"/>
          <p:cNvGrpSpPr/>
          <p:nvPr/>
        </p:nvGrpSpPr>
        <p:grpSpPr>
          <a:xfrm>
            <a:off x="4518075" y="1121925"/>
            <a:ext cx="2155800" cy="314625"/>
            <a:chOff x="2501700" y="1794575"/>
            <a:chExt cx="2155800" cy="314625"/>
          </a:xfrm>
        </p:grpSpPr>
        <p:sp>
          <p:nvSpPr>
            <p:cNvPr id="698" name="Shape 698"/>
            <p:cNvSpPr txBox="1"/>
            <p:nvPr/>
          </p:nvSpPr>
          <p:spPr>
            <a:xfrm>
              <a:off x="2501700" y="1794575"/>
              <a:ext cx="2155800" cy="267000"/>
            </a:xfrm>
            <a:prstGeom prst="rect">
              <a:avLst/>
            </a:prstGeom>
            <a:noFill/>
            <a:ln>
              <a:noFill/>
            </a:ln>
          </p:spPr>
          <p:txBody>
            <a:bodyPr lIns="91425" tIns="91425" rIns="91425" bIns="91425" anchor="t" anchorCtr="0">
              <a:noAutofit/>
            </a:bodyPr>
            <a:lstStyle/>
            <a:p>
              <a:pPr lvl="0" rtl="0">
                <a:spcBef>
                  <a:spcPts val="0"/>
                </a:spcBef>
                <a:buNone/>
              </a:pPr>
              <a:r>
                <a:rPr lang="en"/>
                <a:t>Conv input feature maps</a:t>
              </a:r>
            </a:p>
          </p:txBody>
        </p:sp>
        <p:sp>
          <p:nvSpPr>
            <p:cNvPr id="699" name="Shape 699"/>
            <p:cNvSpPr/>
            <p:nvPr/>
          </p:nvSpPr>
          <p:spPr>
            <a:xfrm>
              <a:off x="2549325" y="1842200"/>
              <a:ext cx="20289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700" name="Shape 700"/>
          <p:cNvGrpSpPr/>
          <p:nvPr/>
        </p:nvGrpSpPr>
        <p:grpSpPr>
          <a:xfrm>
            <a:off x="5362575" y="1490075"/>
            <a:ext cx="1784400" cy="314625"/>
            <a:chOff x="3276600" y="1086712"/>
            <a:chExt cx="1784400" cy="314625"/>
          </a:xfrm>
        </p:grpSpPr>
        <p:sp>
          <p:nvSpPr>
            <p:cNvPr id="701" name="Shape 701"/>
            <p:cNvSpPr/>
            <p:nvPr/>
          </p:nvSpPr>
          <p:spPr>
            <a:xfrm>
              <a:off x="3324225" y="1134337"/>
              <a:ext cx="16599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2" name="Shape 702"/>
            <p:cNvSpPr txBox="1"/>
            <p:nvPr/>
          </p:nvSpPr>
          <p:spPr>
            <a:xfrm>
              <a:off x="3276600" y="1086712"/>
              <a:ext cx="1784400" cy="267000"/>
            </a:xfrm>
            <a:prstGeom prst="rect">
              <a:avLst/>
            </a:prstGeom>
            <a:noFill/>
            <a:ln>
              <a:noFill/>
            </a:ln>
          </p:spPr>
          <p:txBody>
            <a:bodyPr lIns="91425" tIns="91425" rIns="91425" bIns="91425" anchor="t" anchorCtr="0">
              <a:noAutofit/>
            </a:bodyPr>
            <a:lstStyle/>
            <a:p>
              <a:pPr lvl="0" rtl="0">
                <a:spcBef>
                  <a:spcPts val="0"/>
                </a:spcBef>
                <a:buNone/>
              </a:pPr>
              <a:r>
                <a:rPr lang="en"/>
                <a:t>Conv weight kernel</a:t>
              </a:r>
            </a:p>
          </p:txBody>
        </p:sp>
      </p:grpSp>
      <p:grpSp>
        <p:nvGrpSpPr>
          <p:cNvPr id="703" name="Shape 703"/>
          <p:cNvGrpSpPr/>
          <p:nvPr/>
        </p:nvGrpSpPr>
        <p:grpSpPr>
          <a:xfrm>
            <a:off x="1514400" y="1579262"/>
            <a:ext cx="1266900" cy="346350"/>
            <a:chOff x="3276600" y="1359787"/>
            <a:chExt cx="1266900" cy="346350"/>
          </a:xfrm>
        </p:grpSpPr>
        <p:sp>
          <p:nvSpPr>
            <p:cNvPr id="704" name="Shape 704"/>
            <p:cNvSpPr/>
            <p:nvPr/>
          </p:nvSpPr>
          <p:spPr>
            <a:xfrm>
              <a:off x="3324225" y="1439137"/>
              <a:ext cx="10857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5" name="Shape 705"/>
            <p:cNvSpPr txBox="1"/>
            <p:nvPr/>
          </p:nvSpPr>
          <p:spPr>
            <a:xfrm>
              <a:off x="3276600" y="1359787"/>
              <a:ext cx="1266900" cy="267000"/>
            </a:xfrm>
            <a:prstGeom prst="rect">
              <a:avLst/>
            </a:prstGeom>
            <a:noFill/>
            <a:ln>
              <a:noFill/>
            </a:ln>
          </p:spPr>
          <p:txBody>
            <a:bodyPr lIns="91425" tIns="91425" rIns="91425" bIns="91425" anchor="t" anchorCtr="0">
              <a:noAutofit/>
            </a:bodyPr>
            <a:lstStyle/>
            <a:p>
              <a:pPr lvl="0" rtl="0">
                <a:spcBef>
                  <a:spcPts val="0"/>
                </a:spcBef>
                <a:buNone/>
              </a:pPr>
              <a:r>
                <a:rPr lang="en"/>
                <a:t>FCN weight</a:t>
              </a:r>
            </a:p>
          </p:txBody>
        </p:sp>
      </p:grpSp>
      <p:grpSp>
        <p:nvGrpSpPr>
          <p:cNvPr id="706" name="Shape 706"/>
          <p:cNvGrpSpPr/>
          <p:nvPr/>
        </p:nvGrpSpPr>
        <p:grpSpPr>
          <a:xfrm>
            <a:off x="2247975" y="1890987"/>
            <a:ext cx="1659900" cy="365400"/>
            <a:chOff x="5257875" y="1340737"/>
            <a:chExt cx="1659900" cy="365400"/>
          </a:xfrm>
        </p:grpSpPr>
        <p:sp>
          <p:nvSpPr>
            <p:cNvPr id="707" name="Shape 707"/>
            <p:cNvSpPr/>
            <p:nvPr/>
          </p:nvSpPr>
          <p:spPr>
            <a:xfrm>
              <a:off x="5305500" y="1439137"/>
              <a:ext cx="15240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8" name="Shape 708"/>
            <p:cNvSpPr txBox="1"/>
            <p:nvPr/>
          </p:nvSpPr>
          <p:spPr>
            <a:xfrm>
              <a:off x="5257875" y="1340737"/>
              <a:ext cx="1659900" cy="267000"/>
            </a:xfrm>
            <a:prstGeom prst="rect">
              <a:avLst/>
            </a:prstGeom>
            <a:noFill/>
            <a:ln>
              <a:noFill/>
            </a:ln>
          </p:spPr>
          <p:txBody>
            <a:bodyPr lIns="91425" tIns="91425" rIns="91425" bIns="91425" anchor="t" anchorCtr="0">
              <a:noAutofit/>
            </a:bodyPr>
            <a:lstStyle/>
            <a:p>
              <a:pPr lvl="0" rtl="0">
                <a:spcBef>
                  <a:spcPts val="0"/>
                </a:spcBef>
                <a:buNone/>
              </a:pPr>
              <a:r>
                <a:rPr lang="en"/>
                <a:t>FCN output vector</a:t>
              </a:r>
            </a:p>
          </p:txBody>
        </p:sp>
      </p:grpSp>
      <p:grpSp>
        <p:nvGrpSpPr>
          <p:cNvPr id="709" name="Shape 709"/>
          <p:cNvGrpSpPr/>
          <p:nvPr/>
        </p:nvGrpSpPr>
        <p:grpSpPr>
          <a:xfrm>
            <a:off x="6197625" y="1858212"/>
            <a:ext cx="2276400" cy="314625"/>
            <a:chOff x="5257875" y="1086712"/>
            <a:chExt cx="2276400" cy="314625"/>
          </a:xfrm>
        </p:grpSpPr>
        <p:sp>
          <p:nvSpPr>
            <p:cNvPr id="710" name="Shape 710"/>
            <p:cNvSpPr/>
            <p:nvPr/>
          </p:nvSpPr>
          <p:spPr>
            <a:xfrm>
              <a:off x="5305500" y="1134337"/>
              <a:ext cx="21558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11" name="Shape 711"/>
            <p:cNvSpPr txBox="1"/>
            <p:nvPr/>
          </p:nvSpPr>
          <p:spPr>
            <a:xfrm>
              <a:off x="5257875" y="1086712"/>
              <a:ext cx="2276400" cy="267000"/>
            </a:xfrm>
            <a:prstGeom prst="rect">
              <a:avLst/>
            </a:prstGeom>
            <a:noFill/>
            <a:ln>
              <a:noFill/>
            </a:ln>
          </p:spPr>
          <p:txBody>
            <a:bodyPr lIns="91425" tIns="91425" rIns="91425" bIns="91425" anchor="t" anchorCtr="0">
              <a:noAutofit/>
            </a:bodyPr>
            <a:lstStyle/>
            <a:p>
              <a:pPr lvl="0" rtl="0">
                <a:spcBef>
                  <a:spcPts val="0"/>
                </a:spcBef>
                <a:buNone/>
              </a:pPr>
              <a:r>
                <a:rPr lang="en"/>
                <a:t>Conv output feature maps</a:t>
              </a:r>
            </a:p>
          </p:txBody>
        </p:sp>
      </p:grpSp>
      <p:sp>
        <p:nvSpPr>
          <p:cNvPr id="712" name="Shape 712"/>
          <p:cNvSpPr/>
          <p:nvPr/>
        </p:nvSpPr>
        <p:spPr>
          <a:xfrm>
            <a:off x="430609" y="1457325"/>
            <a:ext cx="321875" cy="676275"/>
          </a:xfrm>
          <a:custGeom>
            <a:avLst/>
            <a:gdLst/>
            <a:ahLst/>
            <a:cxnLst/>
            <a:rect l="0" t="0" r="0" b="0"/>
            <a:pathLst>
              <a:path w="12875" h="27051" extrusionOk="0">
                <a:moveTo>
                  <a:pt x="5636" y="0"/>
                </a:moveTo>
                <a:cubicBezTo>
                  <a:pt x="4747" y="2159"/>
                  <a:pt x="-904" y="8445"/>
                  <a:pt x="302" y="12954"/>
                </a:cubicBezTo>
                <a:cubicBezTo>
                  <a:pt x="1508" y="17462"/>
                  <a:pt x="10779" y="24701"/>
                  <a:pt x="12875" y="27051"/>
                </a:cubicBezTo>
              </a:path>
            </a:pathLst>
          </a:custGeom>
          <a:noFill/>
          <a:ln w="19050" cap="flat" cmpd="sng">
            <a:solidFill>
              <a:srgbClr val="FF0000"/>
            </a:solidFill>
            <a:prstDash val="solid"/>
            <a:round/>
            <a:headEnd type="none" w="lg" len="lg"/>
            <a:tailEnd type="stealth" w="lg" len="lg"/>
          </a:ln>
        </p:spPr>
      </p:sp>
      <p:sp>
        <p:nvSpPr>
          <p:cNvPr id="713" name="Shape 713"/>
          <p:cNvSpPr/>
          <p:nvPr/>
        </p:nvSpPr>
        <p:spPr>
          <a:xfrm>
            <a:off x="1334293" y="1790700"/>
            <a:ext cx="218275" cy="447675"/>
          </a:xfrm>
          <a:custGeom>
            <a:avLst/>
            <a:gdLst/>
            <a:ahLst/>
            <a:cxnLst/>
            <a:rect l="0" t="0" r="0" b="0"/>
            <a:pathLst>
              <a:path w="8731" h="17907" extrusionOk="0">
                <a:moveTo>
                  <a:pt x="8731" y="0"/>
                </a:moveTo>
                <a:cubicBezTo>
                  <a:pt x="7334" y="1079"/>
                  <a:pt x="1492" y="3492"/>
                  <a:pt x="349" y="6477"/>
                </a:cubicBezTo>
                <a:cubicBezTo>
                  <a:pt x="-794" y="9461"/>
                  <a:pt x="1619" y="16002"/>
                  <a:pt x="1873" y="17907"/>
                </a:cubicBezTo>
              </a:path>
            </a:pathLst>
          </a:custGeom>
          <a:noFill/>
          <a:ln w="19050" cap="flat" cmpd="sng">
            <a:solidFill>
              <a:srgbClr val="FF0000"/>
            </a:solidFill>
            <a:prstDash val="solid"/>
            <a:round/>
            <a:headEnd type="none" w="lg" len="lg"/>
            <a:tailEnd type="stealth" w="lg" len="lg"/>
          </a:ln>
        </p:spPr>
      </p:sp>
      <p:sp>
        <p:nvSpPr>
          <p:cNvPr id="714" name="Shape 714"/>
          <p:cNvSpPr/>
          <p:nvPr/>
        </p:nvSpPr>
        <p:spPr>
          <a:xfrm>
            <a:off x="2357040" y="2266950"/>
            <a:ext cx="186125" cy="323850"/>
          </a:xfrm>
          <a:custGeom>
            <a:avLst/>
            <a:gdLst/>
            <a:ahLst/>
            <a:cxnLst/>
            <a:rect l="0" t="0" r="0" b="0"/>
            <a:pathLst>
              <a:path w="7445" h="12954" extrusionOk="0">
                <a:moveTo>
                  <a:pt x="2492" y="0"/>
                </a:moveTo>
                <a:cubicBezTo>
                  <a:pt x="2111" y="1206"/>
                  <a:pt x="-619" y="5080"/>
                  <a:pt x="206" y="7239"/>
                </a:cubicBezTo>
                <a:cubicBezTo>
                  <a:pt x="1031" y="9398"/>
                  <a:pt x="6238" y="12001"/>
                  <a:pt x="7445" y="12954"/>
                </a:cubicBezTo>
              </a:path>
            </a:pathLst>
          </a:custGeom>
          <a:noFill/>
          <a:ln w="19050" cap="flat" cmpd="sng">
            <a:solidFill>
              <a:srgbClr val="FF0000"/>
            </a:solidFill>
            <a:prstDash val="solid"/>
            <a:round/>
            <a:headEnd type="none" w="lg" len="lg"/>
            <a:tailEnd type="stealth" w="lg" len="lg"/>
          </a:ln>
        </p:spPr>
      </p:sp>
      <p:sp>
        <p:nvSpPr>
          <p:cNvPr id="715" name="Shape 715"/>
          <p:cNvSpPr/>
          <p:nvPr/>
        </p:nvSpPr>
        <p:spPr>
          <a:xfrm>
            <a:off x="4494609" y="1447800"/>
            <a:ext cx="134550" cy="619125"/>
          </a:xfrm>
          <a:custGeom>
            <a:avLst/>
            <a:gdLst/>
            <a:ahLst/>
            <a:cxnLst/>
            <a:rect l="0" t="0" r="0" b="0"/>
            <a:pathLst>
              <a:path w="5382" h="24765" extrusionOk="0">
                <a:moveTo>
                  <a:pt x="4239" y="0"/>
                </a:moveTo>
                <a:cubicBezTo>
                  <a:pt x="3540" y="2159"/>
                  <a:pt x="-142" y="8826"/>
                  <a:pt x="48" y="12954"/>
                </a:cubicBezTo>
                <a:cubicBezTo>
                  <a:pt x="238" y="17081"/>
                  <a:pt x="4493" y="22796"/>
                  <a:pt x="5382" y="24765"/>
                </a:cubicBezTo>
              </a:path>
            </a:pathLst>
          </a:custGeom>
          <a:noFill/>
          <a:ln w="19050" cap="flat" cmpd="sng">
            <a:solidFill>
              <a:srgbClr val="FF0000"/>
            </a:solidFill>
            <a:prstDash val="solid"/>
            <a:round/>
            <a:headEnd type="none" w="lg" len="lg"/>
            <a:tailEnd type="stealth" w="lg" len="lg"/>
          </a:ln>
        </p:spPr>
      </p:sp>
      <p:sp>
        <p:nvSpPr>
          <p:cNvPr id="716" name="Shape 716"/>
          <p:cNvSpPr/>
          <p:nvPr/>
        </p:nvSpPr>
        <p:spPr>
          <a:xfrm>
            <a:off x="5245100" y="1714500"/>
            <a:ext cx="165100" cy="552450"/>
          </a:xfrm>
          <a:custGeom>
            <a:avLst/>
            <a:gdLst/>
            <a:ahLst/>
            <a:cxnLst/>
            <a:rect l="0" t="0" r="0" b="0"/>
            <a:pathLst>
              <a:path w="6604" h="22098" extrusionOk="0">
                <a:moveTo>
                  <a:pt x="6604" y="0"/>
                </a:moveTo>
                <a:cubicBezTo>
                  <a:pt x="5524" y="1333"/>
                  <a:pt x="635" y="4318"/>
                  <a:pt x="127" y="8001"/>
                </a:cubicBezTo>
                <a:cubicBezTo>
                  <a:pt x="-381" y="11684"/>
                  <a:pt x="2984" y="19748"/>
                  <a:pt x="3556" y="22098"/>
                </a:cubicBezTo>
              </a:path>
            </a:pathLst>
          </a:custGeom>
          <a:noFill/>
          <a:ln w="19050" cap="flat" cmpd="sng">
            <a:solidFill>
              <a:srgbClr val="FF0000"/>
            </a:solidFill>
            <a:prstDash val="solid"/>
            <a:round/>
            <a:headEnd type="none" w="lg" len="lg"/>
            <a:tailEnd type="stealth" w="lg" len="lg"/>
          </a:ln>
        </p:spPr>
      </p:sp>
      <p:sp>
        <p:nvSpPr>
          <p:cNvPr id="717" name="Shape 717"/>
          <p:cNvSpPr/>
          <p:nvPr/>
        </p:nvSpPr>
        <p:spPr>
          <a:xfrm>
            <a:off x="6272510" y="2181225"/>
            <a:ext cx="128300" cy="342900"/>
          </a:xfrm>
          <a:custGeom>
            <a:avLst/>
            <a:gdLst/>
            <a:ahLst/>
            <a:cxnLst/>
            <a:rect l="0" t="0" r="0" b="0"/>
            <a:pathLst>
              <a:path w="5132" h="13716" extrusionOk="0">
                <a:moveTo>
                  <a:pt x="1322" y="0"/>
                </a:moveTo>
                <a:cubicBezTo>
                  <a:pt x="1131" y="889"/>
                  <a:pt x="-456" y="3048"/>
                  <a:pt x="179" y="5334"/>
                </a:cubicBezTo>
                <a:cubicBezTo>
                  <a:pt x="814" y="7620"/>
                  <a:pt x="4306" y="12319"/>
                  <a:pt x="5132" y="13716"/>
                </a:cubicBezTo>
              </a:path>
            </a:pathLst>
          </a:custGeom>
          <a:noFill/>
          <a:ln w="19050" cap="flat" cmpd="sng">
            <a:solidFill>
              <a:srgbClr val="FF0000"/>
            </a:solidFill>
            <a:prstDash val="solid"/>
            <a:round/>
            <a:headEnd type="none" w="lg" len="lg"/>
            <a:tailEnd type="stealth" w="lg" len="lg"/>
          </a:ln>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311700" y="349375"/>
            <a:ext cx="8520600" cy="572700"/>
          </a:xfrm>
          <a:prstGeom prst="rect">
            <a:avLst/>
          </a:prstGeom>
        </p:spPr>
        <p:txBody>
          <a:bodyPr lIns="91425" tIns="91425" rIns="91425" bIns="91425" anchor="t" anchorCtr="0">
            <a:noAutofit/>
          </a:bodyPr>
          <a:lstStyle/>
          <a:p>
            <a:pPr lvl="0" rtl="0">
              <a:spcBef>
                <a:spcPts val="0"/>
              </a:spcBef>
              <a:buNone/>
            </a:pPr>
            <a:r>
              <a:rPr lang="en"/>
              <a:t>Uniformed Representation: Input-major mapping</a:t>
            </a:r>
          </a:p>
        </p:txBody>
      </p:sp>
      <p:pic>
        <p:nvPicPr>
          <p:cNvPr id="723" name="Shape 723"/>
          <p:cNvPicPr preferRelativeResize="0"/>
          <p:nvPr/>
        </p:nvPicPr>
        <p:blipFill>
          <a:blip r:embed="rId3">
            <a:alphaModFix/>
          </a:blip>
          <a:stretch>
            <a:fillRect/>
          </a:stretch>
        </p:blipFill>
        <p:spPr>
          <a:xfrm>
            <a:off x="2503999" y="1924049"/>
            <a:ext cx="3727449" cy="3138425"/>
          </a:xfrm>
          <a:prstGeom prst="rect">
            <a:avLst/>
          </a:prstGeom>
          <a:noFill/>
          <a:ln>
            <a:noFill/>
          </a:ln>
        </p:spPr>
      </p:pic>
      <p:grpSp>
        <p:nvGrpSpPr>
          <p:cNvPr id="724" name="Shape 724"/>
          <p:cNvGrpSpPr/>
          <p:nvPr/>
        </p:nvGrpSpPr>
        <p:grpSpPr>
          <a:xfrm>
            <a:off x="129975" y="2959987"/>
            <a:ext cx="1784400" cy="346362"/>
            <a:chOff x="320475" y="1712212"/>
            <a:chExt cx="1784400" cy="346362"/>
          </a:xfrm>
        </p:grpSpPr>
        <p:sp>
          <p:nvSpPr>
            <p:cNvPr id="725" name="Shape 725"/>
            <p:cNvSpPr txBox="1"/>
            <p:nvPr/>
          </p:nvSpPr>
          <p:spPr>
            <a:xfrm>
              <a:off x="320475" y="1712212"/>
              <a:ext cx="1784400" cy="267000"/>
            </a:xfrm>
            <a:prstGeom prst="rect">
              <a:avLst/>
            </a:prstGeom>
            <a:noFill/>
            <a:ln>
              <a:noFill/>
            </a:ln>
          </p:spPr>
          <p:txBody>
            <a:bodyPr lIns="91425" tIns="91425" rIns="91425" bIns="91425" anchor="t" anchorCtr="0">
              <a:noAutofit/>
            </a:bodyPr>
            <a:lstStyle/>
            <a:p>
              <a:pPr lvl="0" rtl="0">
                <a:spcBef>
                  <a:spcPts val="0"/>
                </a:spcBef>
                <a:buNone/>
              </a:pPr>
              <a:r>
                <a:rPr lang="en"/>
                <a:t>FCN input vector</a:t>
              </a:r>
            </a:p>
          </p:txBody>
        </p:sp>
        <p:sp>
          <p:nvSpPr>
            <p:cNvPr id="726" name="Shape 726"/>
            <p:cNvSpPr/>
            <p:nvPr/>
          </p:nvSpPr>
          <p:spPr>
            <a:xfrm>
              <a:off x="368100" y="1791575"/>
              <a:ext cx="14571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727" name="Shape 727"/>
          <p:cNvGrpSpPr/>
          <p:nvPr/>
        </p:nvGrpSpPr>
        <p:grpSpPr>
          <a:xfrm>
            <a:off x="82350" y="2525000"/>
            <a:ext cx="2155800" cy="314625"/>
            <a:chOff x="320475" y="1439150"/>
            <a:chExt cx="2155800" cy="314625"/>
          </a:xfrm>
        </p:grpSpPr>
        <p:sp>
          <p:nvSpPr>
            <p:cNvPr id="728" name="Shape 728"/>
            <p:cNvSpPr txBox="1"/>
            <p:nvPr/>
          </p:nvSpPr>
          <p:spPr>
            <a:xfrm>
              <a:off x="320475" y="1439150"/>
              <a:ext cx="2155800" cy="267000"/>
            </a:xfrm>
            <a:prstGeom prst="rect">
              <a:avLst/>
            </a:prstGeom>
            <a:noFill/>
            <a:ln>
              <a:noFill/>
            </a:ln>
          </p:spPr>
          <p:txBody>
            <a:bodyPr lIns="91425" tIns="91425" rIns="91425" bIns="91425" anchor="t" anchorCtr="0">
              <a:noAutofit/>
            </a:bodyPr>
            <a:lstStyle/>
            <a:p>
              <a:pPr lvl="0" rtl="0">
                <a:spcBef>
                  <a:spcPts val="0"/>
                </a:spcBef>
                <a:buNone/>
              </a:pPr>
              <a:r>
                <a:rPr lang="en"/>
                <a:t>Conv input feature maps</a:t>
              </a:r>
            </a:p>
          </p:txBody>
        </p:sp>
        <p:sp>
          <p:nvSpPr>
            <p:cNvPr id="729" name="Shape 729"/>
            <p:cNvSpPr/>
            <p:nvPr/>
          </p:nvSpPr>
          <p:spPr>
            <a:xfrm>
              <a:off x="368100" y="1486775"/>
              <a:ext cx="20289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730" name="Shape 730"/>
          <p:cNvGrpSpPr/>
          <p:nvPr/>
        </p:nvGrpSpPr>
        <p:grpSpPr>
          <a:xfrm>
            <a:off x="2790825" y="1191487"/>
            <a:ext cx="1784400" cy="314625"/>
            <a:chOff x="3276600" y="1086712"/>
            <a:chExt cx="1784400" cy="314625"/>
          </a:xfrm>
        </p:grpSpPr>
        <p:sp>
          <p:nvSpPr>
            <p:cNvPr id="731" name="Shape 731"/>
            <p:cNvSpPr/>
            <p:nvPr/>
          </p:nvSpPr>
          <p:spPr>
            <a:xfrm>
              <a:off x="3324225" y="1134337"/>
              <a:ext cx="16599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32" name="Shape 732"/>
            <p:cNvSpPr txBox="1"/>
            <p:nvPr/>
          </p:nvSpPr>
          <p:spPr>
            <a:xfrm>
              <a:off x="3276600" y="1086712"/>
              <a:ext cx="1784400" cy="267000"/>
            </a:xfrm>
            <a:prstGeom prst="rect">
              <a:avLst/>
            </a:prstGeom>
            <a:noFill/>
            <a:ln>
              <a:noFill/>
            </a:ln>
          </p:spPr>
          <p:txBody>
            <a:bodyPr lIns="91425" tIns="91425" rIns="91425" bIns="91425" anchor="t" anchorCtr="0">
              <a:noAutofit/>
            </a:bodyPr>
            <a:lstStyle/>
            <a:p>
              <a:pPr lvl="0" rtl="0">
                <a:spcBef>
                  <a:spcPts val="0"/>
                </a:spcBef>
                <a:buNone/>
              </a:pPr>
              <a:r>
                <a:rPr lang="en"/>
                <a:t>Conv weight kernel</a:t>
              </a:r>
            </a:p>
          </p:txBody>
        </p:sp>
      </p:grpSp>
      <p:grpSp>
        <p:nvGrpSpPr>
          <p:cNvPr id="733" name="Shape 733"/>
          <p:cNvGrpSpPr/>
          <p:nvPr/>
        </p:nvGrpSpPr>
        <p:grpSpPr>
          <a:xfrm>
            <a:off x="4857750" y="1175637"/>
            <a:ext cx="1266900" cy="346350"/>
            <a:chOff x="3276600" y="1359787"/>
            <a:chExt cx="1266900" cy="346350"/>
          </a:xfrm>
        </p:grpSpPr>
        <p:sp>
          <p:nvSpPr>
            <p:cNvPr id="734" name="Shape 734"/>
            <p:cNvSpPr/>
            <p:nvPr/>
          </p:nvSpPr>
          <p:spPr>
            <a:xfrm>
              <a:off x="3324225" y="1439137"/>
              <a:ext cx="10857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35" name="Shape 735"/>
            <p:cNvSpPr txBox="1"/>
            <p:nvPr/>
          </p:nvSpPr>
          <p:spPr>
            <a:xfrm>
              <a:off x="3276600" y="1359787"/>
              <a:ext cx="1266900" cy="267000"/>
            </a:xfrm>
            <a:prstGeom prst="rect">
              <a:avLst/>
            </a:prstGeom>
            <a:noFill/>
            <a:ln>
              <a:noFill/>
            </a:ln>
          </p:spPr>
          <p:txBody>
            <a:bodyPr lIns="91425" tIns="91425" rIns="91425" bIns="91425" anchor="t" anchorCtr="0">
              <a:noAutofit/>
            </a:bodyPr>
            <a:lstStyle/>
            <a:p>
              <a:pPr lvl="0" rtl="0">
                <a:spcBef>
                  <a:spcPts val="0"/>
                </a:spcBef>
                <a:buNone/>
              </a:pPr>
              <a:r>
                <a:rPr lang="en"/>
                <a:t>FCN weight</a:t>
              </a:r>
            </a:p>
          </p:txBody>
        </p:sp>
      </p:grpSp>
      <p:grpSp>
        <p:nvGrpSpPr>
          <p:cNvPr id="736" name="Shape 736"/>
          <p:cNvGrpSpPr/>
          <p:nvPr/>
        </p:nvGrpSpPr>
        <p:grpSpPr>
          <a:xfrm>
            <a:off x="6696150" y="2525000"/>
            <a:ext cx="2276400" cy="331300"/>
            <a:chOff x="5257875" y="1151000"/>
            <a:chExt cx="2276400" cy="331300"/>
          </a:xfrm>
        </p:grpSpPr>
        <p:sp>
          <p:nvSpPr>
            <p:cNvPr id="737" name="Shape 737"/>
            <p:cNvSpPr/>
            <p:nvPr/>
          </p:nvSpPr>
          <p:spPr>
            <a:xfrm>
              <a:off x="5334075" y="1215300"/>
              <a:ext cx="21558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38" name="Shape 738"/>
            <p:cNvSpPr txBox="1"/>
            <p:nvPr/>
          </p:nvSpPr>
          <p:spPr>
            <a:xfrm>
              <a:off x="5257875" y="1151000"/>
              <a:ext cx="2276400" cy="267000"/>
            </a:xfrm>
            <a:prstGeom prst="rect">
              <a:avLst/>
            </a:prstGeom>
            <a:noFill/>
            <a:ln>
              <a:noFill/>
            </a:ln>
          </p:spPr>
          <p:txBody>
            <a:bodyPr lIns="91425" tIns="91425" rIns="91425" bIns="91425" anchor="t" anchorCtr="0">
              <a:noAutofit/>
            </a:bodyPr>
            <a:lstStyle/>
            <a:p>
              <a:pPr lvl="0" rtl="0">
                <a:spcBef>
                  <a:spcPts val="0"/>
                </a:spcBef>
                <a:buNone/>
              </a:pPr>
              <a:r>
                <a:rPr lang="en"/>
                <a:t>Conv output feature maps</a:t>
              </a:r>
            </a:p>
          </p:txBody>
        </p:sp>
      </p:grpSp>
      <p:grpSp>
        <p:nvGrpSpPr>
          <p:cNvPr id="739" name="Shape 739"/>
          <p:cNvGrpSpPr/>
          <p:nvPr/>
        </p:nvGrpSpPr>
        <p:grpSpPr>
          <a:xfrm>
            <a:off x="6734250" y="3020937"/>
            <a:ext cx="1659900" cy="346350"/>
            <a:chOff x="5257875" y="1359787"/>
            <a:chExt cx="1659900" cy="346350"/>
          </a:xfrm>
        </p:grpSpPr>
        <p:sp>
          <p:nvSpPr>
            <p:cNvPr id="740" name="Shape 740"/>
            <p:cNvSpPr/>
            <p:nvPr/>
          </p:nvSpPr>
          <p:spPr>
            <a:xfrm>
              <a:off x="5305500" y="1439137"/>
              <a:ext cx="1524000" cy="2670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1" name="Shape 741"/>
            <p:cNvSpPr txBox="1"/>
            <p:nvPr/>
          </p:nvSpPr>
          <p:spPr>
            <a:xfrm>
              <a:off x="5257875" y="1359787"/>
              <a:ext cx="1659900" cy="267000"/>
            </a:xfrm>
            <a:prstGeom prst="rect">
              <a:avLst/>
            </a:prstGeom>
            <a:noFill/>
            <a:ln>
              <a:noFill/>
            </a:ln>
          </p:spPr>
          <p:txBody>
            <a:bodyPr lIns="91425" tIns="91425" rIns="91425" bIns="91425" anchor="t" anchorCtr="0">
              <a:noAutofit/>
            </a:bodyPr>
            <a:lstStyle/>
            <a:p>
              <a:pPr lvl="0" rtl="0">
                <a:spcBef>
                  <a:spcPts val="0"/>
                </a:spcBef>
                <a:buNone/>
              </a:pPr>
              <a:r>
                <a:rPr lang="en"/>
                <a:t>FCN output vector</a:t>
              </a:r>
            </a:p>
          </p:txBody>
        </p:sp>
      </p:grpSp>
      <p:sp>
        <p:nvSpPr>
          <p:cNvPr id="742" name="Shape 742"/>
          <p:cNvSpPr/>
          <p:nvPr/>
        </p:nvSpPr>
        <p:spPr>
          <a:xfrm>
            <a:off x="1428750" y="2155428"/>
            <a:ext cx="1266825" cy="416325"/>
          </a:xfrm>
          <a:custGeom>
            <a:avLst/>
            <a:gdLst/>
            <a:ahLst/>
            <a:cxnLst/>
            <a:rect l="0" t="0" r="0" b="0"/>
            <a:pathLst>
              <a:path w="50673" h="16653" extrusionOk="0">
                <a:moveTo>
                  <a:pt x="0" y="16653"/>
                </a:moveTo>
                <a:cubicBezTo>
                  <a:pt x="3048" y="14113"/>
                  <a:pt x="9842" y="4080"/>
                  <a:pt x="18288" y="1413"/>
                </a:cubicBezTo>
                <a:cubicBezTo>
                  <a:pt x="26733" y="-1254"/>
                  <a:pt x="45275" y="778"/>
                  <a:pt x="50673" y="651"/>
                </a:cubicBezTo>
              </a:path>
            </a:pathLst>
          </a:custGeom>
          <a:noFill/>
          <a:ln w="19050" cap="flat" cmpd="sng">
            <a:solidFill>
              <a:srgbClr val="FF0000"/>
            </a:solidFill>
            <a:prstDash val="solid"/>
            <a:round/>
            <a:headEnd type="none" w="lg" len="lg"/>
            <a:tailEnd type="stealth" w="lg" len="lg"/>
          </a:ln>
        </p:spPr>
      </p:sp>
      <p:sp>
        <p:nvSpPr>
          <p:cNvPr id="743" name="Shape 743"/>
          <p:cNvSpPr/>
          <p:nvPr/>
        </p:nvSpPr>
        <p:spPr>
          <a:xfrm>
            <a:off x="1657350" y="2209800"/>
            <a:ext cx="1276350" cy="971550"/>
          </a:xfrm>
          <a:custGeom>
            <a:avLst/>
            <a:gdLst/>
            <a:ahLst/>
            <a:cxnLst/>
            <a:rect l="0" t="0" r="0" b="0"/>
            <a:pathLst>
              <a:path w="51054" h="38862" extrusionOk="0">
                <a:moveTo>
                  <a:pt x="0" y="38862"/>
                </a:moveTo>
                <a:cubicBezTo>
                  <a:pt x="5334" y="36131"/>
                  <a:pt x="23495" y="28956"/>
                  <a:pt x="32004" y="22479"/>
                </a:cubicBezTo>
                <a:cubicBezTo>
                  <a:pt x="40513" y="16002"/>
                  <a:pt x="47879" y="3746"/>
                  <a:pt x="51054" y="0"/>
                </a:cubicBezTo>
              </a:path>
            </a:pathLst>
          </a:custGeom>
          <a:noFill/>
          <a:ln w="19050" cap="flat" cmpd="sng">
            <a:solidFill>
              <a:srgbClr val="FF0000"/>
            </a:solidFill>
            <a:prstDash val="solid"/>
            <a:round/>
            <a:headEnd type="none" w="lg" len="lg"/>
            <a:tailEnd type="stealth" w="lg" len="lg"/>
          </a:ln>
        </p:spPr>
      </p:sp>
      <p:sp>
        <p:nvSpPr>
          <p:cNvPr id="744" name="Shape 744"/>
          <p:cNvSpPr/>
          <p:nvPr/>
        </p:nvSpPr>
        <p:spPr>
          <a:xfrm>
            <a:off x="6200775" y="2314575"/>
            <a:ext cx="590550" cy="390525"/>
          </a:xfrm>
          <a:custGeom>
            <a:avLst/>
            <a:gdLst/>
            <a:ahLst/>
            <a:cxnLst/>
            <a:rect l="0" t="0" r="0" b="0"/>
            <a:pathLst>
              <a:path w="23622" h="15621" extrusionOk="0">
                <a:moveTo>
                  <a:pt x="23622" y="15621"/>
                </a:moveTo>
                <a:cubicBezTo>
                  <a:pt x="21526" y="13589"/>
                  <a:pt x="14986" y="6032"/>
                  <a:pt x="11049" y="3429"/>
                </a:cubicBezTo>
                <a:cubicBezTo>
                  <a:pt x="7112" y="825"/>
                  <a:pt x="1841" y="571"/>
                  <a:pt x="0" y="0"/>
                </a:cubicBezTo>
              </a:path>
            </a:pathLst>
          </a:custGeom>
          <a:noFill/>
          <a:ln w="19050" cap="flat" cmpd="sng">
            <a:solidFill>
              <a:srgbClr val="FF0000"/>
            </a:solidFill>
            <a:prstDash val="solid"/>
            <a:round/>
            <a:headEnd type="none" w="lg" len="lg"/>
            <a:tailEnd type="stealth" w="lg" len="lg"/>
          </a:ln>
        </p:spPr>
      </p:sp>
      <p:sp>
        <p:nvSpPr>
          <p:cNvPr id="745" name="Shape 745"/>
          <p:cNvSpPr/>
          <p:nvPr/>
        </p:nvSpPr>
        <p:spPr>
          <a:xfrm>
            <a:off x="5629275" y="2371725"/>
            <a:ext cx="1162025" cy="809636"/>
          </a:xfrm>
          <a:custGeom>
            <a:avLst/>
            <a:gdLst/>
            <a:ahLst/>
            <a:cxnLst/>
            <a:rect l="0" t="0" r="0" b="0"/>
            <a:pathLst>
              <a:path w="23622" h="15621" extrusionOk="0">
                <a:moveTo>
                  <a:pt x="23622" y="15621"/>
                </a:moveTo>
                <a:cubicBezTo>
                  <a:pt x="21526" y="13589"/>
                  <a:pt x="14986" y="6032"/>
                  <a:pt x="11049" y="3429"/>
                </a:cubicBezTo>
                <a:cubicBezTo>
                  <a:pt x="7112" y="825"/>
                  <a:pt x="1841" y="571"/>
                  <a:pt x="0" y="0"/>
                </a:cubicBezTo>
              </a:path>
            </a:pathLst>
          </a:custGeom>
          <a:noFill/>
          <a:ln w="19050" cap="flat" cmpd="sng">
            <a:solidFill>
              <a:srgbClr val="FF0000"/>
            </a:solidFill>
            <a:prstDash val="solid"/>
            <a:round/>
            <a:headEnd type="none" w="lg" len="lg"/>
            <a:tailEnd type="stealth" w="lg" len="lg"/>
          </a:ln>
        </p:spPr>
      </p:sp>
      <p:sp>
        <p:nvSpPr>
          <p:cNvPr id="746" name="Shape 746"/>
          <p:cNvSpPr/>
          <p:nvPr/>
        </p:nvSpPr>
        <p:spPr>
          <a:xfrm>
            <a:off x="3352800" y="1504950"/>
            <a:ext cx="723900" cy="571500"/>
          </a:xfrm>
          <a:custGeom>
            <a:avLst/>
            <a:gdLst/>
            <a:ahLst/>
            <a:cxnLst/>
            <a:rect l="0" t="0" r="0" b="0"/>
            <a:pathLst>
              <a:path w="28956" h="22860" extrusionOk="0">
                <a:moveTo>
                  <a:pt x="0" y="0"/>
                </a:moveTo>
                <a:cubicBezTo>
                  <a:pt x="4191" y="1397"/>
                  <a:pt x="20320" y="4572"/>
                  <a:pt x="25146" y="8382"/>
                </a:cubicBezTo>
                <a:cubicBezTo>
                  <a:pt x="29972" y="12192"/>
                  <a:pt x="28321" y="20447"/>
                  <a:pt x="28956" y="22860"/>
                </a:cubicBezTo>
              </a:path>
            </a:pathLst>
          </a:custGeom>
          <a:noFill/>
          <a:ln w="19050" cap="flat" cmpd="sng">
            <a:solidFill>
              <a:srgbClr val="FF0000"/>
            </a:solidFill>
            <a:prstDash val="solid"/>
            <a:round/>
            <a:headEnd type="none" w="lg" len="lg"/>
            <a:tailEnd type="stealth" w="lg" len="lg"/>
          </a:ln>
        </p:spPr>
      </p:sp>
      <p:sp>
        <p:nvSpPr>
          <p:cNvPr id="747" name="Shape 747"/>
          <p:cNvSpPr/>
          <p:nvPr/>
        </p:nvSpPr>
        <p:spPr>
          <a:xfrm>
            <a:off x="4191000" y="1419225"/>
            <a:ext cx="714375" cy="771525"/>
          </a:xfrm>
          <a:custGeom>
            <a:avLst/>
            <a:gdLst/>
            <a:ahLst/>
            <a:cxnLst/>
            <a:rect l="0" t="0" r="0" b="0"/>
            <a:pathLst>
              <a:path w="28575" h="30861" extrusionOk="0">
                <a:moveTo>
                  <a:pt x="28575" y="0"/>
                </a:moveTo>
                <a:cubicBezTo>
                  <a:pt x="24638" y="2286"/>
                  <a:pt x="9715" y="8572"/>
                  <a:pt x="4953" y="13716"/>
                </a:cubicBezTo>
                <a:cubicBezTo>
                  <a:pt x="190" y="18859"/>
                  <a:pt x="825" y="28003"/>
                  <a:pt x="0" y="30861"/>
                </a:cubicBezTo>
              </a:path>
            </a:pathLst>
          </a:custGeom>
          <a:noFill/>
          <a:ln w="19050" cap="flat" cmpd="sng">
            <a:solidFill>
              <a:srgbClr val="FF0000"/>
            </a:solidFill>
            <a:prstDash val="solid"/>
            <a:round/>
            <a:headEnd type="none" w="lg" len="lg"/>
            <a:tailEnd type="none" w="lg" len="lg"/>
          </a:ln>
        </p:spPr>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Improve Effective </a:t>
            </a:r>
            <a:r>
              <a:rPr lang="en-US" altLang="zh-CN" dirty="0"/>
              <a:t>B</a:t>
            </a:r>
            <a:r>
              <a:rPr lang="en-US" altLang="zh-CN" dirty="0" smtClean="0"/>
              <a:t>andwidth by Increasing </a:t>
            </a:r>
            <a:endParaRPr lang="zh-CN" altLang="en-US" dirty="0"/>
          </a:p>
        </p:txBody>
      </p:sp>
      <p:pic>
        <p:nvPicPr>
          <p:cNvPr id="6" name="图片 5"/>
          <p:cNvPicPr>
            <a:picLocks noChangeAspect="1"/>
          </p:cNvPicPr>
          <p:nvPr/>
        </p:nvPicPr>
        <p:blipFill>
          <a:blip r:embed="rId2"/>
          <a:stretch>
            <a:fillRect/>
          </a:stretch>
        </p:blipFill>
        <p:spPr>
          <a:xfrm>
            <a:off x="482138" y="1247775"/>
            <a:ext cx="2024912" cy="3670058"/>
          </a:xfrm>
          <a:prstGeom prst="rect">
            <a:avLst/>
          </a:prstGeom>
        </p:spPr>
      </p:pic>
      <p:pic>
        <p:nvPicPr>
          <p:cNvPr id="7" name="图片 6"/>
          <p:cNvPicPr>
            <a:picLocks noChangeAspect="1"/>
          </p:cNvPicPr>
          <p:nvPr/>
        </p:nvPicPr>
        <p:blipFill>
          <a:blip r:embed="rId3"/>
          <a:stretch>
            <a:fillRect/>
          </a:stretch>
        </p:blipFill>
        <p:spPr>
          <a:xfrm>
            <a:off x="3101513" y="1132026"/>
            <a:ext cx="2041988" cy="3701006"/>
          </a:xfrm>
          <a:prstGeom prst="rect">
            <a:avLst/>
          </a:prstGeom>
        </p:spPr>
      </p:pic>
      <p:pic>
        <p:nvPicPr>
          <p:cNvPr id="8" name="图片 7"/>
          <p:cNvPicPr>
            <a:picLocks noChangeAspect="1"/>
          </p:cNvPicPr>
          <p:nvPr/>
        </p:nvPicPr>
        <p:blipFill>
          <a:blip r:embed="rId4"/>
          <a:stretch>
            <a:fillRect/>
          </a:stretch>
        </p:blipFill>
        <p:spPr>
          <a:xfrm>
            <a:off x="5655242" y="1247775"/>
            <a:ext cx="3239579" cy="3585257"/>
          </a:xfrm>
          <a:prstGeom prst="rect">
            <a:avLst/>
          </a:prstGeom>
        </p:spPr>
      </p:pic>
    </p:spTree>
    <p:extLst>
      <p:ext uri="{BB962C8B-B14F-4D97-AF65-F5344CB8AC3E}">
        <p14:creationId xmlns:p14="http://schemas.microsoft.com/office/powerpoint/2010/main" val="1067424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Comparison with </a:t>
            </a:r>
            <a:r>
              <a:rPr lang="en-US" altLang="zh-CN" dirty="0" smtClean="0"/>
              <a:t>Other </a:t>
            </a:r>
            <a:r>
              <a:rPr lang="en-US" altLang="zh-CN" dirty="0"/>
              <a:t>FPGA </a:t>
            </a:r>
            <a:r>
              <a:rPr lang="en-US" altLang="zh-CN" dirty="0" smtClean="0"/>
              <a:t>Work</a:t>
            </a:r>
            <a:endParaRPr lang="zh-CN" altLang="en-US" dirty="0"/>
          </a:p>
        </p:txBody>
      </p:sp>
      <p:pic>
        <p:nvPicPr>
          <p:cNvPr id="4" name="图片 3"/>
          <p:cNvPicPr>
            <a:picLocks noChangeAspect="1"/>
          </p:cNvPicPr>
          <p:nvPr/>
        </p:nvPicPr>
        <p:blipFill>
          <a:blip r:embed="rId2"/>
          <a:stretch>
            <a:fillRect/>
          </a:stretch>
        </p:blipFill>
        <p:spPr>
          <a:xfrm>
            <a:off x="742949" y="1371599"/>
            <a:ext cx="7215319" cy="2476501"/>
          </a:xfrm>
          <a:prstGeom prst="rect">
            <a:avLst/>
          </a:prstGeom>
        </p:spPr>
      </p:pic>
      <p:sp>
        <p:nvSpPr>
          <p:cNvPr id="5" name="文本框 4"/>
          <p:cNvSpPr txBox="1"/>
          <p:nvPr/>
        </p:nvSpPr>
        <p:spPr>
          <a:xfrm>
            <a:off x="42976" y="4374059"/>
            <a:ext cx="9144000" cy="769441"/>
          </a:xfrm>
          <a:prstGeom prst="rect">
            <a:avLst/>
          </a:prstGeom>
          <a:noFill/>
        </p:spPr>
        <p:txBody>
          <a:bodyPr wrap="square" rtlCol="0">
            <a:spAutoFit/>
          </a:bodyPr>
          <a:lstStyle/>
          <a:p>
            <a:r>
              <a:rPr lang="en-US" altLang="zh-CN" sz="1100" dirty="0" smtClean="0"/>
              <a:t>[1] </a:t>
            </a:r>
            <a:r>
              <a:rPr lang="en-US" altLang="zh-CN" sz="1100" dirty="0"/>
              <a:t>C. Zhang et al., “Optimizing </a:t>
            </a:r>
            <a:r>
              <a:rPr lang="en-US" altLang="zh-CN" sz="1100" dirty="0" err="1"/>
              <a:t>fpga</a:t>
            </a:r>
            <a:r>
              <a:rPr lang="en-US" altLang="zh-CN" sz="1100" dirty="0"/>
              <a:t>-based accelerator design for deep </a:t>
            </a:r>
            <a:r>
              <a:rPr lang="en-US" altLang="zh-CN" sz="1100" dirty="0" smtClean="0"/>
              <a:t>convolutional neural </a:t>
            </a:r>
            <a:r>
              <a:rPr lang="en-US" altLang="zh-CN" sz="1100" dirty="0"/>
              <a:t>networks,” in FPGA. ACM, 2015, pp. 161–170</a:t>
            </a:r>
            <a:r>
              <a:rPr lang="en-US" altLang="zh-CN" sz="1100" dirty="0" smtClean="0"/>
              <a:t>.</a:t>
            </a:r>
          </a:p>
          <a:p>
            <a:r>
              <a:rPr lang="en-US" altLang="zh-CN" sz="1100" dirty="0" smtClean="0"/>
              <a:t>[2] </a:t>
            </a:r>
            <a:r>
              <a:rPr lang="en-US" altLang="zh-CN" sz="1100" dirty="0"/>
              <a:t>J. </a:t>
            </a:r>
            <a:r>
              <a:rPr lang="en-US" altLang="zh-CN" sz="1100" dirty="0" err="1"/>
              <a:t>Qiu</a:t>
            </a:r>
            <a:r>
              <a:rPr lang="en-US" altLang="zh-CN" sz="1100" dirty="0"/>
              <a:t> et al., “Going deeper with embedded </a:t>
            </a:r>
            <a:r>
              <a:rPr lang="en-US" altLang="zh-CN" sz="1100" dirty="0" err="1"/>
              <a:t>fpga</a:t>
            </a:r>
            <a:r>
              <a:rPr lang="en-US" altLang="zh-CN" sz="1100" dirty="0"/>
              <a:t> platform for convolutional </a:t>
            </a:r>
            <a:r>
              <a:rPr lang="en-US" altLang="zh-CN" sz="1100" dirty="0" smtClean="0"/>
              <a:t>neural network</a:t>
            </a:r>
            <a:r>
              <a:rPr lang="en-US" altLang="zh-CN" sz="1100" dirty="0"/>
              <a:t>,” in FPGA. ACM, 2016, pp. 26–35.</a:t>
            </a:r>
            <a:r>
              <a:rPr lang="en-US" altLang="zh-CN" sz="1100" dirty="0" smtClean="0"/>
              <a:t> </a:t>
            </a:r>
          </a:p>
          <a:p>
            <a:r>
              <a:rPr lang="en-US" altLang="zh-CN" sz="1100" dirty="0" smtClean="0"/>
              <a:t>[3] </a:t>
            </a:r>
            <a:r>
              <a:rPr lang="en-US" altLang="zh-CN" sz="1100" dirty="0"/>
              <a:t>N. </a:t>
            </a:r>
            <a:r>
              <a:rPr lang="en-US" altLang="zh-CN" sz="1100" dirty="0" err="1"/>
              <a:t>Suda</a:t>
            </a:r>
            <a:r>
              <a:rPr lang="en-US" altLang="zh-CN" sz="1100" dirty="0"/>
              <a:t> et al., “Throughput-optimized </a:t>
            </a:r>
            <a:r>
              <a:rPr lang="en-US" altLang="zh-CN" sz="1100" dirty="0" err="1"/>
              <a:t>opencl</a:t>
            </a:r>
            <a:r>
              <a:rPr lang="en-US" altLang="zh-CN" sz="1100" dirty="0"/>
              <a:t>-based </a:t>
            </a:r>
            <a:r>
              <a:rPr lang="en-US" altLang="zh-CN" sz="1100" dirty="0" err="1"/>
              <a:t>fpga</a:t>
            </a:r>
            <a:r>
              <a:rPr lang="en-US" altLang="zh-CN" sz="1100" dirty="0"/>
              <a:t> accelerator for </a:t>
            </a:r>
            <a:r>
              <a:rPr lang="en-US" altLang="zh-CN" sz="1100" dirty="0" smtClean="0"/>
              <a:t>largescale convolutional </a:t>
            </a:r>
            <a:r>
              <a:rPr lang="en-US" altLang="zh-CN" sz="1100" dirty="0"/>
              <a:t>neural networks,” in FPGA. ACM, 2016, pp. 16–25.</a:t>
            </a:r>
            <a:endParaRPr lang="zh-CN" altLang="en-US" sz="1100" dirty="0"/>
          </a:p>
        </p:txBody>
      </p:sp>
      <p:sp>
        <p:nvSpPr>
          <p:cNvPr id="7" name="矩形 6"/>
          <p:cNvSpPr/>
          <p:nvPr/>
        </p:nvSpPr>
        <p:spPr>
          <a:xfrm>
            <a:off x="3233738" y="1482708"/>
            <a:ext cx="320306"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257675" y="1482708"/>
            <a:ext cx="320306"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281612" y="1482708"/>
            <a:ext cx="363169" cy="16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231538" y="1410591"/>
            <a:ext cx="383438" cy="307777"/>
          </a:xfrm>
          <a:prstGeom prst="rect">
            <a:avLst/>
          </a:prstGeom>
          <a:noFill/>
        </p:spPr>
        <p:txBody>
          <a:bodyPr wrap="none" rtlCol="0">
            <a:spAutoFit/>
          </a:bodyPr>
          <a:lstStyle/>
          <a:p>
            <a:r>
              <a:rPr lang="en-US" altLang="zh-CN" dirty="0" smtClean="0"/>
              <a:t>[2]</a:t>
            </a:r>
            <a:endParaRPr lang="zh-CN" altLang="en-US" dirty="0"/>
          </a:p>
        </p:txBody>
      </p:sp>
      <p:sp>
        <p:nvSpPr>
          <p:cNvPr id="11" name="文本框 10"/>
          <p:cNvSpPr txBox="1"/>
          <p:nvPr/>
        </p:nvSpPr>
        <p:spPr>
          <a:xfrm>
            <a:off x="5292470" y="1410590"/>
            <a:ext cx="383438" cy="307777"/>
          </a:xfrm>
          <a:prstGeom prst="rect">
            <a:avLst/>
          </a:prstGeom>
          <a:noFill/>
        </p:spPr>
        <p:txBody>
          <a:bodyPr wrap="none" rtlCol="0">
            <a:spAutoFit/>
          </a:bodyPr>
          <a:lstStyle/>
          <a:p>
            <a:r>
              <a:rPr lang="en-US" altLang="zh-CN" dirty="0" smtClean="0"/>
              <a:t>[3]</a:t>
            </a:r>
            <a:endParaRPr lang="zh-CN" altLang="en-US" dirty="0"/>
          </a:p>
        </p:txBody>
      </p:sp>
      <p:sp>
        <p:nvSpPr>
          <p:cNvPr id="12" name="文本框 11"/>
          <p:cNvSpPr txBox="1"/>
          <p:nvPr/>
        </p:nvSpPr>
        <p:spPr>
          <a:xfrm>
            <a:off x="3181464" y="1410589"/>
            <a:ext cx="383438" cy="307777"/>
          </a:xfrm>
          <a:prstGeom prst="rect">
            <a:avLst/>
          </a:prstGeom>
          <a:noFill/>
        </p:spPr>
        <p:txBody>
          <a:bodyPr wrap="none" rtlCol="0">
            <a:spAutoFit/>
          </a:bodyPr>
          <a:lstStyle/>
          <a:p>
            <a:r>
              <a:rPr lang="en-US" altLang="zh-CN" dirty="0" smtClean="0"/>
              <a:t>[1]</a:t>
            </a:r>
            <a:endParaRPr lang="zh-CN" altLang="en-US" dirty="0"/>
          </a:p>
        </p:txBody>
      </p:sp>
      <p:graphicFrame>
        <p:nvGraphicFramePr>
          <p:cNvPr id="3" name="表格 2"/>
          <p:cNvGraphicFramePr>
            <a:graphicFrameLocks noGrp="1"/>
          </p:cNvGraphicFramePr>
          <p:nvPr>
            <p:extLst>
              <p:ext uri="{D42A27DB-BD31-4B8C-83A1-F6EECF244321}">
                <p14:modId xmlns:p14="http://schemas.microsoft.com/office/powerpoint/2010/main" val="2972532518"/>
              </p:ext>
            </p:extLst>
          </p:nvPr>
        </p:nvGraphicFramePr>
        <p:xfrm>
          <a:off x="816833" y="2653390"/>
          <a:ext cx="7067550" cy="30480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089150">
                  <a:extLst>
                    <a:ext uri="{9D8B030D-6E8A-4147-A177-3AD203B41FA5}">
                      <a16:colId xmlns:a16="http://schemas.microsoft.com/office/drawing/2014/main" xmlns="" val="2735939427"/>
                    </a:ext>
                  </a:extLst>
                </a:gridCol>
                <a:gridCol w="977900">
                  <a:extLst>
                    <a:ext uri="{9D8B030D-6E8A-4147-A177-3AD203B41FA5}">
                      <a16:colId xmlns:a16="http://schemas.microsoft.com/office/drawing/2014/main" xmlns="" val="1512168855"/>
                    </a:ext>
                  </a:extLst>
                </a:gridCol>
                <a:gridCol w="1060450">
                  <a:extLst>
                    <a:ext uri="{9D8B030D-6E8A-4147-A177-3AD203B41FA5}">
                      <a16:colId xmlns:a16="http://schemas.microsoft.com/office/drawing/2014/main" xmlns="" val="3938381176"/>
                    </a:ext>
                  </a:extLst>
                </a:gridCol>
                <a:gridCol w="1031017">
                  <a:extLst>
                    <a:ext uri="{9D8B030D-6E8A-4147-A177-3AD203B41FA5}">
                      <a16:colId xmlns:a16="http://schemas.microsoft.com/office/drawing/2014/main" xmlns="" val="3426740052"/>
                    </a:ext>
                  </a:extLst>
                </a:gridCol>
                <a:gridCol w="1085850">
                  <a:extLst>
                    <a:ext uri="{9D8B030D-6E8A-4147-A177-3AD203B41FA5}">
                      <a16:colId xmlns:a16="http://schemas.microsoft.com/office/drawing/2014/main" xmlns="" val="4087415564"/>
                    </a:ext>
                  </a:extLst>
                </a:gridCol>
                <a:gridCol w="823183">
                  <a:extLst>
                    <a:ext uri="{9D8B030D-6E8A-4147-A177-3AD203B41FA5}">
                      <a16:colId xmlns:a16="http://schemas.microsoft.com/office/drawing/2014/main" xmlns="" val="913026490"/>
                    </a:ext>
                  </a:extLst>
                </a:gridCol>
              </a:tblGrid>
              <a:tr h="222360">
                <a:tc>
                  <a:txBody>
                    <a:bodyPr/>
                    <a:lstStyle/>
                    <a:p>
                      <a:r>
                        <a:rPr lang="en-US" altLang="zh-CN" dirty="0" smtClean="0">
                          <a:solidFill>
                            <a:schemeClr val="bg1"/>
                          </a:solidFill>
                        </a:rPr>
                        <a:t>DSP #</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2240</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780</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1963</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1058</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2833</a:t>
                      </a:r>
                      <a:endParaRPr lang="zh-CN" altLang="en-US" dirty="0">
                        <a:solidFill>
                          <a:schemeClr val="bg1"/>
                        </a:solidFill>
                      </a:endParaRPr>
                    </a:p>
                  </a:txBody>
                  <a:tcPr>
                    <a:solidFill>
                      <a:schemeClr val="accent5"/>
                    </a:solidFill>
                  </a:tcPr>
                </a:tc>
                <a:extLst>
                  <a:ext uri="{0D108BD9-81ED-4DB2-BD59-A6C34878D82A}">
                    <a16:rowId xmlns:a16="http://schemas.microsoft.com/office/drawing/2014/main" xmlns="" val="2551607482"/>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2611718248"/>
              </p:ext>
            </p:extLst>
          </p:nvPr>
        </p:nvGraphicFramePr>
        <p:xfrm>
          <a:off x="816833" y="3101092"/>
          <a:ext cx="7067550" cy="30480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089150">
                  <a:extLst>
                    <a:ext uri="{9D8B030D-6E8A-4147-A177-3AD203B41FA5}">
                      <a16:colId xmlns:a16="http://schemas.microsoft.com/office/drawing/2014/main" xmlns="" val="2735939427"/>
                    </a:ext>
                  </a:extLst>
                </a:gridCol>
                <a:gridCol w="977900">
                  <a:extLst>
                    <a:ext uri="{9D8B030D-6E8A-4147-A177-3AD203B41FA5}">
                      <a16:colId xmlns:a16="http://schemas.microsoft.com/office/drawing/2014/main" xmlns="" val="1512168855"/>
                    </a:ext>
                  </a:extLst>
                </a:gridCol>
                <a:gridCol w="1060450">
                  <a:extLst>
                    <a:ext uri="{9D8B030D-6E8A-4147-A177-3AD203B41FA5}">
                      <a16:colId xmlns:a16="http://schemas.microsoft.com/office/drawing/2014/main" xmlns="" val="3938381176"/>
                    </a:ext>
                  </a:extLst>
                </a:gridCol>
                <a:gridCol w="1031017">
                  <a:extLst>
                    <a:ext uri="{9D8B030D-6E8A-4147-A177-3AD203B41FA5}">
                      <a16:colId xmlns:a16="http://schemas.microsoft.com/office/drawing/2014/main" xmlns="" val="3426740052"/>
                    </a:ext>
                  </a:extLst>
                </a:gridCol>
                <a:gridCol w="1085850">
                  <a:extLst>
                    <a:ext uri="{9D8B030D-6E8A-4147-A177-3AD203B41FA5}">
                      <a16:colId xmlns:a16="http://schemas.microsoft.com/office/drawing/2014/main" xmlns="" val="4087415564"/>
                    </a:ext>
                  </a:extLst>
                </a:gridCol>
                <a:gridCol w="823183">
                  <a:extLst>
                    <a:ext uri="{9D8B030D-6E8A-4147-A177-3AD203B41FA5}">
                      <a16:colId xmlns:a16="http://schemas.microsoft.com/office/drawing/2014/main" xmlns="" val="913026490"/>
                    </a:ext>
                  </a:extLst>
                </a:gridCol>
              </a:tblGrid>
              <a:tr h="253945">
                <a:tc>
                  <a:txBody>
                    <a:bodyPr/>
                    <a:lstStyle/>
                    <a:p>
                      <a:r>
                        <a:rPr lang="en-US" altLang="zh-CN" dirty="0" smtClean="0">
                          <a:solidFill>
                            <a:schemeClr val="bg1"/>
                          </a:solidFill>
                        </a:rPr>
                        <a:t>CONV</a:t>
                      </a:r>
                      <a:r>
                        <a:rPr lang="en-US" altLang="zh-CN" baseline="0" dirty="0" smtClean="0">
                          <a:solidFill>
                            <a:schemeClr val="bg1"/>
                          </a:solidFill>
                        </a:rPr>
                        <a:t> </a:t>
                      </a:r>
                      <a:r>
                        <a:rPr lang="en-US" altLang="zh-CN" dirty="0" smtClean="0">
                          <a:solidFill>
                            <a:schemeClr val="bg1"/>
                          </a:solidFill>
                        </a:rPr>
                        <a:t>GOPS</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61.6</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187.8</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136.5</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310</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488</a:t>
                      </a:r>
                      <a:endParaRPr lang="zh-CN" altLang="en-US" dirty="0">
                        <a:solidFill>
                          <a:schemeClr val="bg1"/>
                        </a:solidFill>
                      </a:endParaRPr>
                    </a:p>
                  </a:txBody>
                  <a:tcPr>
                    <a:solidFill>
                      <a:schemeClr val="accent5"/>
                    </a:solidFill>
                  </a:tcPr>
                </a:tc>
                <a:extLst>
                  <a:ext uri="{0D108BD9-81ED-4DB2-BD59-A6C34878D82A}">
                    <a16:rowId xmlns:a16="http://schemas.microsoft.com/office/drawing/2014/main" xmlns="" val="2551607482"/>
                  </a:ext>
                </a:extLst>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681490309"/>
              </p:ext>
            </p:extLst>
          </p:nvPr>
        </p:nvGraphicFramePr>
        <p:xfrm>
          <a:off x="816833" y="3783454"/>
          <a:ext cx="7067550" cy="30480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089150">
                  <a:extLst>
                    <a:ext uri="{9D8B030D-6E8A-4147-A177-3AD203B41FA5}">
                      <a16:colId xmlns:a16="http://schemas.microsoft.com/office/drawing/2014/main" xmlns="" val="2735939427"/>
                    </a:ext>
                  </a:extLst>
                </a:gridCol>
                <a:gridCol w="977900">
                  <a:extLst>
                    <a:ext uri="{9D8B030D-6E8A-4147-A177-3AD203B41FA5}">
                      <a16:colId xmlns:a16="http://schemas.microsoft.com/office/drawing/2014/main" xmlns="" val="1512168855"/>
                    </a:ext>
                  </a:extLst>
                </a:gridCol>
                <a:gridCol w="1060450">
                  <a:extLst>
                    <a:ext uri="{9D8B030D-6E8A-4147-A177-3AD203B41FA5}">
                      <a16:colId xmlns:a16="http://schemas.microsoft.com/office/drawing/2014/main" xmlns="" val="3938381176"/>
                    </a:ext>
                  </a:extLst>
                </a:gridCol>
                <a:gridCol w="1031017">
                  <a:extLst>
                    <a:ext uri="{9D8B030D-6E8A-4147-A177-3AD203B41FA5}">
                      <a16:colId xmlns:a16="http://schemas.microsoft.com/office/drawing/2014/main" xmlns="" val="3426740052"/>
                    </a:ext>
                  </a:extLst>
                </a:gridCol>
                <a:gridCol w="1085850">
                  <a:extLst>
                    <a:ext uri="{9D8B030D-6E8A-4147-A177-3AD203B41FA5}">
                      <a16:colId xmlns:a16="http://schemas.microsoft.com/office/drawing/2014/main" xmlns="" val="4087415564"/>
                    </a:ext>
                  </a:extLst>
                </a:gridCol>
                <a:gridCol w="823183">
                  <a:extLst>
                    <a:ext uri="{9D8B030D-6E8A-4147-A177-3AD203B41FA5}">
                      <a16:colId xmlns:a16="http://schemas.microsoft.com/office/drawing/2014/main" xmlns="" val="913026490"/>
                    </a:ext>
                  </a:extLst>
                </a:gridCol>
              </a:tblGrid>
              <a:tr h="253945">
                <a:tc>
                  <a:txBody>
                    <a:bodyPr/>
                    <a:lstStyle/>
                    <a:p>
                      <a:r>
                        <a:rPr lang="en-US" altLang="zh-CN" dirty="0" smtClean="0">
                          <a:solidFill>
                            <a:schemeClr val="bg1"/>
                          </a:solidFill>
                        </a:rPr>
                        <a:t>GOPS/DSP</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0.0275</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0.241</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0.069</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0.293</a:t>
                      </a:r>
                      <a:endParaRPr lang="zh-CN" altLang="en-US" dirty="0">
                        <a:solidFill>
                          <a:schemeClr val="bg1"/>
                        </a:solidFill>
                      </a:endParaRPr>
                    </a:p>
                  </a:txBody>
                  <a:tcPr>
                    <a:solidFill>
                      <a:schemeClr val="accent5"/>
                    </a:solidFill>
                  </a:tcPr>
                </a:tc>
                <a:tc>
                  <a:txBody>
                    <a:bodyPr/>
                    <a:lstStyle/>
                    <a:p>
                      <a:pPr algn="ctr"/>
                      <a:r>
                        <a:rPr lang="en-US" altLang="zh-CN" dirty="0" smtClean="0">
                          <a:solidFill>
                            <a:schemeClr val="bg1"/>
                          </a:solidFill>
                        </a:rPr>
                        <a:t>0.17</a:t>
                      </a:r>
                      <a:endParaRPr lang="zh-CN" altLang="en-US" dirty="0">
                        <a:solidFill>
                          <a:schemeClr val="bg1"/>
                        </a:solidFill>
                      </a:endParaRPr>
                    </a:p>
                  </a:txBody>
                  <a:tcPr>
                    <a:solidFill>
                      <a:schemeClr val="accent5"/>
                    </a:solidFill>
                  </a:tcPr>
                </a:tc>
                <a:extLst>
                  <a:ext uri="{0D108BD9-81ED-4DB2-BD59-A6C34878D82A}">
                    <a16:rowId xmlns:a16="http://schemas.microsoft.com/office/drawing/2014/main" xmlns="" val="2551607482"/>
                  </a:ext>
                </a:extLst>
              </a:tr>
            </a:tbl>
          </a:graphicData>
        </a:graphic>
      </p:graphicFrame>
    </p:spTree>
    <p:extLst>
      <p:ext uri="{BB962C8B-B14F-4D97-AF65-F5344CB8AC3E}">
        <p14:creationId xmlns:p14="http://schemas.microsoft.com/office/powerpoint/2010/main" val="319315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264050"/>
            <a:ext cx="8832300" cy="5727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2300" dirty="0"/>
              <a:t>Challenge 1: </a:t>
            </a:r>
            <a:r>
              <a:rPr lang="en-US" altLang="zh-CN" sz="2300" dirty="0" smtClean="0"/>
              <a:t>Various Convolution Kernel &amp; Layer Configurations</a:t>
            </a:r>
            <a:endParaRPr lang="en" sz="2300" dirty="0"/>
          </a:p>
        </p:txBody>
      </p:sp>
      <p:sp>
        <p:nvSpPr>
          <p:cNvPr id="162" name="Shape 162"/>
          <p:cNvSpPr txBox="1"/>
          <p:nvPr/>
        </p:nvSpPr>
        <p:spPr>
          <a:xfrm>
            <a:off x="466725" y="952499"/>
            <a:ext cx="8472000" cy="1498513"/>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dirty="0">
                <a:solidFill>
                  <a:schemeClr val="dk1"/>
                </a:solidFill>
              </a:rPr>
              <a:t>Network definitions (&amp; layer parameters) change according to applications</a:t>
            </a:r>
          </a:p>
          <a:p>
            <a:pPr marL="914400" lvl="1" indent="-228600" rtl="0">
              <a:spcBef>
                <a:spcPts val="0"/>
              </a:spcBef>
              <a:buChar char="○"/>
            </a:pPr>
            <a:r>
              <a:rPr lang="en" dirty="0"/>
              <a:t>CNNs are getting deeper, more precision achieved with deeper network</a:t>
            </a:r>
          </a:p>
          <a:p>
            <a:pPr marL="914400" lvl="1" indent="-228600" rtl="0">
              <a:spcBef>
                <a:spcPts val="0"/>
              </a:spcBef>
              <a:buClr>
                <a:schemeClr val="dk1"/>
              </a:buClr>
              <a:buChar char="○"/>
            </a:pPr>
            <a:r>
              <a:rPr lang="en" dirty="0">
                <a:solidFill>
                  <a:schemeClr val="dk1"/>
                </a:solidFill>
              </a:rPr>
              <a:t>Network parameters vary across layers, many user definable parameters</a:t>
            </a:r>
          </a:p>
          <a:p>
            <a:pPr marL="457200" lvl="0" indent="-342900">
              <a:spcBef>
                <a:spcPts val="0"/>
              </a:spcBef>
              <a:buClr>
                <a:schemeClr val="dk1"/>
              </a:buClr>
              <a:buSzPct val="100000"/>
              <a:buChar char="●"/>
            </a:pPr>
            <a:r>
              <a:rPr lang="en" sz="1800" dirty="0">
                <a:solidFill>
                  <a:schemeClr val="dk1"/>
                </a:solidFill>
              </a:rPr>
              <a:t>Hardware has limited programmability</a:t>
            </a:r>
          </a:p>
          <a:p>
            <a:pPr marL="914400" lvl="1" indent="-228600" rtl="0">
              <a:spcBef>
                <a:spcPts val="0"/>
              </a:spcBef>
              <a:buClr>
                <a:srgbClr val="FF0000"/>
              </a:buClr>
              <a:buChar char="○"/>
            </a:pPr>
            <a:r>
              <a:rPr lang="en" dirty="0">
                <a:solidFill>
                  <a:srgbClr val="FF0000"/>
                </a:solidFill>
              </a:rPr>
              <a:t>Re-synthesize bitstream for each network? </a:t>
            </a:r>
            <a:r>
              <a:rPr lang="en" dirty="0" smtClean="0">
                <a:solidFill>
                  <a:srgbClr val="FF0000"/>
                </a:solidFill>
              </a:rPr>
              <a:t>– Not preferred</a:t>
            </a:r>
          </a:p>
          <a:p>
            <a:pPr marL="914400" lvl="1" indent="-228600" rtl="0">
              <a:spcBef>
                <a:spcPts val="0"/>
              </a:spcBef>
              <a:buClr>
                <a:srgbClr val="FF0000"/>
              </a:buClr>
              <a:buChar char="○"/>
            </a:pPr>
            <a:r>
              <a:rPr lang="en" dirty="0" smtClean="0">
                <a:solidFill>
                  <a:srgbClr val="FF0000"/>
                </a:solidFill>
              </a:rPr>
              <a:t>Re-program FPGA for each layer? – No!</a:t>
            </a:r>
            <a:endParaRPr lang="en" dirty="0">
              <a:solidFill>
                <a:srgbClr val="FF0000"/>
              </a:solidFill>
            </a:endParaRPr>
          </a:p>
        </p:txBody>
      </p:sp>
      <p:grpSp>
        <p:nvGrpSpPr>
          <p:cNvPr id="2" name="组合 1"/>
          <p:cNvGrpSpPr/>
          <p:nvPr/>
        </p:nvGrpSpPr>
        <p:grpSpPr>
          <a:xfrm>
            <a:off x="1282443" y="2433550"/>
            <a:ext cx="6104772" cy="2687637"/>
            <a:chOff x="1282443" y="2433550"/>
            <a:chExt cx="6104772" cy="2687637"/>
          </a:xfrm>
        </p:grpSpPr>
        <p:graphicFrame>
          <p:nvGraphicFramePr>
            <p:cNvPr id="5" name="Chart 4"/>
            <p:cNvGraphicFramePr>
              <a:graphicFrameLocks/>
            </p:cNvGraphicFramePr>
            <p:nvPr>
              <p:extLst>
                <p:ext uri="{D42A27DB-BD31-4B8C-83A1-F6EECF244321}">
                  <p14:modId xmlns:p14="http://schemas.microsoft.com/office/powerpoint/2010/main" val="3244140059"/>
                </p:ext>
              </p:extLst>
            </p:nvPr>
          </p:nvGraphicFramePr>
          <p:xfrm>
            <a:off x="1282443" y="2551025"/>
            <a:ext cx="6104772" cy="2570162"/>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1"/>
            <p:cNvSpPr>
              <a:spLocks noChangeArrowheads="1"/>
            </p:cNvSpPr>
            <p:nvPr/>
          </p:nvSpPr>
          <p:spPr bwMode="auto">
            <a:xfrm>
              <a:off x="7076065" y="2451013"/>
              <a:ext cx="311150" cy="23431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endParaRPr lang="zh-CN" altLang="en-US"/>
            </a:p>
          </p:txBody>
        </p:sp>
        <p:sp>
          <p:nvSpPr>
            <p:cNvPr id="7" name="Rectangle 7"/>
            <p:cNvSpPr>
              <a:spLocks noChangeArrowheads="1"/>
            </p:cNvSpPr>
            <p:nvPr/>
          </p:nvSpPr>
          <p:spPr bwMode="auto">
            <a:xfrm>
              <a:off x="1328938" y="2551025"/>
              <a:ext cx="311150" cy="23431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endParaRPr lang="zh-CN" altLang="en-US"/>
            </a:p>
          </p:txBody>
        </p:sp>
        <p:sp>
          <p:nvSpPr>
            <p:cNvPr id="8" name="Rounded Rectangle 3"/>
            <p:cNvSpPr>
              <a:spLocks noChangeArrowheads="1"/>
            </p:cNvSpPr>
            <p:nvPr/>
          </p:nvSpPr>
          <p:spPr bwMode="auto">
            <a:xfrm>
              <a:off x="1767088" y="4135350"/>
              <a:ext cx="1127125" cy="236537"/>
            </a:xfrm>
            <a:prstGeom prst="roundRect">
              <a:avLst>
                <a:gd name="adj" fmla="val 16667"/>
              </a:avLst>
            </a:prstGeom>
            <a:solidFill>
              <a:srgbClr val="FFFFFF"/>
            </a:solidFill>
            <a:ln w="9525" algn="ctr">
              <a:solidFill>
                <a:schemeClr val="tx1"/>
              </a:solidFill>
              <a:round/>
              <a:headEnd/>
              <a:tailEnd/>
            </a:ln>
          </p:spPr>
          <p:txBody>
            <a:bodyPr anchor="ct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zh-CN" sz="1200" b="0" dirty="0"/>
                <a:t>shallow</a:t>
              </a:r>
              <a:endParaRPr lang="zh-CN" altLang="en-US" sz="1200" b="0" dirty="0"/>
            </a:p>
          </p:txBody>
        </p:sp>
        <p:sp>
          <p:nvSpPr>
            <p:cNvPr id="9" name="Rounded Rectangle 8"/>
            <p:cNvSpPr>
              <a:spLocks noChangeArrowheads="1"/>
            </p:cNvSpPr>
            <p:nvPr/>
          </p:nvSpPr>
          <p:spPr bwMode="auto">
            <a:xfrm>
              <a:off x="3176788" y="4149637"/>
              <a:ext cx="688975" cy="236538"/>
            </a:xfrm>
            <a:prstGeom prst="roundRect">
              <a:avLst>
                <a:gd name="adj" fmla="val 16667"/>
              </a:avLst>
            </a:prstGeom>
            <a:solidFill>
              <a:srgbClr val="FFFFFF"/>
            </a:solidFill>
            <a:ln w="9525" algn="ctr">
              <a:solidFill>
                <a:schemeClr val="tx1"/>
              </a:solidFill>
              <a:round/>
              <a:headEnd/>
              <a:tailEnd/>
            </a:ln>
          </p:spPr>
          <p:txBody>
            <a:bodyPr anchor="ct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zh-CN" sz="1200" b="0"/>
                <a:t>8 layers</a:t>
              </a:r>
              <a:endParaRPr lang="zh-CN" altLang="en-US" sz="1200" b="0"/>
            </a:p>
          </p:txBody>
        </p:sp>
        <p:sp>
          <p:nvSpPr>
            <p:cNvPr id="10" name="Rounded Rectangle 9"/>
            <p:cNvSpPr>
              <a:spLocks noChangeArrowheads="1"/>
            </p:cNvSpPr>
            <p:nvPr/>
          </p:nvSpPr>
          <p:spPr bwMode="auto">
            <a:xfrm>
              <a:off x="3968950" y="4149637"/>
              <a:ext cx="749300" cy="236538"/>
            </a:xfrm>
            <a:prstGeom prst="roundRect">
              <a:avLst>
                <a:gd name="adj" fmla="val 16667"/>
              </a:avLst>
            </a:prstGeom>
            <a:solidFill>
              <a:srgbClr val="FFFFFF"/>
            </a:solidFill>
            <a:ln w="9525" algn="ctr">
              <a:solidFill>
                <a:schemeClr val="tx1"/>
              </a:solidFill>
              <a:round/>
              <a:headEnd/>
              <a:tailEnd/>
            </a:ln>
          </p:spPr>
          <p:txBody>
            <a:bodyPr anchor="ct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zh-CN" sz="1200" b="0"/>
                <a:t>8 layers</a:t>
              </a:r>
              <a:endParaRPr lang="zh-CN" altLang="en-US" sz="1200" b="0"/>
            </a:p>
          </p:txBody>
        </p:sp>
        <p:sp>
          <p:nvSpPr>
            <p:cNvPr id="11" name="Rounded Rectangle 10"/>
            <p:cNvSpPr>
              <a:spLocks noChangeArrowheads="1"/>
            </p:cNvSpPr>
            <p:nvPr/>
          </p:nvSpPr>
          <p:spPr bwMode="auto">
            <a:xfrm>
              <a:off x="4676975" y="3803562"/>
              <a:ext cx="792163" cy="234950"/>
            </a:xfrm>
            <a:prstGeom prst="roundRect">
              <a:avLst>
                <a:gd name="adj" fmla="val 16667"/>
              </a:avLst>
            </a:prstGeom>
            <a:solidFill>
              <a:srgbClr val="FFFFFF"/>
            </a:solidFill>
            <a:ln w="9525" algn="ctr">
              <a:solidFill>
                <a:schemeClr val="tx1"/>
              </a:solidFill>
              <a:round/>
              <a:headEnd/>
              <a:tailEnd/>
            </a:ln>
          </p:spPr>
          <p:txBody>
            <a:bodyPr anchor="ct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zh-CN" sz="1200" b="0"/>
                <a:t>19 layers</a:t>
              </a:r>
              <a:endParaRPr lang="zh-CN" altLang="en-US" sz="1200" b="0"/>
            </a:p>
          </p:txBody>
        </p:sp>
        <p:sp>
          <p:nvSpPr>
            <p:cNvPr id="12" name="Rounded Rectangle 11"/>
            <p:cNvSpPr>
              <a:spLocks noChangeArrowheads="1"/>
            </p:cNvSpPr>
            <p:nvPr/>
          </p:nvSpPr>
          <p:spPr bwMode="auto">
            <a:xfrm>
              <a:off x="5538988" y="3803562"/>
              <a:ext cx="795337" cy="234950"/>
            </a:xfrm>
            <a:prstGeom prst="roundRect">
              <a:avLst>
                <a:gd name="adj" fmla="val 16667"/>
              </a:avLst>
            </a:prstGeom>
            <a:solidFill>
              <a:srgbClr val="FFFFFF"/>
            </a:solidFill>
            <a:ln w="9525" algn="ctr">
              <a:solidFill>
                <a:schemeClr val="tx1"/>
              </a:solidFill>
              <a:round/>
              <a:headEnd/>
              <a:tailEnd/>
            </a:ln>
          </p:spPr>
          <p:txBody>
            <a:bodyPr anchor="ct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zh-CN" sz="1200" b="0"/>
                <a:t>22 layers</a:t>
              </a:r>
              <a:endParaRPr lang="zh-CN" altLang="en-US" sz="1200" b="0"/>
            </a:p>
          </p:txBody>
        </p:sp>
        <p:sp>
          <p:nvSpPr>
            <p:cNvPr id="13" name="Rounded Rectangle 12"/>
            <p:cNvSpPr>
              <a:spLocks noChangeArrowheads="1"/>
            </p:cNvSpPr>
            <p:nvPr/>
          </p:nvSpPr>
          <p:spPr bwMode="auto">
            <a:xfrm>
              <a:off x="6159700" y="2433550"/>
              <a:ext cx="887413" cy="234950"/>
            </a:xfrm>
            <a:prstGeom prst="roundRect">
              <a:avLst>
                <a:gd name="adj" fmla="val 16667"/>
              </a:avLst>
            </a:prstGeom>
            <a:solidFill>
              <a:srgbClr val="FFFFFF"/>
            </a:solidFill>
            <a:ln w="9525" algn="ctr">
              <a:solidFill>
                <a:schemeClr val="tx1"/>
              </a:solidFill>
              <a:round/>
              <a:headEnd/>
              <a:tailEnd/>
            </a:ln>
          </p:spPr>
          <p:txBody>
            <a:bodyPr anchor="ct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zh-CN" sz="1200" b="0"/>
                <a:t>152 layers</a:t>
              </a:r>
              <a:endParaRPr lang="zh-CN" altLang="en-US" sz="1200" b="0"/>
            </a:p>
          </p:txBody>
        </p:sp>
        <p:sp>
          <p:nvSpPr>
            <p:cNvPr id="14" name="TextBox 5"/>
            <p:cNvSpPr txBox="1">
              <a:spLocks noChangeArrowheads="1"/>
            </p:cNvSpPr>
            <p:nvPr/>
          </p:nvSpPr>
          <p:spPr bwMode="auto">
            <a:xfrm>
              <a:off x="1686125" y="2551025"/>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r>
                <a:rPr lang="en-US" altLang="zh-CN" b="0"/>
                <a:t>28.2</a:t>
              </a:r>
              <a:endParaRPr lang="zh-CN" altLang="en-US" b="0"/>
            </a:p>
          </p:txBody>
        </p:sp>
        <p:sp>
          <p:nvSpPr>
            <p:cNvPr id="15" name="TextBox 14"/>
            <p:cNvSpPr txBox="1">
              <a:spLocks noChangeArrowheads="1"/>
            </p:cNvSpPr>
            <p:nvPr/>
          </p:nvSpPr>
          <p:spPr bwMode="auto">
            <a:xfrm>
              <a:off x="2497338" y="2716125"/>
              <a:ext cx="5000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r>
                <a:rPr lang="en-US" altLang="zh-CN" b="0"/>
                <a:t>25.8</a:t>
              </a:r>
              <a:endParaRPr lang="zh-CN" altLang="en-US" b="0"/>
            </a:p>
          </p:txBody>
        </p:sp>
        <p:sp>
          <p:nvSpPr>
            <p:cNvPr id="16" name="TextBox 15"/>
            <p:cNvSpPr txBox="1">
              <a:spLocks noChangeArrowheads="1"/>
            </p:cNvSpPr>
            <p:nvPr/>
          </p:nvSpPr>
          <p:spPr bwMode="auto">
            <a:xfrm>
              <a:off x="3272038" y="3357475"/>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Times New Roman" panose="02020603050405020304" pitchFamily="18" charset="0"/>
                  <a:ea typeface="MS PGothic" panose="020B0600070205080204" pitchFamily="34" charset="-128"/>
                </a:defRPr>
              </a:lvl1pPr>
              <a:lvl2pPr marL="742950" indent="-285750">
                <a:defRPr sz="1400" b="1">
                  <a:solidFill>
                    <a:schemeClr val="tx1"/>
                  </a:solidFill>
                  <a:latin typeface="Times New Roman" panose="02020603050405020304" pitchFamily="18" charset="0"/>
                  <a:ea typeface="MS PGothic" panose="020B0600070205080204" pitchFamily="34" charset="-128"/>
                </a:defRPr>
              </a:lvl2pPr>
              <a:lvl3pPr marL="1143000" indent="-228600">
                <a:defRPr sz="1400" b="1">
                  <a:solidFill>
                    <a:schemeClr val="tx1"/>
                  </a:solidFill>
                  <a:latin typeface="Times New Roman" panose="02020603050405020304" pitchFamily="18" charset="0"/>
                  <a:ea typeface="MS PGothic" panose="020B0600070205080204" pitchFamily="34" charset="-128"/>
                </a:defRPr>
              </a:lvl3pPr>
              <a:lvl4pPr marL="1600200" indent="-228600">
                <a:defRPr sz="1400" b="1">
                  <a:solidFill>
                    <a:schemeClr val="tx1"/>
                  </a:solidFill>
                  <a:latin typeface="Times New Roman" panose="02020603050405020304" pitchFamily="18" charset="0"/>
                  <a:ea typeface="MS PGothic" panose="020B0600070205080204" pitchFamily="34" charset="-128"/>
                </a:defRPr>
              </a:lvl4pPr>
              <a:lvl5pPr marL="2057400" indent="-228600">
                <a:defRPr sz="1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MS PGothic" panose="020B0600070205080204" pitchFamily="34" charset="-128"/>
                </a:defRPr>
              </a:lvl9pPr>
            </a:lstStyle>
            <a:p>
              <a:r>
                <a:rPr lang="en-US" altLang="zh-CN" b="0"/>
                <a:t>16.4</a:t>
              </a:r>
              <a:endParaRPr lang="zh-CN" altLang="en-US" b="0"/>
            </a:p>
          </p:txBody>
        </p:sp>
        <p:sp>
          <p:nvSpPr>
            <p:cNvPr id="17" name="TextBox 14"/>
            <p:cNvSpPr txBox="1">
              <a:spLocks noChangeArrowheads="1"/>
            </p:cNvSpPr>
            <p:nvPr/>
          </p:nvSpPr>
          <p:spPr bwMode="auto">
            <a:xfrm>
              <a:off x="4067375" y="3665450"/>
              <a:ext cx="49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indent="-22860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nSpc>
                  <a:spcPct val="100000"/>
                </a:lnSpc>
                <a:spcBef>
                  <a:spcPct val="0"/>
                </a:spcBef>
                <a:buClrTx/>
                <a:buSzTx/>
                <a:buFontTx/>
                <a:buNone/>
              </a:pPr>
              <a:r>
                <a:rPr lang="en-US" altLang="zh-CN" sz="1400" b="0">
                  <a:latin typeface="Times New Roman" panose="02020603050405020304" pitchFamily="18" charset="0"/>
                </a:rPr>
                <a:t>11.7</a:t>
              </a:r>
              <a:endParaRPr lang="zh-CN" altLang="en-US" sz="1400" b="0">
                <a:latin typeface="Times New Roman" panose="02020603050405020304" pitchFamily="18" charset="0"/>
              </a:endParaRPr>
            </a:p>
          </p:txBody>
        </p:sp>
        <p:sp>
          <p:nvSpPr>
            <p:cNvPr id="18" name="TextBox 14"/>
            <p:cNvSpPr txBox="1">
              <a:spLocks noChangeArrowheads="1"/>
            </p:cNvSpPr>
            <p:nvPr/>
          </p:nvSpPr>
          <p:spPr bwMode="auto">
            <a:xfrm>
              <a:off x="4877000" y="4003587"/>
              <a:ext cx="4079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indent="-22860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nSpc>
                  <a:spcPct val="100000"/>
                </a:lnSpc>
                <a:spcBef>
                  <a:spcPct val="0"/>
                </a:spcBef>
                <a:buClrTx/>
                <a:buSzTx/>
                <a:buFontTx/>
                <a:buNone/>
              </a:pPr>
              <a:r>
                <a:rPr lang="en-US" altLang="zh-CN" sz="1400" b="0">
                  <a:latin typeface="Times New Roman" panose="02020603050405020304" pitchFamily="18" charset="0"/>
                </a:rPr>
                <a:t>7.3</a:t>
              </a:r>
              <a:endParaRPr lang="zh-CN" altLang="en-US" sz="1400" b="0">
                <a:latin typeface="Times New Roman" panose="02020603050405020304" pitchFamily="18" charset="0"/>
              </a:endParaRPr>
            </a:p>
          </p:txBody>
        </p:sp>
        <p:sp>
          <p:nvSpPr>
            <p:cNvPr id="19" name="TextBox 14"/>
            <p:cNvSpPr txBox="1">
              <a:spLocks noChangeArrowheads="1"/>
            </p:cNvSpPr>
            <p:nvPr/>
          </p:nvSpPr>
          <p:spPr bwMode="auto">
            <a:xfrm>
              <a:off x="5681863" y="4036925"/>
              <a:ext cx="409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indent="-22860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nSpc>
                  <a:spcPct val="100000"/>
                </a:lnSpc>
                <a:spcBef>
                  <a:spcPct val="0"/>
                </a:spcBef>
                <a:buClrTx/>
                <a:buSzTx/>
                <a:buFontTx/>
                <a:buNone/>
              </a:pPr>
              <a:r>
                <a:rPr lang="en-US" altLang="zh-CN" sz="1400" b="0">
                  <a:latin typeface="Times New Roman" panose="02020603050405020304" pitchFamily="18" charset="0"/>
                </a:rPr>
                <a:t>6.7</a:t>
              </a:r>
              <a:endParaRPr lang="zh-CN" altLang="en-US" sz="1400" b="0">
                <a:latin typeface="Times New Roman" panose="02020603050405020304" pitchFamily="18" charset="0"/>
              </a:endParaRPr>
            </a:p>
          </p:txBody>
        </p:sp>
        <p:sp>
          <p:nvSpPr>
            <p:cNvPr id="20" name="TextBox 14"/>
            <p:cNvSpPr txBox="1">
              <a:spLocks noChangeArrowheads="1"/>
            </p:cNvSpPr>
            <p:nvPr/>
          </p:nvSpPr>
          <p:spPr bwMode="auto">
            <a:xfrm>
              <a:off x="6399413" y="4227425"/>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5000"/>
                </a:lnSpc>
                <a:spcBef>
                  <a:spcPct val="30000"/>
                </a:spcBef>
                <a:buClr>
                  <a:srgbClr val="660066"/>
                </a:buClr>
                <a:buSzPct val="75000"/>
                <a:buFont typeface="Monotype Sorts" pitchFamily="1" charset="2"/>
                <a:buChar char="u"/>
                <a:defRPr sz="2800" b="1">
                  <a:solidFill>
                    <a:schemeClr val="tx1"/>
                  </a:solidFill>
                  <a:latin typeface="Arial Narrow" panose="020B0606020202030204" pitchFamily="34" charset="0"/>
                  <a:ea typeface="MS PGothic" panose="020B0600070205080204" pitchFamily="34" charset="-128"/>
                </a:defRPr>
              </a:lvl1pPr>
              <a:lvl2pPr indent="-228600">
                <a:lnSpc>
                  <a:spcPct val="110000"/>
                </a:lnSpc>
                <a:spcBef>
                  <a:spcPct val="30000"/>
                </a:spcBef>
                <a:buClr>
                  <a:schemeClr val="hlink"/>
                </a:buClr>
                <a:buFont typeface="Wingdings" panose="05000000000000000000" pitchFamily="2" charset="2"/>
                <a:buChar char="§"/>
                <a:defRPr sz="2400" b="1">
                  <a:solidFill>
                    <a:srgbClr val="1F366F"/>
                  </a:solidFill>
                  <a:latin typeface="Arial Narrow" panose="020B0606020202030204" pitchFamily="34" charset="0"/>
                  <a:ea typeface="MS PGothic" panose="020B0600070205080204" pitchFamily="34" charset="-128"/>
                </a:defRPr>
              </a:lvl2pPr>
              <a:lvl3pPr indent="-228600">
                <a:lnSpc>
                  <a:spcPct val="90000"/>
                </a:lnSpc>
                <a:spcBef>
                  <a:spcPct val="30000"/>
                </a:spcBef>
                <a:buClr>
                  <a:srgbClr val="0033CC"/>
                </a:buClr>
                <a:buSzPct val="120000"/>
                <a:buChar char="•"/>
                <a:defRPr sz="2200" b="1">
                  <a:solidFill>
                    <a:srgbClr val="333333"/>
                  </a:solidFill>
                  <a:latin typeface="Arial Narrow" panose="020B0606020202030204" pitchFamily="34" charset="0"/>
                  <a:ea typeface="MS PGothic" panose="020B0600070205080204" pitchFamily="34" charset="-128"/>
                </a:defRPr>
              </a:lvl3pPr>
              <a:lvl4pPr indent="-228600">
                <a:spcBef>
                  <a:spcPct val="20000"/>
                </a:spcBef>
                <a:buClr>
                  <a:srgbClr val="5F5F5F"/>
                </a:buClr>
                <a:buSzPct val="40000"/>
                <a:buFont typeface="Monotype Sorts" pitchFamily="1" charset="2"/>
                <a:buChar char="u"/>
                <a:defRPr sz="2000">
                  <a:solidFill>
                    <a:schemeClr val="tx1"/>
                  </a:solidFill>
                  <a:latin typeface="Arial Narrow" panose="020B0606020202030204" pitchFamily="34" charset="0"/>
                  <a:ea typeface="MS PGothic" panose="020B0600070205080204" pitchFamily="34" charset="-128"/>
                </a:defRPr>
              </a:lvl4pPr>
              <a:lvl5pPr indent="-228600">
                <a:spcBef>
                  <a:spcPct val="20000"/>
                </a:spcBef>
                <a:buChar char="•"/>
                <a:defRPr sz="1600">
                  <a:solidFill>
                    <a:schemeClr val="tx1"/>
                  </a:solidFill>
                  <a:latin typeface="Arial Narrow" panose="020B0606020202030204" pitchFamily="34" charset="0"/>
                  <a:ea typeface="MS PGothic" panose="020B0600070205080204" pitchFamily="34" charset="-128"/>
                </a:defRPr>
              </a:lvl5pPr>
              <a:lvl6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6pPr>
              <a:lvl7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7pPr>
              <a:lvl8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8pPr>
              <a:lvl9pPr indent="-228600" eaLnBrk="0" fontAlgn="base" hangingPunct="0">
                <a:spcBef>
                  <a:spcPct val="20000"/>
                </a:spcBef>
                <a:spcAft>
                  <a:spcPct val="0"/>
                </a:spcAft>
                <a:buChar char="•"/>
                <a:defRPr sz="1600">
                  <a:solidFill>
                    <a:schemeClr val="tx1"/>
                  </a:solidFill>
                  <a:latin typeface="Arial Narrow" panose="020B0606020202030204" pitchFamily="34" charset="0"/>
                  <a:ea typeface="MS PGothic" panose="020B0600070205080204" pitchFamily="34" charset="-128"/>
                </a:defRPr>
              </a:lvl9pPr>
            </a:lstStyle>
            <a:p>
              <a:pPr>
                <a:lnSpc>
                  <a:spcPct val="100000"/>
                </a:lnSpc>
                <a:spcBef>
                  <a:spcPct val="0"/>
                </a:spcBef>
                <a:buClrTx/>
                <a:buSzTx/>
                <a:buFontTx/>
                <a:buNone/>
              </a:pPr>
              <a:r>
                <a:rPr lang="en-US" altLang="zh-CN" sz="1400" b="0">
                  <a:latin typeface="Times New Roman" panose="02020603050405020304" pitchFamily="18" charset="0"/>
                </a:rPr>
                <a:t>3.57</a:t>
              </a:r>
              <a:endParaRPr lang="zh-CN" altLang="en-US" sz="1400" b="0">
                <a:latin typeface="Times New Roman" panose="02020603050405020304" pitchFamily="18" charset="0"/>
              </a:endParaRPr>
            </a:p>
          </p:txBody>
        </p:sp>
      </p:grpSp>
      <p:sp>
        <p:nvSpPr>
          <p:cNvPr id="3" name="文本框 2"/>
          <p:cNvSpPr txBox="1"/>
          <p:nvPr/>
        </p:nvSpPr>
        <p:spPr>
          <a:xfrm>
            <a:off x="749732" y="2543550"/>
            <a:ext cx="1010213" cy="307777"/>
          </a:xfrm>
          <a:prstGeom prst="rect">
            <a:avLst/>
          </a:prstGeom>
          <a:noFill/>
        </p:spPr>
        <p:txBody>
          <a:bodyPr wrap="none" rtlCol="0">
            <a:spAutoFit/>
          </a:bodyPr>
          <a:lstStyle/>
          <a:p>
            <a:r>
              <a:rPr lang="en-US" altLang="zh-CN" dirty="0" smtClean="0"/>
              <a:t>Error Rate</a:t>
            </a:r>
            <a:endParaRPr lang="zh-CN" alt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993"/>
    </mc:Choice>
    <mc:Fallback>
      <p:transition spd="slow" advTm="5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267050" y="377750"/>
            <a:ext cx="8520600" cy="5727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sz="2400" dirty="0"/>
              <a:t>Challenge 2: </a:t>
            </a:r>
            <a:r>
              <a:rPr lang="en" sz="2400" dirty="0" smtClean="0"/>
              <a:t>Various </a:t>
            </a:r>
            <a:r>
              <a:rPr lang="en" sz="2400" dirty="0"/>
              <a:t>C</a:t>
            </a:r>
            <a:r>
              <a:rPr lang="en" sz="2400" dirty="0" smtClean="0"/>
              <a:t>omputation Patterns</a:t>
            </a:r>
            <a:endParaRPr lang="en" sz="2400" dirty="0"/>
          </a:p>
        </p:txBody>
      </p:sp>
      <p:sp>
        <p:nvSpPr>
          <p:cNvPr id="173" name="Shape 173"/>
          <p:cNvSpPr txBox="1"/>
          <p:nvPr/>
        </p:nvSpPr>
        <p:spPr>
          <a:xfrm>
            <a:off x="336000" y="1046250"/>
            <a:ext cx="8472000" cy="17754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a:solidFill>
                  <a:schemeClr val="dk1"/>
                </a:solidFill>
              </a:rPr>
              <a:t>Convolution layer &amp; Fully connected layer</a:t>
            </a:r>
          </a:p>
          <a:p>
            <a:pPr marL="914400" lvl="1" indent="-228600" rtl="0">
              <a:spcBef>
                <a:spcPts val="0"/>
              </a:spcBef>
              <a:buChar char="○"/>
            </a:pPr>
            <a:r>
              <a:rPr lang="en"/>
              <a:t>Convolution layer -- Compute Intensive</a:t>
            </a:r>
          </a:p>
          <a:p>
            <a:pPr marL="914400" lvl="1" indent="-228600" rtl="0">
              <a:spcBef>
                <a:spcPts val="0"/>
              </a:spcBef>
              <a:buClr>
                <a:schemeClr val="dk1"/>
              </a:buClr>
              <a:buChar char="○"/>
            </a:pPr>
            <a:r>
              <a:rPr lang="en">
                <a:solidFill>
                  <a:schemeClr val="dk1"/>
                </a:solidFill>
              </a:rPr>
              <a:t>Fully Connected layer -- Communication Intensive</a:t>
            </a:r>
          </a:p>
          <a:p>
            <a:pPr marL="457200" lvl="0" indent="-342900" rtl="0">
              <a:spcBef>
                <a:spcPts val="0"/>
              </a:spcBef>
              <a:buClr>
                <a:schemeClr val="dk1"/>
              </a:buClr>
              <a:buSzPct val="100000"/>
              <a:buChar char="●"/>
            </a:pPr>
            <a:r>
              <a:rPr lang="en" sz="1800">
                <a:solidFill>
                  <a:schemeClr val="dk1"/>
                </a:solidFill>
              </a:rPr>
              <a:t>Hardware has limited bandwidth resource</a:t>
            </a:r>
          </a:p>
          <a:p>
            <a:pPr marL="914400" lvl="1" indent="-228600" rtl="0">
              <a:spcBef>
                <a:spcPts val="0"/>
              </a:spcBef>
              <a:buClr>
                <a:schemeClr val="dk1"/>
              </a:buClr>
              <a:buChar char="○"/>
            </a:pPr>
            <a:r>
              <a:rPr lang="en">
                <a:solidFill>
                  <a:schemeClr val="dk1"/>
                </a:solidFill>
              </a:rPr>
              <a:t>Convolution layer -- extensive previous study</a:t>
            </a:r>
          </a:p>
          <a:p>
            <a:pPr marL="914400" lvl="1" indent="-228600" rtl="0">
              <a:spcBef>
                <a:spcPts val="0"/>
              </a:spcBef>
              <a:buClr>
                <a:srgbClr val="FF0000"/>
              </a:buClr>
              <a:buChar char="○"/>
            </a:pPr>
            <a:r>
              <a:rPr lang="en">
                <a:solidFill>
                  <a:srgbClr val="FF0000"/>
                </a:solidFill>
              </a:rPr>
              <a:t>Fully connected layer -- How to maximize bandwidth utilization?</a:t>
            </a:r>
          </a:p>
          <a:p>
            <a:pPr marL="914400" lvl="1" indent="-228600" rtl="0">
              <a:spcBef>
                <a:spcPts val="0"/>
              </a:spcBef>
              <a:buClr>
                <a:srgbClr val="FF0000"/>
              </a:buClr>
              <a:buChar char="○"/>
            </a:pPr>
            <a:r>
              <a:rPr lang="en">
                <a:solidFill>
                  <a:srgbClr val="FF0000"/>
                </a:solidFill>
              </a:rPr>
              <a:t>CONV + FCN -- How to re-use hardware for both kernels?</a:t>
            </a:r>
          </a:p>
        </p:txBody>
      </p:sp>
      <p:graphicFrame>
        <p:nvGraphicFramePr>
          <p:cNvPr id="9" name="表格 8"/>
          <p:cNvGraphicFramePr>
            <a:graphicFrameLocks noGrp="1"/>
          </p:cNvGraphicFramePr>
          <p:nvPr>
            <p:extLst>
              <p:ext uri="{D42A27DB-BD31-4B8C-83A1-F6EECF244321}">
                <p14:modId xmlns:p14="http://schemas.microsoft.com/office/powerpoint/2010/main" val="2740915952"/>
              </p:ext>
            </p:extLst>
          </p:nvPr>
        </p:nvGraphicFramePr>
        <p:xfrm>
          <a:off x="1094630" y="3160968"/>
          <a:ext cx="7057795" cy="1737360"/>
        </p:xfrm>
        <a:graphic>
          <a:graphicData uri="http://schemas.openxmlformats.org/drawingml/2006/table">
            <a:tbl>
              <a:tblPr firstRow="1" bandRow="1">
                <a:tableStyleId>{FAC702DC-3EF9-4AF9-9A26-E1EAC33C0E76}</a:tableStyleId>
              </a:tblPr>
              <a:tblGrid>
                <a:gridCol w="2100469">
                  <a:extLst>
                    <a:ext uri="{9D8B030D-6E8A-4147-A177-3AD203B41FA5}">
                      <a16:colId xmlns:a16="http://schemas.microsoft.com/office/drawing/2014/main" xmlns="" val="304119613"/>
                    </a:ext>
                  </a:extLst>
                </a:gridCol>
                <a:gridCol w="1510748">
                  <a:extLst>
                    <a:ext uri="{9D8B030D-6E8A-4147-A177-3AD203B41FA5}">
                      <a16:colId xmlns:a16="http://schemas.microsoft.com/office/drawing/2014/main" xmlns="" val="1529815814"/>
                    </a:ext>
                  </a:extLst>
                </a:gridCol>
                <a:gridCol w="1020417">
                  <a:extLst>
                    <a:ext uri="{9D8B030D-6E8A-4147-A177-3AD203B41FA5}">
                      <a16:colId xmlns:a16="http://schemas.microsoft.com/office/drawing/2014/main" xmlns="" val="2741925169"/>
                    </a:ext>
                  </a:extLst>
                </a:gridCol>
                <a:gridCol w="1014602">
                  <a:extLst>
                    <a:ext uri="{9D8B030D-6E8A-4147-A177-3AD203B41FA5}">
                      <a16:colId xmlns:a16="http://schemas.microsoft.com/office/drawing/2014/main" xmlns="" val="1711367678"/>
                    </a:ext>
                  </a:extLst>
                </a:gridCol>
                <a:gridCol w="1411559">
                  <a:extLst>
                    <a:ext uri="{9D8B030D-6E8A-4147-A177-3AD203B41FA5}">
                      <a16:colId xmlns:a16="http://schemas.microsoft.com/office/drawing/2014/main" xmlns="" val="1320572489"/>
                    </a:ext>
                  </a:extLst>
                </a:gridCol>
              </a:tblGrid>
              <a:tr h="223961">
                <a:tc>
                  <a:txBody>
                    <a:bodyPr/>
                    <a:lstStyle/>
                    <a:p>
                      <a:pPr algn="l"/>
                      <a:endParaRPr lang="zh-CN" altLang="en-US" dirty="0"/>
                    </a:p>
                  </a:txBody>
                  <a:tcPr anchor="ctr"/>
                </a:tc>
                <a:tc>
                  <a:txBody>
                    <a:bodyPr/>
                    <a:lstStyle/>
                    <a:p>
                      <a:pPr algn="l"/>
                      <a:r>
                        <a:rPr lang="en-US" altLang="zh-CN" dirty="0" smtClean="0"/>
                        <a:t>CONV</a:t>
                      </a:r>
                      <a:endParaRPr lang="zh-CN" altLang="en-US" dirty="0"/>
                    </a:p>
                  </a:txBody>
                  <a:tcPr anchor="ctr"/>
                </a:tc>
                <a:tc>
                  <a:txBody>
                    <a:bodyPr/>
                    <a:lstStyle/>
                    <a:p>
                      <a:pPr algn="l"/>
                      <a:r>
                        <a:rPr lang="en-US" altLang="zh-CN" dirty="0" smtClean="0"/>
                        <a:t>POOL</a:t>
                      </a:r>
                      <a:endParaRPr lang="zh-CN" altLang="en-US" dirty="0"/>
                    </a:p>
                  </a:txBody>
                  <a:tcPr anchor="ctr"/>
                </a:tc>
                <a:tc>
                  <a:txBody>
                    <a:bodyPr/>
                    <a:lstStyle/>
                    <a:p>
                      <a:pPr algn="l"/>
                      <a:r>
                        <a:rPr lang="en-US" altLang="zh-CN" dirty="0" err="1" smtClean="0"/>
                        <a:t>ReLU</a:t>
                      </a:r>
                      <a:endParaRPr lang="zh-CN" altLang="en-US" dirty="0"/>
                    </a:p>
                  </a:txBody>
                  <a:tcPr anchor="ctr"/>
                </a:tc>
                <a:tc>
                  <a:txBody>
                    <a:bodyPr/>
                    <a:lstStyle/>
                    <a:p>
                      <a:pPr algn="l"/>
                      <a:r>
                        <a:rPr lang="en-US" altLang="zh-CN" dirty="0" smtClean="0"/>
                        <a:t>FCN</a:t>
                      </a:r>
                      <a:endParaRPr lang="zh-CN" altLang="en-US" dirty="0"/>
                    </a:p>
                  </a:txBody>
                  <a:tcPr anchor="ctr"/>
                </a:tc>
                <a:extLst>
                  <a:ext uri="{0D108BD9-81ED-4DB2-BD59-A6C34878D82A}">
                    <a16:rowId xmlns:a16="http://schemas.microsoft.com/office/drawing/2014/main" xmlns="" val="3252692671"/>
                  </a:ext>
                </a:extLst>
              </a:tr>
              <a:tr h="223961">
                <a:tc>
                  <a:txBody>
                    <a:bodyPr/>
                    <a:lstStyle/>
                    <a:p>
                      <a:pPr algn="l"/>
                      <a:r>
                        <a:rPr lang="en-US" altLang="zh-CN" dirty="0" smtClean="0"/>
                        <a:t>Mega float Op.</a:t>
                      </a:r>
                      <a:endParaRPr lang="zh-CN" altLang="en-US" dirty="0"/>
                    </a:p>
                  </a:txBody>
                  <a:tcPr anchor="ctr"/>
                </a:tc>
                <a:tc>
                  <a:txBody>
                    <a:bodyPr/>
                    <a:lstStyle/>
                    <a:p>
                      <a:pPr algn="l"/>
                      <a:r>
                        <a:rPr lang="en-US" altLang="zh-CN" dirty="0" smtClean="0"/>
                        <a:t>3x10</a:t>
                      </a:r>
                      <a:r>
                        <a:rPr lang="en-US" altLang="zh-CN" baseline="30000" dirty="0" smtClean="0"/>
                        <a:t>4 </a:t>
                      </a:r>
                      <a:r>
                        <a:rPr lang="en-US" altLang="zh-CN" baseline="0" dirty="0" smtClean="0"/>
                        <a:t>(99.5%)</a:t>
                      </a:r>
                      <a:endParaRPr lang="zh-CN" altLang="en-US" baseline="0" dirty="0"/>
                    </a:p>
                  </a:txBody>
                  <a:tcPr anchor="ctr"/>
                </a:tc>
                <a:tc>
                  <a:txBody>
                    <a:bodyPr/>
                    <a:lstStyle/>
                    <a:p>
                      <a:pPr algn="l"/>
                      <a:r>
                        <a:rPr lang="en-US" altLang="zh-CN" dirty="0" smtClean="0"/>
                        <a:t>6 (0%)</a:t>
                      </a:r>
                      <a:endParaRPr lang="zh-CN" altLang="en-US" dirty="0"/>
                    </a:p>
                  </a:txBody>
                  <a:tcPr anchor="ctr"/>
                </a:tc>
                <a:tc>
                  <a:txBody>
                    <a:bodyPr/>
                    <a:lstStyle/>
                    <a:p>
                      <a:pPr algn="l"/>
                      <a:r>
                        <a:rPr lang="en-US" altLang="zh-CN" dirty="0" smtClean="0"/>
                        <a:t>14 (0%)</a:t>
                      </a:r>
                      <a:endParaRPr lang="zh-CN" altLang="en-US" dirty="0"/>
                    </a:p>
                  </a:txBody>
                  <a:tcPr anchor="ctr"/>
                </a:tc>
                <a:tc>
                  <a:txBody>
                    <a:bodyPr/>
                    <a:lstStyle/>
                    <a:p>
                      <a:pPr algn="l"/>
                      <a:r>
                        <a:rPr lang="en-US" altLang="zh-CN" dirty="0" smtClean="0"/>
                        <a:t>1.2x10</a:t>
                      </a:r>
                      <a:r>
                        <a:rPr lang="en-US" altLang="zh-CN" baseline="30000" dirty="0" smtClean="0"/>
                        <a:t>2 </a:t>
                      </a:r>
                      <a:r>
                        <a:rPr lang="en-US" altLang="zh-CN" baseline="0" dirty="0" smtClean="0"/>
                        <a:t>(0.4%)</a:t>
                      </a:r>
                      <a:endParaRPr lang="zh-CN" altLang="en-US" baseline="0" dirty="0"/>
                    </a:p>
                  </a:txBody>
                  <a:tcPr anchor="ctr"/>
                </a:tc>
                <a:extLst>
                  <a:ext uri="{0D108BD9-81ED-4DB2-BD59-A6C34878D82A}">
                    <a16:rowId xmlns:a16="http://schemas.microsoft.com/office/drawing/2014/main" xmlns="" val="1136951404"/>
                  </a:ext>
                </a:extLst>
              </a:tr>
              <a:tr h="380733">
                <a:tc>
                  <a:txBody>
                    <a:bodyPr/>
                    <a:lstStyle/>
                    <a:p>
                      <a:pPr algn="l"/>
                      <a:r>
                        <a:rPr lang="en-US" altLang="zh-CN" dirty="0" smtClean="0"/>
                        <a:t>Feature</a:t>
                      </a:r>
                      <a:r>
                        <a:rPr lang="en-US" altLang="zh-CN" baseline="0" dirty="0" smtClean="0"/>
                        <a:t> map +weights size (MB)</a:t>
                      </a:r>
                      <a:endParaRPr lang="zh-CN" altLang="en-US" dirty="0"/>
                    </a:p>
                  </a:txBody>
                  <a:tcPr anchor="ctr"/>
                </a:tc>
                <a:tc>
                  <a:txBody>
                    <a:bodyPr/>
                    <a:lstStyle/>
                    <a:p>
                      <a:pPr algn="l"/>
                      <a:r>
                        <a:rPr lang="en-US" altLang="zh-CN" dirty="0" smtClean="0"/>
                        <a:t>113 (19.3%)</a:t>
                      </a:r>
                      <a:endParaRPr lang="zh-CN" altLang="en-US" dirty="0"/>
                    </a:p>
                  </a:txBody>
                  <a:tcPr anchor="ctr"/>
                </a:tc>
                <a:tc>
                  <a:txBody>
                    <a:bodyPr/>
                    <a:lstStyle/>
                    <a:p>
                      <a:pPr algn="l"/>
                      <a:r>
                        <a:rPr lang="en-US" altLang="zh-CN" dirty="0" smtClean="0"/>
                        <a:t>0 (0%)</a:t>
                      </a:r>
                      <a:endParaRPr lang="zh-CN" altLang="en-US" dirty="0"/>
                    </a:p>
                  </a:txBody>
                  <a:tcPr anchor="ctr"/>
                </a:tc>
                <a:tc>
                  <a:txBody>
                    <a:bodyPr/>
                    <a:lstStyle/>
                    <a:p>
                      <a:pPr algn="l"/>
                      <a:r>
                        <a:rPr lang="en-US" altLang="zh-CN" dirty="0" smtClean="0"/>
                        <a:t>0 (0%)</a:t>
                      </a:r>
                      <a:endParaRPr lang="zh-CN" altLang="en-US" dirty="0"/>
                    </a:p>
                  </a:txBody>
                  <a:tcPr anchor="ctr"/>
                </a:tc>
                <a:tc>
                  <a:txBody>
                    <a:bodyPr/>
                    <a:lstStyle/>
                    <a:p>
                      <a:pPr algn="l"/>
                      <a:r>
                        <a:rPr lang="en-US" altLang="zh-CN" dirty="0" smtClean="0"/>
                        <a:t>471.6 (80.6%)</a:t>
                      </a:r>
                      <a:endParaRPr lang="zh-CN" altLang="en-US" dirty="0"/>
                    </a:p>
                  </a:txBody>
                  <a:tcPr anchor="ctr"/>
                </a:tc>
                <a:extLst>
                  <a:ext uri="{0D108BD9-81ED-4DB2-BD59-A6C34878D82A}">
                    <a16:rowId xmlns:a16="http://schemas.microsoft.com/office/drawing/2014/main" xmlns="" val="297327804"/>
                  </a:ext>
                </a:extLst>
              </a:tr>
              <a:tr h="223961">
                <a:tc>
                  <a:txBody>
                    <a:bodyPr/>
                    <a:lstStyle/>
                    <a:p>
                      <a:pPr algn="l"/>
                      <a:r>
                        <a:rPr lang="en-US" altLang="zh-CN" dirty="0" smtClean="0"/>
                        <a:t>Time% in pure software</a:t>
                      </a:r>
                      <a:endParaRPr lang="zh-CN" altLang="en-US" dirty="0"/>
                    </a:p>
                  </a:txBody>
                  <a:tcPr anchor="ctr"/>
                </a:tc>
                <a:tc>
                  <a:txBody>
                    <a:bodyPr/>
                    <a:lstStyle/>
                    <a:p>
                      <a:pPr algn="l"/>
                      <a:r>
                        <a:rPr lang="en-US" altLang="zh-CN" dirty="0" smtClean="0"/>
                        <a:t>96.3%</a:t>
                      </a:r>
                      <a:endParaRPr lang="zh-CN" altLang="en-US" dirty="0"/>
                    </a:p>
                  </a:txBody>
                  <a:tcPr anchor="ctr"/>
                </a:tc>
                <a:tc>
                  <a:txBody>
                    <a:bodyPr/>
                    <a:lstStyle/>
                    <a:p>
                      <a:pPr algn="l"/>
                      <a:r>
                        <a:rPr lang="en-US" altLang="zh-CN" dirty="0" smtClean="0"/>
                        <a:t>0%</a:t>
                      </a:r>
                      <a:endParaRPr lang="zh-CN" altLang="en-US" dirty="0"/>
                    </a:p>
                  </a:txBody>
                  <a:tcPr anchor="ctr"/>
                </a:tc>
                <a:tc>
                  <a:txBody>
                    <a:bodyPr/>
                    <a:lstStyle/>
                    <a:p>
                      <a:pPr algn="l"/>
                      <a:r>
                        <a:rPr lang="en-US" altLang="zh-CN" dirty="0" smtClean="0"/>
                        <a:t>0%</a:t>
                      </a:r>
                      <a:endParaRPr lang="zh-CN" altLang="en-US" dirty="0"/>
                    </a:p>
                  </a:txBody>
                  <a:tcPr anchor="ctr"/>
                </a:tc>
                <a:tc>
                  <a:txBody>
                    <a:bodyPr/>
                    <a:lstStyle/>
                    <a:p>
                      <a:pPr algn="l"/>
                      <a:r>
                        <a:rPr lang="en-US" altLang="zh-CN" dirty="0" smtClean="0"/>
                        <a:t>3.7%</a:t>
                      </a:r>
                      <a:endParaRPr lang="zh-CN" altLang="en-US" dirty="0"/>
                    </a:p>
                  </a:txBody>
                  <a:tcPr anchor="ctr"/>
                </a:tc>
                <a:extLst>
                  <a:ext uri="{0D108BD9-81ED-4DB2-BD59-A6C34878D82A}">
                    <a16:rowId xmlns:a16="http://schemas.microsoft.com/office/drawing/2014/main" xmlns="" val="896977106"/>
                  </a:ext>
                </a:extLst>
              </a:tr>
              <a:tr h="223961">
                <a:tc>
                  <a:txBody>
                    <a:bodyPr/>
                    <a:lstStyle/>
                    <a:p>
                      <a:pPr algn="l"/>
                      <a:r>
                        <a:rPr lang="en-US" altLang="zh-CN" sz="1200" dirty="0" smtClean="0"/>
                        <a:t>after CONV acceleration</a:t>
                      </a:r>
                      <a:endParaRPr lang="zh-CN" altLang="en-US" sz="1200" dirty="0"/>
                    </a:p>
                  </a:txBody>
                  <a:tcPr anchor="ctr"/>
                </a:tc>
                <a:tc>
                  <a:txBody>
                    <a:bodyPr/>
                    <a:lstStyle/>
                    <a:p>
                      <a:pPr algn="l"/>
                      <a:r>
                        <a:rPr lang="en-US" altLang="zh-CN" dirty="0" smtClean="0"/>
                        <a:t>48.7%</a:t>
                      </a:r>
                      <a:endParaRPr lang="zh-CN" altLang="en-US" dirty="0"/>
                    </a:p>
                  </a:txBody>
                  <a:tcPr anchor="ctr"/>
                </a:tc>
                <a:tc>
                  <a:txBody>
                    <a:bodyPr/>
                    <a:lstStyle/>
                    <a:p>
                      <a:pPr algn="l"/>
                      <a:r>
                        <a:rPr lang="en-US" altLang="zh-CN" dirty="0" smtClean="0"/>
                        <a:t>0%</a:t>
                      </a:r>
                      <a:endParaRPr lang="zh-CN" altLang="en-US" dirty="0"/>
                    </a:p>
                  </a:txBody>
                  <a:tcPr anchor="ctr"/>
                </a:tc>
                <a:tc>
                  <a:txBody>
                    <a:bodyPr/>
                    <a:lstStyle/>
                    <a:p>
                      <a:pPr algn="l"/>
                      <a:r>
                        <a:rPr lang="en-US" altLang="zh-CN" dirty="0" smtClean="0"/>
                        <a:t>0%</a:t>
                      </a:r>
                      <a:endParaRPr lang="zh-CN" altLang="en-US" dirty="0"/>
                    </a:p>
                  </a:txBody>
                  <a:tcPr anchor="ctr"/>
                </a:tc>
                <a:tc>
                  <a:txBody>
                    <a:bodyPr/>
                    <a:lstStyle/>
                    <a:p>
                      <a:pPr algn="l"/>
                      <a:r>
                        <a:rPr lang="en-US" altLang="zh-CN" dirty="0" smtClean="0"/>
                        <a:t>51.2%</a:t>
                      </a:r>
                      <a:endParaRPr lang="zh-CN" altLang="en-US" dirty="0"/>
                    </a:p>
                  </a:txBody>
                  <a:tcPr anchor="ctr"/>
                </a:tc>
                <a:extLst>
                  <a:ext uri="{0D108BD9-81ED-4DB2-BD59-A6C34878D82A}">
                    <a16:rowId xmlns:a16="http://schemas.microsoft.com/office/drawing/2014/main" xmlns="" val="1163003158"/>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51197136"/>
              </p:ext>
            </p:extLst>
          </p:nvPr>
        </p:nvGraphicFramePr>
        <p:xfrm>
          <a:off x="1094629" y="3459011"/>
          <a:ext cx="7057795" cy="30480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100469">
                  <a:extLst>
                    <a:ext uri="{9D8B030D-6E8A-4147-A177-3AD203B41FA5}">
                      <a16:colId xmlns:a16="http://schemas.microsoft.com/office/drawing/2014/main" xmlns="" val="3445983662"/>
                    </a:ext>
                  </a:extLst>
                </a:gridCol>
                <a:gridCol w="1510748">
                  <a:extLst>
                    <a:ext uri="{9D8B030D-6E8A-4147-A177-3AD203B41FA5}">
                      <a16:colId xmlns:a16="http://schemas.microsoft.com/office/drawing/2014/main" xmlns="" val="2964295955"/>
                    </a:ext>
                  </a:extLst>
                </a:gridCol>
                <a:gridCol w="1020417">
                  <a:extLst>
                    <a:ext uri="{9D8B030D-6E8A-4147-A177-3AD203B41FA5}">
                      <a16:colId xmlns:a16="http://schemas.microsoft.com/office/drawing/2014/main" xmlns="" val="996732146"/>
                    </a:ext>
                  </a:extLst>
                </a:gridCol>
                <a:gridCol w="1014602">
                  <a:extLst>
                    <a:ext uri="{9D8B030D-6E8A-4147-A177-3AD203B41FA5}">
                      <a16:colId xmlns:a16="http://schemas.microsoft.com/office/drawing/2014/main" xmlns="" val="1815328155"/>
                    </a:ext>
                  </a:extLst>
                </a:gridCol>
                <a:gridCol w="1411559">
                  <a:extLst>
                    <a:ext uri="{9D8B030D-6E8A-4147-A177-3AD203B41FA5}">
                      <a16:colId xmlns:a16="http://schemas.microsoft.com/office/drawing/2014/main" xmlns="" val="2119644087"/>
                    </a:ext>
                  </a:extLst>
                </a:gridCol>
              </a:tblGrid>
              <a:tr h="273457">
                <a:tc>
                  <a:txBody>
                    <a:bodyPr/>
                    <a:lstStyle/>
                    <a:p>
                      <a:r>
                        <a:rPr lang="en-US" altLang="zh-CN" b="0" dirty="0" smtClean="0">
                          <a:solidFill>
                            <a:srgbClr val="FF0000"/>
                          </a:solidFill>
                        </a:rPr>
                        <a:t>Mega float Operations</a:t>
                      </a:r>
                      <a:endParaRPr lang="zh-CN" altLang="en-US" b="0" dirty="0">
                        <a:solidFill>
                          <a:srgbClr val="FF0000"/>
                        </a:solidFill>
                      </a:endParaRPr>
                    </a:p>
                  </a:txBody>
                  <a:tcPr anchor="ctr">
                    <a:solidFill>
                      <a:srgbClr val="66CCFF"/>
                    </a:solidFill>
                  </a:tcPr>
                </a:tc>
                <a:tc>
                  <a:txBody>
                    <a:bodyPr/>
                    <a:lstStyle/>
                    <a:p>
                      <a:r>
                        <a:rPr lang="en-US" altLang="zh-CN" dirty="0" smtClean="0"/>
                        <a:t>3x10</a:t>
                      </a:r>
                      <a:r>
                        <a:rPr lang="en-US" altLang="zh-CN" baseline="30000" dirty="0" smtClean="0"/>
                        <a:t>4 </a:t>
                      </a:r>
                      <a:r>
                        <a:rPr lang="en-US" altLang="zh-CN" baseline="0" dirty="0" smtClean="0"/>
                        <a:t>(</a:t>
                      </a:r>
                      <a:r>
                        <a:rPr lang="en-US" altLang="zh-CN" baseline="0" dirty="0" smtClean="0">
                          <a:solidFill>
                            <a:srgbClr val="FF0000"/>
                          </a:solidFill>
                        </a:rPr>
                        <a:t>99.5%</a:t>
                      </a:r>
                      <a:r>
                        <a:rPr lang="en-US" altLang="zh-CN" baseline="0" dirty="0" smtClean="0"/>
                        <a:t>)</a:t>
                      </a:r>
                      <a:endParaRPr lang="zh-CN" altLang="en-US" baseline="0" dirty="0"/>
                    </a:p>
                  </a:txBody>
                  <a:tcPr anchor="ctr">
                    <a:solidFill>
                      <a:srgbClr val="66CCFF"/>
                    </a:solidFill>
                  </a:tcPr>
                </a:tc>
                <a:tc>
                  <a:txBody>
                    <a:bodyPr/>
                    <a:lstStyle/>
                    <a:p>
                      <a:r>
                        <a:rPr lang="en-US" altLang="zh-CN" dirty="0" smtClean="0"/>
                        <a:t>6 (0%)</a:t>
                      </a:r>
                      <a:endParaRPr lang="zh-CN" altLang="en-US" dirty="0"/>
                    </a:p>
                  </a:txBody>
                  <a:tcPr anchor="ctr">
                    <a:solidFill>
                      <a:srgbClr val="66CCFF"/>
                    </a:solidFill>
                  </a:tcPr>
                </a:tc>
                <a:tc>
                  <a:txBody>
                    <a:bodyPr/>
                    <a:lstStyle/>
                    <a:p>
                      <a:r>
                        <a:rPr lang="en-US" altLang="zh-CN" dirty="0" smtClean="0"/>
                        <a:t>14 (0%)</a:t>
                      </a:r>
                      <a:endParaRPr lang="zh-CN" altLang="en-US" dirty="0"/>
                    </a:p>
                  </a:txBody>
                  <a:tcPr anchor="ctr">
                    <a:solidFill>
                      <a:srgbClr val="66CCFF"/>
                    </a:solidFill>
                  </a:tcPr>
                </a:tc>
                <a:tc>
                  <a:txBody>
                    <a:bodyPr/>
                    <a:lstStyle/>
                    <a:p>
                      <a:r>
                        <a:rPr lang="en-US" altLang="zh-CN" dirty="0" smtClean="0"/>
                        <a:t>1.2x10</a:t>
                      </a:r>
                      <a:r>
                        <a:rPr lang="en-US" altLang="zh-CN" baseline="30000" dirty="0" smtClean="0"/>
                        <a:t>2 </a:t>
                      </a:r>
                      <a:r>
                        <a:rPr lang="en-US" altLang="zh-CN" baseline="0" dirty="0" smtClean="0"/>
                        <a:t>(0.4%)</a:t>
                      </a:r>
                      <a:endParaRPr lang="zh-CN" altLang="en-US" baseline="0" dirty="0"/>
                    </a:p>
                  </a:txBody>
                  <a:tcPr anchor="ctr">
                    <a:solidFill>
                      <a:srgbClr val="66CCFF"/>
                    </a:solidFill>
                  </a:tcPr>
                </a:tc>
                <a:extLst>
                  <a:ext uri="{0D108BD9-81ED-4DB2-BD59-A6C34878D82A}">
                    <a16:rowId xmlns:a16="http://schemas.microsoft.com/office/drawing/2014/main" xmlns="" val="383999897"/>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3919927949"/>
              </p:ext>
            </p:extLst>
          </p:nvPr>
        </p:nvGraphicFramePr>
        <p:xfrm>
          <a:off x="1094628" y="3770568"/>
          <a:ext cx="7057795" cy="518160"/>
        </p:xfrm>
        <a:graphic>
          <a:graphicData uri="http://schemas.openxmlformats.org/drawingml/2006/table">
            <a:tbl>
              <a:tblPr firstRow="1" bandRow="1">
                <a:effectLst>
                  <a:outerShdw blurRad="50800" dist="38100" dir="2700000" algn="tl" rotWithShape="0">
                    <a:prstClr val="black">
                      <a:alpha val="40000"/>
                    </a:prstClr>
                  </a:outerShdw>
                </a:effectLst>
                <a:tableStyleId>{FAC702DC-3EF9-4AF9-9A26-E1EAC33C0E76}</a:tableStyleId>
              </a:tblPr>
              <a:tblGrid>
                <a:gridCol w="2100469">
                  <a:extLst>
                    <a:ext uri="{9D8B030D-6E8A-4147-A177-3AD203B41FA5}">
                      <a16:colId xmlns:a16="http://schemas.microsoft.com/office/drawing/2014/main" xmlns="" val="2811302405"/>
                    </a:ext>
                  </a:extLst>
                </a:gridCol>
                <a:gridCol w="1510748">
                  <a:extLst>
                    <a:ext uri="{9D8B030D-6E8A-4147-A177-3AD203B41FA5}">
                      <a16:colId xmlns:a16="http://schemas.microsoft.com/office/drawing/2014/main" xmlns="" val="1900415444"/>
                    </a:ext>
                  </a:extLst>
                </a:gridCol>
                <a:gridCol w="1020417">
                  <a:extLst>
                    <a:ext uri="{9D8B030D-6E8A-4147-A177-3AD203B41FA5}">
                      <a16:colId xmlns:a16="http://schemas.microsoft.com/office/drawing/2014/main" xmlns="" val="2286735053"/>
                    </a:ext>
                  </a:extLst>
                </a:gridCol>
                <a:gridCol w="1014602">
                  <a:extLst>
                    <a:ext uri="{9D8B030D-6E8A-4147-A177-3AD203B41FA5}">
                      <a16:colId xmlns:a16="http://schemas.microsoft.com/office/drawing/2014/main" xmlns="" val="1460705168"/>
                    </a:ext>
                  </a:extLst>
                </a:gridCol>
                <a:gridCol w="1411559">
                  <a:extLst>
                    <a:ext uri="{9D8B030D-6E8A-4147-A177-3AD203B41FA5}">
                      <a16:colId xmlns:a16="http://schemas.microsoft.com/office/drawing/2014/main" xmlns="" val="1377043931"/>
                    </a:ext>
                  </a:extLst>
                </a:gridCol>
              </a:tblGrid>
              <a:tr h="220260">
                <a:tc>
                  <a:txBody>
                    <a:bodyPr/>
                    <a:lstStyle/>
                    <a:p>
                      <a:pPr marR="0" algn="l" rtl="0">
                        <a:lnSpc>
                          <a:spcPct val="100000"/>
                        </a:lnSpc>
                        <a:spcBef>
                          <a:spcPts val="0"/>
                        </a:spcBef>
                        <a:spcAft>
                          <a:spcPts val="0"/>
                        </a:spcAft>
                        <a:buNone/>
                      </a:pPr>
                      <a:r>
                        <a:rPr lang="en-US" altLang="zh-CN" sz="1400" b="0" i="0" u="none" strike="noStrike" cap="none" dirty="0" smtClean="0">
                          <a:solidFill>
                            <a:srgbClr val="FF0000"/>
                          </a:solidFill>
                          <a:latin typeface="+mn-lt"/>
                          <a:ea typeface="+mn-ea"/>
                          <a:cs typeface="+mn-cs"/>
                          <a:sym typeface="Arial"/>
                        </a:rPr>
                        <a:t>Feature map +weights size (MB)</a:t>
                      </a:r>
                      <a:endParaRPr lang="zh-CN" altLang="en-US" sz="1400" b="0" i="0" u="none" strike="noStrike" cap="none" dirty="0">
                        <a:solidFill>
                          <a:srgbClr val="FF0000"/>
                        </a:solidFill>
                        <a:latin typeface="+mn-lt"/>
                        <a:ea typeface="+mn-ea"/>
                        <a:cs typeface="+mn-cs"/>
                        <a:sym typeface="Arial"/>
                      </a:endParaRPr>
                    </a:p>
                  </a:txBody>
                  <a:tcPr anchor="ctr">
                    <a:solidFill>
                      <a:srgbClr val="66CCFF"/>
                    </a:solidFill>
                  </a:tcPr>
                </a:tc>
                <a:tc>
                  <a:txBody>
                    <a:bodyPr/>
                    <a:lstStyle/>
                    <a:p>
                      <a:pPr algn="l"/>
                      <a:r>
                        <a:rPr lang="en-US" altLang="zh-CN" dirty="0" smtClean="0"/>
                        <a:t>113 (19.3%)</a:t>
                      </a:r>
                      <a:endParaRPr lang="zh-CN" altLang="en-US" dirty="0"/>
                    </a:p>
                  </a:txBody>
                  <a:tcPr anchor="ctr">
                    <a:solidFill>
                      <a:srgbClr val="66CCFF"/>
                    </a:solidFill>
                  </a:tcPr>
                </a:tc>
                <a:tc>
                  <a:txBody>
                    <a:bodyPr/>
                    <a:lstStyle/>
                    <a:p>
                      <a:pPr algn="l"/>
                      <a:r>
                        <a:rPr lang="en-US" altLang="zh-CN" dirty="0" smtClean="0"/>
                        <a:t>0 (0%)</a:t>
                      </a:r>
                      <a:endParaRPr lang="zh-CN" altLang="en-US" dirty="0"/>
                    </a:p>
                  </a:txBody>
                  <a:tcPr anchor="ctr">
                    <a:solidFill>
                      <a:srgbClr val="66CCFF"/>
                    </a:solidFill>
                  </a:tcPr>
                </a:tc>
                <a:tc>
                  <a:txBody>
                    <a:bodyPr/>
                    <a:lstStyle/>
                    <a:p>
                      <a:pPr algn="l"/>
                      <a:r>
                        <a:rPr lang="en-US" altLang="zh-CN" dirty="0" smtClean="0"/>
                        <a:t>0 (0%)</a:t>
                      </a:r>
                      <a:endParaRPr lang="zh-CN" altLang="en-US" dirty="0"/>
                    </a:p>
                  </a:txBody>
                  <a:tcPr anchor="ctr">
                    <a:solidFill>
                      <a:srgbClr val="66CCFF"/>
                    </a:solidFill>
                  </a:tcPr>
                </a:tc>
                <a:tc>
                  <a:txBody>
                    <a:bodyPr/>
                    <a:lstStyle/>
                    <a:p>
                      <a:pPr algn="l"/>
                      <a:r>
                        <a:rPr lang="en-US" altLang="zh-CN" dirty="0" smtClean="0"/>
                        <a:t>471.6 (</a:t>
                      </a:r>
                      <a:r>
                        <a:rPr lang="en-US" altLang="zh-CN" dirty="0" smtClean="0">
                          <a:solidFill>
                            <a:srgbClr val="FF0000"/>
                          </a:solidFill>
                        </a:rPr>
                        <a:t>80.6%</a:t>
                      </a:r>
                      <a:r>
                        <a:rPr lang="en-US" altLang="zh-CN" dirty="0" smtClean="0"/>
                        <a:t>)</a:t>
                      </a:r>
                      <a:endParaRPr lang="zh-CN" altLang="en-US" dirty="0"/>
                    </a:p>
                  </a:txBody>
                  <a:tcPr anchor="ctr">
                    <a:solidFill>
                      <a:srgbClr val="66CCFF"/>
                    </a:solidFill>
                  </a:tcPr>
                </a:tc>
                <a:extLst>
                  <a:ext uri="{0D108BD9-81ED-4DB2-BD59-A6C34878D82A}">
                    <a16:rowId xmlns:a16="http://schemas.microsoft.com/office/drawing/2014/main" xmlns="" val="3405645527"/>
                  </a:ext>
                </a:extLst>
              </a:tr>
            </a:tbl>
          </a:graphicData>
        </a:graphic>
      </p:graphicFrame>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6914"/>
    </mc:Choice>
    <mc:Fallback>
      <p:transition spd="slow" advTm="6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5584220" y="1610037"/>
            <a:ext cx="1025359" cy="1562133"/>
            <a:chOff x="5588184" y="1808167"/>
            <a:chExt cx="1025359" cy="1562133"/>
          </a:xfrm>
        </p:grpSpPr>
        <p:pic>
          <p:nvPicPr>
            <p:cNvPr id="22" name="Picture 4" descr="http://pic.58pic.com/58pic/11/29/63/17R58PICQJ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184" y="2127250"/>
              <a:ext cx="1025359" cy="124305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5692088" y="1808167"/>
              <a:ext cx="731290" cy="307777"/>
            </a:xfrm>
            <a:prstGeom prst="rect">
              <a:avLst/>
            </a:prstGeom>
            <a:noFill/>
          </p:spPr>
          <p:txBody>
            <a:bodyPr wrap="none" rtlCol="0">
              <a:spAutoFit/>
            </a:bodyPr>
            <a:lstStyle/>
            <a:p>
              <a:r>
                <a:rPr lang="en-US" altLang="zh-CN" dirty="0" smtClean="0"/>
                <a:t>Harder</a:t>
              </a:r>
              <a:endParaRPr lang="zh-CN" altLang="en-US" dirty="0"/>
            </a:p>
          </p:txBody>
        </p:sp>
      </p:grpSp>
      <p:grpSp>
        <p:nvGrpSpPr>
          <p:cNvPr id="20" name="组合 19"/>
          <p:cNvGrpSpPr/>
          <p:nvPr/>
        </p:nvGrpSpPr>
        <p:grpSpPr>
          <a:xfrm>
            <a:off x="2444497" y="3467670"/>
            <a:ext cx="900826" cy="1393525"/>
            <a:chOff x="2420707" y="3626420"/>
            <a:chExt cx="900826" cy="1393525"/>
          </a:xfrm>
        </p:grpSpPr>
        <p:pic>
          <p:nvPicPr>
            <p:cNvPr id="3076" name="Picture 4" descr="http://pic.58pic.com/58pic/11/29/63/17R58PICQJ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707" y="3927867"/>
              <a:ext cx="900826" cy="1092078"/>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2537152" y="3626420"/>
              <a:ext cx="731290" cy="307777"/>
            </a:xfrm>
            <a:prstGeom prst="rect">
              <a:avLst/>
            </a:prstGeom>
            <a:noFill/>
          </p:spPr>
          <p:txBody>
            <a:bodyPr wrap="none" rtlCol="0">
              <a:spAutoFit/>
            </a:bodyPr>
            <a:lstStyle/>
            <a:p>
              <a:r>
                <a:rPr lang="en-US" altLang="zh-CN" dirty="0" smtClean="0"/>
                <a:t>Harder</a:t>
              </a:r>
              <a:endParaRPr lang="zh-CN" altLang="en-US" dirty="0"/>
            </a:p>
          </p:txBody>
        </p:sp>
      </p:grpSp>
      <p:sp>
        <p:nvSpPr>
          <p:cNvPr id="2" name="标题 1"/>
          <p:cNvSpPr>
            <a:spLocks noGrp="1"/>
          </p:cNvSpPr>
          <p:nvPr>
            <p:ph type="title"/>
          </p:nvPr>
        </p:nvSpPr>
        <p:spPr>
          <a:xfrm>
            <a:off x="311700" y="-39600"/>
            <a:ext cx="8520600" cy="903030"/>
          </a:xfrm>
        </p:spPr>
        <p:txBody>
          <a:bodyPr/>
          <a:lstStyle/>
          <a:p>
            <a:r>
              <a:rPr lang="en" altLang="zh-CN" dirty="0"/>
              <a:t>Challenge </a:t>
            </a:r>
            <a:r>
              <a:rPr lang="en" altLang="zh-CN" dirty="0" smtClean="0"/>
              <a:t>3: </a:t>
            </a:r>
            <a:br>
              <a:rPr lang="en" altLang="zh-CN" dirty="0" smtClean="0"/>
            </a:br>
            <a:r>
              <a:rPr lang="en" altLang="zh-CN" dirty="0" smtClean="0"/>
              <a:t>Hardware is very hard </a:t>
            </a:r>
            <a:r>
              <a:rPr lang="en-US" altLang="zh-CN" dirty="0" smtClean="0"/>
              <a:t>for software programmer</a:t>
            </a:r>
            <a:endParaRPr lang="zh-CN" altLang="en-US" dirty="0"/>
          </a:p>
        </p:txBody>
      </p:sp>
      <p:sp>
        <p:nvSpPr>
          <p:cNvPr id="4" name="文本占位符 2"/>
          <p:cNvSpPr txBox="1">
            <a:spLocks/>
          </p:cNvSpPr>
          <p:nvPr/>
        </p:nvSpPr>
        <p:spPr>
          <a:xfrm>
            <a:off x="499954" y="1239275"/>
            <a:ext cx="1898763" cy="381199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a:lnSpc>
                <a:spcPct val="100000"/>
              </a:lnSpc>
              <a:spcAft>
                <a:spcPts val="0"/>
              </a:spcAft>
            </a:pPr>
            <a:r>
              <a:rPr lang="en-US" altLang="zh-CN" sz="1200" b="1" dirty="0" smtClean="0">
                <a:solidFill>
                  <a:schemeClr val="tx1"/>
                </a:solidFill>
              </a:rPr>
              <a:t>layers</a:t>
            </a:r>
            <a:r>
              <a:rPr lang="en-US" altLang="zh-CN" sz="1200" dirty="0" smtClean="0">
                <a:solidFill>
                  <a:schemeClr val="tx1"/>
                </a:solidFill>
              </a:rPr>
              <a:t> </a:t>
            </a:r>
            <a:r>
              <a:rPr lang="en-US" altLang="zh-CN" sz="1200" dirty="0">
                <a:solidFill>
                  <a:schemeClr val="tx1"/>
                </a:solidFill>
              </a:rPr>
              <a:t>{</a:t>
            </a:r>
          </a:p>
          <a:p>
            <a:pPr>
              <a:lnSpc>
                <a:spcPct val="100000"/>
              </a:lnSpc>
              <a:spcAft>
                <a:spcPts val="0"/>
              </a:spcAft>
            </a:pPr>
            <a:r>
              <a:rPr lang="en-US" altLang="zh-CN" sz="1200" dirty="0">
                <a:solidFill>
                  <a:schemeClr val="tx1"/>
                </a:solidFill>
              </a:rPr>
              <a:t>  bottom: "conv1_1"</a:t>
            </a:r>
          </a:p>
          <a:p>
            <a:pPr>
              <a:lnSpc>
                <a:spcPct val="100000"/>
              </a:lnSpc>
              <a:spcAft>
                <a:spcPts val="0"/>
              </a:spcAft>
            </a:pPr>
            <a:r>
              <a:rPr lang="en-US" altLang="zh-CN" sz="1200" dirty="0">
                <a:solidFill>
                  <a:schemeClr val="tx1"/>
                </a:solidFill>
              </a:rPr>
              <a:t>  top: "conv1_2"</a:t>
            </a:r>
          </a:p>
          <a:p>
            <a:pPr>
              <a:lnSpc>
                <a:spcPct val="100000"/>
              </a:lnSpc>
              <a:spcAft>
                <a:spcPts val="0"/>
              </a:spcAft>
            </a:pPr>
            <a:r>
              <a:rPr lang="en-US" altLang="zh-CN" sz="1200" dirty="0">
                <a:solidFill>
                  <a:schemeClr val="tx1"/>
                </a:solidFill>
              </a:rPr>
              <a:t>  name: "conv1_2"</a:t>
            </a:r>
          </a:p>
          <a:p>
            <a:pPr>
              <a:lnSpc>
                <a:spcPct val="100000"/>
              </a:lnSpc>
              <a:spcAft>
                <a:spcPts val="0"/>
              </a:spcAft>
            </a:pPr>
            <a:r>
              <a:rPr lang="en-US" altLang="zh-CN" sz="1200" dirty="0">
                <a:solidFill>
                  <a:schemeClr val="tx1"/>
                </a:solidFill>
              </a:rPr>
              <a:t>  type: </a:t>
            </a:r>
            <a:r>
              <a:rPr lang="en-US" altLang="zh-CN" sz="1200" dirty="0">
                <a:solidFill>
                  <a:srgbClr val="FF0000"/>
                </a:solidFill>
              </a:rPr>
              <a:t>CONVOLUTION</a:t>
            </a:r>
          </a:p>
          <a:p>
            <a:pPr>
              <a:lnSpc>
                <a:spcPct val="100000"/>
              </a:lnSpc>
              <a:spcAft>
                <a:spcPts val="0"/>
              </a:spcAft>
            </a:pPr>
            <a:r>
              <a:rPr lang="en-US" altLang="zh-CN" sz="1200" dirty="0">
                <a:solidFill>
                  <a:schemeClr val="tx1"/>
                </a:solidFill>
              </a:rPr>
              <a:t>  </a:t>
            </a:r>
            <a:r>
              <a:rPr lang="en-US" altLang="zh-CN" sz="1200" dirty="0" err="1">
                <a:solidFill>
                  <a:schemeClr val="tx1"/>
                </a:solidFill>
              </a:rPr>
              <a:t>convolution_param</a:t>
            </a:r>
            <a:r>
              <a:rPr lang="en-US" altLang="zh-CN" sz="1200" dirty="0">
                <a:solidFill>
                  <a:schemeClr val="tx1"/>
                </a:solidFill>
              </a:rPr>
              <a:t> {</a:t>
            </a:r>
          </a:p>
          <a:p>
            <a:pPr>
              <a:lnSpc>
                <a:spcPct val="100000"/>
              </a:lnSpc>
              <a:spcAft>
                <a:spcPts val="0"/>
              </a:spcAft>
            </a:pPr>
            <a:r>
              <a:rPr lang="en-US" altLang="zh-CN" sz="1200" dirty="0">
                <a:solidFill>
                  <a:schemeClr val="tx1"/>
                </a:solidFill>
              </a:rPr>
              <a:t>    </a:t>
            </a:r>
            <a:r>
              <a:rPr lang="en-US" altLang="zh-CN" sz="1200" dirty="0" err="1">
                <a:solidFill>
                  <a:schemeClr val="tx1"/>
                </a:solidFill>
              </a:rPr>
              <a:t>num_output</a:t>
            </a:r>
            <a:r>
              <a:rPr lang="en-US" altLang="zh-CN" sz="1200" dirty="0">
                <a:solidFill>
                  <a:schemeClr val="tx1"/>
                </a:solidFill>
              </a:rPr>
              <a:t>: </a:t>
            </a:r>
            <a:r>
              <a:rPr lang="en-US" altLang="zh-CN" sz="1200" dirty="0">
                <a:solidFill>
                  <a:srgbClr val="FF0000"/>
                </a:solidFill>
              </a:rPr>
              <a:t>64</a:t>
            </a:r>
          </a:p>
          <a:p>
            <a:pPr>
              <a:lnSpc>
                <a:spcPct val="100000"/>
              </a:lnSpc>
              <a:spcAft>
                <a:spcPts val="0"/>
              </a:spcAft>
            </a:pPr>
            <a:r>
              <a:rPr lang="en-US" altLang="zh-CN" sz="1200" dirty="0">
                <a:solidFill>
                  <a:schemeClr val="tx1"/>
                </a:solidFill>
              </a:rPr>
              <a:t>    pad: </a:t>
            </a:r>
            <a:r>
              <a:rPr lang="en-US" altLang="zh-CN" sz="1200" dirty="0">
                <a:solidFill>
                  <a:srgbClr val="FF0000"/>
                </a:solidFill>
              </a:rPr>
              <a:t>1</a:t>
            </a:r>
          </a:p>
          <a:p>
            <a:pPr>
              <a:lnSpc>
                <a:spcPct val="100000"/>
              </a:lnSpc>
              <a:spcAft>
                <a:spcPts val="0"/>
              </a:spcAft>
            </a:pPr>
            <a:r>
              <a:rPr lang="en-US" altLang="zh-CN" sz="1200" dirty="0">
                <a:solidFill>
                  <a:schemeClr val="tx1"/>
                </a:solidFill>
              </a:rPr>
              <a:t>    </a:t>
            </a:r>
            <a:r>
              <a:rPr lang="en-US" altLang="zh-CN" sz="1200" dirty="0" err="1">
                <a:solidFill>
                  <a:schemeClr val="tx1"/>
                </a:solidFill>
              </a:rPr>
              <a:t>kernel_size</a:t>
            </a:r>
            <a:r>
              <a:rPr lang="en-US" altLang="zh-CN" sz="1200" dirty="0">
                <a:solidFill>
                  <a:schemeClr val="tx1"/>
                </a:solidFill>
              </a:rPr>
              <a:t>: </a:t>
            </a:r>
            <a:r>
              <a:rPr lang="en-US" altLang="zh-CN" sz="1200" dirty="0">
                <a:solidFill>
                  <a:srgbClr val="FF0000"/>
                </a:solidFill>
              </a:rPr>
              <a:t>3</a:t>
            </a:r>
            <a:r>
              <a:rPr lang="en-US" altLang="zh-CN" sz="1200" dirty="0">
                <a:solidFill>
                  <a:schemeClr val="tx1"/>
                </a:solidFill>
              </a:rPr>
              <a:t> }</a:t>
            </a:r>
          </a:p>
          <a:p>
            <a:pPr>
              <a:lnSpc>
                <a:spcPct val="100000"/>
              </a:lnSpc>
              <a:spcAft>
                <a:spcPts val="0"/>
              </a:spcAft>
            </a:pPr>
            <a:r>
              <a:rPr lang="en-US" altLang="zh-CN" sz="1200" dirty="0">
                <a:solidFill>
                  <a:schemeClr val="tx1"/>
                </a:solidFill>
              </a:rPr>
              <a:t>}</a:t>
            </a:r>
          </a:p>
          <a:p>
            <a:pPr>
              <a:lnSpc>
                <a:spcPct val="100000"/>
              </a:lnSpc>
              <a:spcAft>
                <a:spcPts val="0"/>
              </a:spcAft>
            </a:pPr>
            <a:r>
              <a:rPr lang="en-US" altLang="zh-CN" sz="1200" b="1" dirty="0">
                <a:solidFill>
                  <a:schemeClr val="tx1"/>
                </a:solidFill>
              </a:rPr>
              <a:t>layers</a:t>
            </a:r>
            <a:r>
              <a:rPr lang="en-US" altLang="zh-CN" sz="1200" dirty="0">
                <a:solidFill>
                  <a:schemeClr val="tx1"/>
                </a:solidFill>
              </a:rPr>
              <a:t> {</a:t>
            </a:r>
          </a:p>
          <a:p>
            <a:pPr>
              <a:lnSpc>
                <a:spcPct val="100000"/>
              </a:lnSpc>
              <a:spcAft>
                <a:spcPts val="0"/>
              </a:spcAft>
            </a:pPr>
            <a:r>
              <a:rPr lang="en-US" altLang="zh-CN" sz="1200" dirty="0">
                <a:solidFill>
                  <a:schemeClr val="tx1"/>
                </a:solidFill>
              </a:rPr>
              <a:t>  bottom: "conv1_2"</a:t>
            </a:r>
          </a:p>
          <a:p>
            <a:pPr>
              <a:lnSpc>
                <a:spcPct val="100000"/>
              </a:lnSpc>
              <a:spcAft>
                <a:spcPts val="0"/>
              </a:spcAft>
            </a:pPr>
            <a:r>
              <a:rPr lang="en-US" altLang="zh-CN" sz="1200" dirty="0">
                <a:solidFill>
                  <a:schemeClr val="tx1"/>
                </a:solidFill>
              </a:rPr>
              <a:t>  top: "pool1"</a:t>
            </a:r>
          </a:p>
          <a:p>
            <a:pPr>
              <a:lnSpc>
                <a:spcPct val="100000"/>
              </a:lnSpc>
              <a:spcAft>
                <a:spcPts val="0"/>
              </a:spcAft>
            </a:pPr>
            <a:r>
              <a:rPr lang="en-US" altLang="zh-CN" sz="1200" dirty="0">
                <a:solidFill>
                  <a:schemeClr val="tx1"/>
                </a:solidFill>
              </a:rPr>
              <a:t>  name: "pool1"</a:t>
            </a:r>
          </a:p>
          <a:p>
            <a:pPr>
              <a:lnSpc>
                <a:spcPct val="100000"/>
              </a:lnSpc>
              <a:spcAft>
                <a:spcPts val="0"/>
              </a:spcAft>
            </a:pPr>
            <a:r>
              <a:rPr lang="en-US" altLang="zh-CN" sz="1200" dirty="0">
                <a:solidFill>
                  <a:schemeClr val="tx1"/>
                </a:solidFill>
              </a:rPr>
              <a:t>  type: </a:t>
            </a:r>
            <a:r>
              <a:rPr lang="en-US" altLang="zh-CN" sz="1200" dirty="0">
                <a:solidFill>
                  <a:srgbClr val="FF0000"/>
                </a:solidFill>
              </a:rPr>
              <a:t>POOLING</a:t>
            </a:r>
          </a:p>
          <a:p>
            <a:pPr>
              <a:lnSpc>
                <a:spcPct val="100000"/>
              </a:lnSpc>
              <a:spcAft>
                <a:spcPts val="0"/>
              </a:spcAft>
            </a:pPr>
            <a:r>
              <a:rPr lang="en-US" altLang="zh-CN" sz="1200" dirty="0">
                <a:solidFill>
                  <a:schemeClr val="tx1"/>
                </a:solidFill>
              </a:rPr>
              <a:t>  </a:t>
            </a:r>
            <a:r>
              <a:rPr lang="en-US" altLang="zh-CN" sz="1200" dirty="0" err="1">
                <a:solidFill>
                  <a:schemeClr val="tx1"/>
                </a:solidFill>
              </a:rPr>
              <a:t>pooling_param</a:t>
            </a:r>
            <a:r>
              <a:rPr lang="en-US" altLang="zh-CN" sz="1200" dirty="0">
                <a:solidFill>
                  <a:schemeClr val="tx1"/>
                </a:solidFill>
              </a:rPr>
              <a:t> {</a:t>
            </a:r>
          </a:p>
          <a:p>
            <a:pPr>
              <a:lnSpc>
                <a:spcPct val="100000"/>
              </a:lnSpc>
              <a:spcAft>
                <a:spcPts val="0"/>
              </a:spcAft>
            </a:pPr>
            <a:r>
              <a:rPr lang="en-US" altLang="zh-CN" sz="1200" dirty="0">
                <a:solidFill>
                  <a:schemeClr val="tx1"/>
                </a:solidFill>
              </a:rPr>
              <a:t>    pool: MAX</a:t>
            </a:r>
          </a:p>
          <a:p>
            <a:pPr>
              <a:lnSpc>
                <a:spcPct val="100000"/>
              </a:lnSpc>
              <a:spcAft>
                <a:spcPts val="0"/>
              </a:spcAft>
            </a:pPr>
            <a:r>
              <a:rPr lang="en-US" altLang="zh-CN" sz="1200" dirty="0">
                <a:solidFill>
                  <a:schemeClr val="tx1"/>
                </a:solidFill>
              </a:rPr>
              <a:t>    </a:t>
            </a:r>
            <a:r>
              <a:rPr lang="en-US" altLang="zh-CN" sz="1200" dirty="0" err="1">
                <a:solidFill>
                  <a:schemeClr val="tx1"/>
                </a:solidFill>
              </a:rPr>
              <a:t>kernel_size</a:t>
            </a:r>
            <a:r>
              <a:rPr lang="en-US" altLang="zh-CN" sz="1200" dirty="0">
                <a:solidFill>
                  <a:schemeClr val="tx1"/>
                </a:solidFill>
              </a:rPr>
              <a:t>: </a:t>
            </a:r>
            <a:r>
              <a:rPr lang="en-US" altLang="zh-CN" sz="1200" dirty="0">
                <a:solidFill>
                  <a:srgbClr val="FF0000"/>
                </a:solidFill>
              </a:rPr>
              <a:t>2</a:t>
            </a:r>
          </a:p>
          <a:p>
            <a:pPr>
              <a:lnSpc>
                <a:spcPct val="100000"/>
              </a:lnSpc>
              <a:spcAft>
                <a:spcPts val="0"/>
              </a:spcAft>
            </a:pPr>
            <a:r>
              <a:rPr lang="en-US" altLang="zh-CN" sz="1200" dirty="0">
                <a:solidFill>
                  <a:schemeClr val="tx1"/>
                </a:solidFill>
              </a:rPr>
              <a:t>    stride: </a:t>
            </a:r>
            <a:r>
              <a:rPr lang="en-US" altLang="zh-CN" sz="1200" dirty="0">
                <a:solidFill>
                  <a:srgbClr val="FF0000"/>
                </a:solidFill>
              </a:rPr>
              <a:t>2</a:t>
            </a:r>
            <a:r>
              <a:rPr lang="en-US" altLang="zh-CN" sz="1200" dirty="0">
                <a:solidFill>
                  <a:schemeClr val="tx1"/>
                </a:solidFill>
              </a:rPr>
              <a:t> }</a:t>
            </a:r>
          </a:p>
          <a:p>
            <a:pPr>
              <a:lnSpc>
                <a:spcPct val="100000"/>
              </a:lnSpc>
              <a:spcAft>
                <a:spcPts val="0"/>
              </a:spcAft>
            </a:pPr>
            <a:r>
              <a:rPr lang="en-US" altLang="zh-CN" sz="1200" dirty="0" smtClean="0">
                <a:solidFill>
                  <a:schemeClr val="tx1"/>
                </a:solidFill>
              </a:rPr>
              <a:t>}</a:t>
            </a:r>
            <a:endParaRPr lang="zh-CN" altLang="en-US" sz="1200" dirty="0">
              <a:solidFill>
                <a:schemeClr val="tx1"/>
              </a:solidFill>
            </a:endParaRPr>
          </a:p>
        </p:txBody>
      </p:sp>
      <p:pic>
        <p:nvPicPr>
          <p:cNvPr id="5" name="图片 4"/>
          <p:cNvPicPr>
            <a:picLocks noChangeAspect="1"/>
          </p:cNvPicPr>
          <p:nvPr/>
        </p:nvPicPr>
        <p:blipFill>
          <a:blip r:embed="rId6"/>
          <a:stretch>
            <a:fillRect/>
          </a:stretch>
        </p:blipFill>
        <p:spPr>
          <a:xfrm>
            <a:off x="3390221" y="1285027"/>
            <a:ext cx="2197705" cy="3685788"/>
          </a:xfrm>
          <a:prstGeom prst="rect">
            <a:avLst/>
          </a:prstGeom>
        </p:spPr>
      </p:pic>
      <p:pic>
        <p:nvPicPr>
          <p:cNvPr id="6" name="图片 5"/>
          <p:cNvPicPr>
            <a:picLocks noChangeAspect="1"/>
          </p:cNvPicPr>
          <p:nvPr/>
        </p:nvPicPr>
        <p:blipFill>
          <a:blip r:embed="rId7"/>
          <a:stretch>
            <a:fillRect/>
          </a:stretch>
        </p:blipFill>
        <p:spPr>
          <a:xfrm>
            <a:off x="6560092" y="1361036"/>
            <a:ext cx="2272208" cy="3589336"/>
          </a:xfrm>
          <a:prstGeom prst="rect">
            <a:avLst/>
          </a:prstGeom>
        </p:spPr>
      </p:pic>
      <p:sp>
        <p:nvSpPr>
          <p:cNvPr id="7" name="文本框 6"/>
          <p:cNvSpPr txBox="1"/>
          <p:nvPr/>
        </p:nvSpPr>
        <p:spPr>
          <a:xfrm>
            <a:off x="499954" y="977744"/>
            <a:ext cx="1955985"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dirty="0" smtClean="0">
                <a:solidFill>
                  <a:srgbClr val="FF0000"/>
                </a:solidFill>
              </a:rPr>
              <a:t>10</a:t>
            </a:r>
            <a:r>
              <a:rPr lang="en-US" altLang="zh-CN" dirty="0" smtClean="0"/>
              <a:t> lines of </a:t>
            </a:r>
            <a:r>
              <a:rPr lang="en-US" altLang="zh-CN" dirty="0" err="1" smtClean="0"/>
              <a:t>Caffe</a:t>
            </a:r>
            <a:r>
              <a:rPr lang="en-US" altLang="zh-CN" dirty="0" smtClean="0"/>
              <a:t> Code</a:t>
            </a:r>
            <a:endParaRPr lang="zh-CN" altLang="en-US" dirty="0"/>
          </a:p>
        </p:txBody>
      </p:sp>
      <p:sp>
        <p:nvSpPr>
          <p:cNvPr id="8" name="文本框 7"/>
          <p:cNvSpPr txBox="1"/>
          <p:nvPr/>
        </p:nvSpPr>
        <p:spPr>
          <a:xfrm>
            <a:off x="3286059" y="967462"/>
            <a:ext cx="2301867"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dirty="0" smtClean="0">
                <a:solidFill>
                  <a:srgbClr val="FF0000"/>
                </a:solidFill>
              </a:rPr>
              <a:t>600</a:t>
            </a:r>
            <a:r>
              <a:rPr lang="en-US" altLang="zh-CN" dirty="0" smtClean="0"/>
              <a:t> lines of HLS Code</a:t>
            </a:r>
            <a:endParaRPr lang="zh-CN" altLang="en-US" dirty="0"/>
          </a:p>
        </p:txBody>
      </p:sp>
      <p:sp>
        <p:nvSpPr>
          <p:cNvPr id="9" name="文本框 8"/>
          <p:cNvSpPr txBox="1"/>
          <p:nvPr/>
        </p:nvSpPr>
        <p:spPr>
          <a:xfrm>
            <a:off x="6504323" y="977744"/>
            <a:ext cx="2383745"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dirty="0" smtClean="0">
                <a:solidFill>
                  <a:srgbClr val="FF0000"/>
                </a:solidFill>
              </a:rPr>
              <a:t>10,000</a:t>
            </a:r>
            <a:r>
              <a:rPr lang="en-US" altLang="zh-CN" dirty="0" smtClean="0"/>
              <a:t> lines of Verilog</a:t>
            </a:r>
            <a:endParaRPr lang="zh-CN" altLang="en-US" dirty="0"/>
          </a:p>
        </p:txBody>
      </p:sp>
      <p:sp>
        <p:nvSpPr>
          <p:cNvPr id="10" name="矩形 9"/>
          <p:cNvSpPr/>
          <p:nvPr/>
        </p:nvSpPr>
        <p:spPr>
          <a:xfrm>
            <a:off x="6514312" y="1311691"/>
            <a:ext cx="2383746" cy="3685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86059" y="1285027"/>
            <a:ext cx="2301867" cy="37395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9954" y="1302380"/>
            <a:ext cx="1955985" cy="37395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932085221"/>
      </p:ext>
    </p:extLst>
  </p:cSld>
  <p:clrMapOvr>
    <a:masterClrMapping/>
  </p:clrMapOvr>
  <mc:AlternateContent xmlns:mc="http://schemas.openxmlformats.org/markup-compatibility/2006">
    <mc:Choice xmlns:p14="http://schemas.microsoft.com/office/powerpoint/2010/main" Requires="p14">
      <p:transition spd="slow" p14:dur="2000" advTm="30854"/>
    </mc:Choice>
    <mc:Fallback>
      <p:transition spd="slow" advTm="3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0.8"/>
</p:tagLst>
</file>

<file path=ppt/tags/tag10.xml><?xml version="1.0" encoding="utf-8"?>
<p:tagLst xmlns:a="http://schemas.openxmlformats.org/drawingml/2006/main" xmlns:r="http://schemas.openxmlformats.org/officeDocument/2006/relationships" xmlns:p="http://schemas.openxmlformats.org/presentationml/2006/main">
  <p:tag name="TIMING" val="|27.7|6.6|8.9|2.6|9.2|6.9|3.3"/>
</p:tagLst>
</file>

<file path=ppt/tags/tag11.xml><?xml version="1.0" encoding="utf-8"?>
<p:tagLst xmlns:a="http://schemas.openxmlformats.org/drawingml/2006/main" xmlns:r="http://schemas.openxmlformats.org/officeDocument/2006/relationships" xmlns:p="http://schemas.openxmlformats.org/presentationml/2006/main">
  <p:tag name="TIMING" val="|40.3"/>
</p:tagLst>
</file>

<file path=ppt/tags/tag12.xml><?xml version="1.0" encoding="utf-8"?>
<p:tagLst xmlns:a="http://schemas.openxmlformats.org/drawingml/2006/main" xmlns:r="http://schemas.openxmlformats.org/officeDocument/2006/relationships" xmlns:p="http://schemas.openxmlformats.org/presentationml/2006/main">
  <p:tag name="TIMING" val="|53.4|0.6|1.1"/>
</p:tagLst>
</file>

<file path=ppt/tags/tag13.xml><?xml version="1.0" encoding="utf-8"?>
<p:tagLst xmlns:a="http://schemas.openxmlformats.org/drawingml/2006/main" xmlns:r="http://schemas.openxmlformats.org/officeDocument/2006/relationships" xmlns:p="http://schemas.openxmlformats.org/presentationml/2006/main">
  <p:tag name="TIMING" val="|56.5|1.4|1.2"/>
</p:tagLst>
</file>

<file path=ppt/tags/tag14.xml><?xml version="1.0" encoding="utf-8"?>
<p:tagLst xmlns:a="http://schemas.openxmlformats.org/drawingml/2006/main" xmlns:r="http://schemas.openxmlformats.org/officeDocument/2006/relationships" xmlns:p="http://schemas.openxmlformats.org/presentationml/2006/main">
  <p:tag name="TIMING" val="|12.1|6.6|6.5|4.6|6.1|4.1|0.8|2.5|5.5|1.7|8.9"/>
</p:tagLst>
</file>

<file path=ppt/tags/tag15.xml><?xml version="1.0" encoding="utf-8"?>
<p:tagLst xmlns:a="http://schemas.openxmlformats.org/drawingml/2006/main" xmlns:r="http://schemas.openxmlformats.org/officeDocument/2006/relationships" xmlns:p="http://schemas.openxmlformats.org/presentationml/2006/main">
  <p:tag name="TIMING" val="|6.7|1.2"/>
</p:tagLst>
</file>

<file path=ppt/tags/tag16.xml><?xml version="1.0" encoding="utf-8"?>
<p:tagLst xmlns:a="http://schemas.openxmlformats.org/drawingml/2006/main" xmlns:r="http://schemas.openxmlformats.org/officeDocument/2006/relationships" xmlns:p="http://schemas.openxmlformats.org/presentationml/2006/main">
  <p:tag name="TIMING" val="|2.1"/>
</p:tagLst>
</file>

<file path=ppt/tags/tag17.xml><?xml version="1.0" encoding="utf-8"?>
<p:tagLst xmlns:a="http://schemas.openxmlformats.org/drawingml/2006/main" xmlns:r="http://schemas.openxmlformats.org/officeDocument/2006/relationships" xmlns:p="http://schemas.openxmlformats.org/presentationml/2006/main">
  <p:tag name="TIMING" val="|3.9|14.2|11.1"/>
</p:tagLst>
</file>

<file path=ppt/tags/tag18.xml><?xml version="1.0" encoding="utf-8"?>
<p:tagLst xmlns:a="http://schemas.openxmlformats.org/drawingml/2006/main" xmlns:r="http://schemas.openxmlformats.org/officeDocument/2006/relationships" xmlns:p="http://schemas.openxmlformats.org/presentationml/2006/main">
  <p:tag name="TIMING" val="|6.1|26.2|1.2|14.9|54|37.1|9.2|17.6|11.6|46.2"/>
</p:tagLst>
</file>

<file path=ppt/tags/tag2.xml><?xml version="1.0" encoding="utf-8"?>
<p:tagLst xmlns:a="http://schemas.openxmlformats.org/drawingml/2006/main" xmlns:r="http://schemas.openxmlformats.org/officeDocument/2006/relationships" xmlns:p="http://schemas.openxmlformats.org/presentationml/2006/main">
  <p:tag name="TIMING" val="|35"/>
</p:tagLst>
</file>

<file path=ppt/tags/tag3.xml><?xml version="1.0" encoding="utf-8"?>
<p:tagLst xmlns:a="http://schemas.openxmlformats.org/drawingml/2006/main" xmlns:r="http://schemas.openxmlformats.org/officeDocument/2006/relationships" xmlns:p="http://schemas.openxmlformats.org/presentationml/2006/main">
  <p:tag name="TIMING" val="|4.8|2.2"/>
</p:tagLst>
</file>

<file path=ppt/tags/tag4.xml><?xml version="1.0" encoding="utf-8"?>
<p:tagLst xmlns:a="http://schemas.openxmlformats.org/drawingml/2006/main" xmlns:r="http://schemas.openxmlformats.org/officeDocument/2006/relationships" xmlns:p="http://schemas.openxmlformats.org/presentationml/2006/main">
  <p:tag name="TIMING" val="|1.4|4.6"/>
</p:tagLst>
</file>

<file path=ppt/tags/tag5.xml><?xml version="1.0" encoding="utf-8"?>
<p:tagLst xmlns:a="http://schemas.openxmlformats.org/drawingml/2006/main" xmlns:r="http://schemas.openxmlformats.org/officeDocument/2006/relationships" xmlns:p="http://schemas.openxmlformats.org/presentationml/2006/main">
  <p:tag name="TIMING" val="|20.4|5.8"/>
</p:tagLst>
</file>

<file path=ppt/tags/tag6.xml><?xml version="1.0" encoding="utf-8"?>
<p:tagLst xmlns:a="http://schemas.openxmlformats.org/drawingml/2006/main" xmlns:r="http://schemas.openxmlformats.org/officeDocument/2006/relationships" xmlns:p="http://schemas.openxmlformats.org/presentationml/2006/main">
  <p:tag name="TIMING" val="|2.1|11.7|4.7|6.9|9.1|6.2|12.2"/>
</p:tagLst>
</file>

<file path=ppt/tags/tag7.xml><?xml version="1.0" encoding="utf-8"?>
<p:tagLst xmlns:a="http://schemas.openxmlformats.org/drawingml/2006/main" xmlns:r="http://schemas.openxmlformats.org/officeDocument/2006/relationships" xmlns:p="http://schemas.openxmlformats.org/presentationml/2006/main">
  <p:tag name="TIMING" val="|2.7|6.1"/>
</p:tagLst>
</file>

<file path=ppt/tags/tag8.xml><?xml version="1.0" encoding="utf-8"?>
<p:tagLst xmlns:a="http://schemas.openxmlformats.org/drawingml/2006/main" xmlns:r="http://schemas.openxmlformats.org/officeDocument/2006/relationships" xmlns:p="http://schemas.openxmlformats.org/presentationml/2006/main">
  <p:tag name="TIMING" val="|20.4|8|10.9|12.1"/>
</p:tagLst>
</file>

<file path=ppt/tags/tag9.xml><?xml version="1.0" encoding="utf-8"?>
<p:tagLst xmlns:a="http://schemas.openxmlformats.org/drawingml/2006/main" xmlns:r="http://schemas.openxmlformats.org/officeDocument/2006/relationships" xmlns:p="http://schemas.openxmlformats.org/presentationml/2006/main">
  <p:tag name="TIMING" val="|17.7"/>
</p:tagLst>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6327</TotalTime>
  <Words>6766</Words>
  <Application>Microsoft Macintosh PowerPoint</Application>
  <PresentationFormat>On-screen Show (16:9)</PresentationFormat>
  <Paragraphs>1127</Paragraphs>
  <Slides>68</Slides>
  <Notes>58</Notes>
  <HiddenSlides>0</HiddenSlides>
  <MMClips>38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Cambria Math</vt:lpstr>
      <vt:lpstr>Centaur</vt:lpstr>
      <vt:lpstr>MS PGothic</vt:lpstr>
      <vt:lpstr>Times New Roman</vt:lpstr>
      <vt:lpstr>Wingdings</vt:lpstr>
      <vt:lpstr>宋体</vt:lpstr>
      <vt:lpstr>Arial</vt:lpstr>
      <vt:lpstr>simple-light-2</vt:lpstr>
      <vt:lpstr>Caffeine: Towards Uniformed Representation and Acceleration for Deep Convolutional Neural Networks</vt:lpstr>
      <vt:lpstr>Deep Learning：Heart of Future Applications</vt:lpstr>
      <vt:lpstr>Deep Learning Application Scenarios</vt:lpstr>
      <vt:lpstr>FPGA-based Accelerator in Data Center</vt:lpstr>
      <vt:lpstr>Convolutional Neural Networks (CNNs)</vt:lpstr>
      <vt:lpstr>Convolutional Neural Networks (CNNs)</vt:lpstr>
      <vt:lpstr>Challenge 1: Various Convolution Kernel &amp; Layer Configurations</vt:lpstr>
      <vt:lpstr>Challenge 2: Various Computation Patterns</vt:lpstr>
      <vt:lpstr>Challenge 3:  Hardware is very hard for software programmer</vt:lpstr>
      <vt:lpstr>Challenges &amp; Our Solutions</vt:lpstr>
      <vt:lpstr>Caffeine Software/Hardware Co-designed FPGA-based deep learning library</vt:lpstr>
      <vt:lpstr>Automation Flow: From Caffe to Hardware</vt:lpstr>
      <vt:lpstr>Convolution Layer</vt:lpstr>
      <vt:lpstr>Data Tiling and Loop Pipelining</vt:lpstr>
      <vt:lpstr>Mapping Convolution to Accelerator</vt:lpstr>
      <vt:lpstr>Mapping Convolution to Accelerator</vt:lpstr>
      <vt:lpstr>Mapping Convolution to Accelerator</vt:lpstr>
      <vt:lpstr>Mapping Convolution to Accelerator</vt:lpstr>
      <vt:lpstr>Mapping Convolution to Accelerator</vt:lpstr>
      <vt:lpstr>PowerPoint Presentation</vt:lpstr>
      <vt:lpstr>Accelerator Architecture Design</vt:lpstr>
      <vt:lpstr>Fully Connected Layer:  Communication Intensive, Much More Than Convolution</vt:lpstr>
      <vt:lpstr>PowerPoint Presentation</vt:lpstr>
      <vt:lpstr>Mapping Fully Connected Layer to Convolution Method 1: Input-major Mapping</vt:lpstr>
      <vt:lpstr>Mapping Fully Connected Layer to Convolution Method 2: Weight-major Mapping</vt:lpstr>
      <vt:lpstr>Method 1: Input-major mapping Two Ways of Improving Effective Bandwidth</vt:lpstr>
      <vt:lpstr>Method 2: Weight-major Mapping Two Ways of Improving Effective Bandwidth</vt:lpstr>
      <vt:lpstr>PowerPoint Presentation</vt:lpstr>
      <vt:lpstr>PowerPoint Presentation</vt:lpstr>
      <vt:lpstr>Design Space in Roofline Model </vt:lpstr>
      <vt:lpstr>PowerPoint Presentation</vt:lpstr>
      <vt:lpstr>Throughput of Each Layer (1/2) VC709 &amp; Ku060, VGG</vt:lpstr>
      <vt:lpstr>Throughput of Each Layer (2/2) Ku060, VGG &amp; AlexNet</vt:lpstr>
      <vt:lpstr>Comparison with Other FPGA Work</vt:lpstr>
      <vt:lpstr>End-to-End Comparison with CPU/GPU Platforms</vt:lpstr>
      <vt:lpstr>Conclusion</vt:lpstr>
      <vt:lpstr>Acknowledgments</vt:lpstr>
      <vt:lpstr>Q &amp; A</vt:lpstr>
      <vt:lpstr>Backup Materials</vt:lpstr>
      <vt:lpstr>FPGA Design in Roofline Model</vt:lpstr>
      <vt:lpstr>Attainable Performance</vt:lpstr>
      <vt:lpstr>Data Re-use and Bandwidth Improvement  With Respect to “batch” &amp; “kernel size”</vt:lpstr>
      <vt:lpstr>Mapping Fully Connected Layer to Convolution Method 1: Input-major Mapping</vt:lpstr>
      <vt:lpstr>PowerPoint Presentation</vt:lpstr>
      <vt:lpstr>Mapping Fully Connected Layer to Convolution Method 2: Weight-major Mapping</vt:lpstr>
      <vt:lpstr>PowerPoint Presentation</vt:lpstr>
      <vt:lpstr>An Automated Flow from Caffe to FPGA</vt:lpstr>
      <vt:lpstr>Software Defined Accelerator with customized instructions, all layers’ instructions cached in DRAM</vt:lpstr>
      <vt:lpstr>Convolutional Neural Networks (CNNs)</vt:lpstr>
      <vt:lpstr>Convolutional Neural Networks (CNNs)</vt:lpstr>
      <vt:lpstr>Method 1: Input-major Mapping</vt:lpstr>
      <vt:lpstr>Method 2: Weight-major Mapping</vt:lpstr>
      <vt:lpstr>Method 1: Input-major Mapping</vt:lpstr>
      <vt:lpstr>Method 2: Weight-major Mapping</vt:lpstr>
      <vt:lpstr>PowerPoint Presentation</vt:lpstr>
      <vt:lpstr>PowerPoint Presentation</vt:lpstr>
      <vt:lpstr>PowerPoint Presentation</vt:lpstr>
      <vt:lpstr>Direct (input-major) Mapping from FCN to CONV</vt:lpstr>
      <vt:lpstr>Reversed (weight-major) Mapping from FCN to CONV</vt:lpstr>
      <vt:lpstr>PowerPoint Presentation</vt:lpstr>
      <vt:lpstr>Platform Overview: A FPGA-based deep learning library for online system </vt:lpstr>
      <vt:lpstr>PowerPoint Presentation</vt:lpstr>
      <vt:lpstr>PowerPoint Presentation</vt:lpstr>
      <vt:lpstr>PowerPoint Presentation</vt:lpstr>
      <vt:lpstr>Uniformed Representation: Input-major mapping</vt:lpstr>
      <vt:lpstr>Uniformed Representation: Input-major mapping</vt:lpstr>
      <vt:lpstr>Improve Effective Bandwidth by Increasing </vt:lpstr>
      <vt:lpstr>Comparison with Other FPGA Work</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Caffeine: Towards Uniformed Representation and Acceleration for Deep Convolutional Neural Networks</dc:title>
  <cp:lastModifiedBy>Peipei Zhou</cp:lastModifiedBy>
  <cp:revision>555</cp:revision>
  <dcterms:modified xsi:type="dcterms:W3CDTF">2016-11-07T09:36:31Z</dcterms:modified>
</cp:coreProperties>
</file>